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theme/theme2.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theme/theme3.xml" ContentType="application/vnd.openxmlformats-officedocument.them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7.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notesSlides/notesSlide8.xml" ContentType="application/vnd.openxmlformats-officedocument.presentationml.notesSlide+xml"/>
  <Override PartName="/ppt/charts/chart10.xml" ContentType="application/vnd.openxmlformats-officedocument.drawingml.chart+xml"/>
  <Override PartName="/ppt/charts/chart11.xml" ContentType="application/vnd.openxmlformats-officedocument.drawingml.chart+xml"/>
  <Override PartName="/ppt/notesSlides/notesSlide9.xml" ContentType="application/vnd.openxmlformats-officedocument.presentationml.notesSlide+xml"/>
  <Override PartName="/ppt/charts/chart12.xml" ContentType="application/vnd.openxmlformats-officedocument.drawingml.chart+xml"/>
  <Override PartName="/ppt/theme/themeOverride1.xml" ContentType="application/vnd.openxmlformats-officedocument.themeOverride+xml"/>
  <Override PartName="/ppt/charts/chart13.xml" ContentType="application/vnd.openxmlformats-officedocument.drawingml.chart+xml"/>
  <Override PartName="/ppt/theme/themeOverride2.xml" ContentType="application/vnd.openxmlformats-officedocument.themeOverride+xml"/>
  <Override PartName="/ppt/notesSlides/notesSlide10.xml" ContentType="application/vnd.openxmlformats-officedocument.presentationml.notesSlide+xml"/>
  <Override PartName="/ppt/charts/chart14.xml" ContentType="application/vnd.openxmlformats-officedocument.drawingml.chart+xml"/>
  <Override PartName="/ppt/theme/themeOverride3.xml" ContentType="application/vnd.openxmlformats-officedocument.themeOverride+xml"/>
  <Override PartName="/ppt/charts/chart15.xml" ContentType="application/vnd.openxmlformats-officedocument.drawingml.chart+xml"/>
  <Override PartName="/ppt/theme/themeOverride4.xml" ContentType="application/vnd.openxmlformats-officedocument.themeOverride+xml"/>
  <Override PartName="/ppt/charts/chart16.xml" ContentType="application/vnd.openxmlformats-officedocument.drawingml.chart+xml"/>
  <Override PartName="/ppt/notesSlides/notesSlide11.xml" ContentType="application/vnd.openxmlformats-officedocument.presentationml.notesSlide+xml"/>
  <Override PartName="/ppt/charts/chart17.xml" ContentType="application/vnd.openxmlformats-officedocument.drawingml.chart+xml"/>
  <Override PartName="/ppt/theme/themeOverride5.xml" ContentType="application/vnd.openxmlformats-officedocument.themeOverride+xml"/>
  <Override PartName="/ppt/charts/chart18.xml" ContentType="application/vnd.openxmlformats-officedocument.drawingml.chart+xml"/>
  <Override PartName="/ppt/theme/themeOverride6.xml" ContentType="application/vnd.openxmlformats-officedocument.themeOverride+xml"/>
  <Override PartName="/ppt/notesSlides/notesSlide12.xml" ContentType="application/vnd.openxmlformats-officedocument.presentationml.notesSlide+xml"/>
  <Override PartName="/ppt/charts/chart19.xml" ContentType="application/vnd.openxmlformats-officedocument.drawingml.chart+xml"/>
  <Override PartName="/ppt/theme/themeOverride7.xml" ContentType="application/vnd.openxmlformats-officedocument.themeOverride+xml"/>
  <Override PartName="/ppt/charts/chart20.xml" ContentType="application/vnd.openxmlformats-officedocument.drawingml.chart+xml"/>
  <Override PartName="/ppt/theme/themeOverride8.xml" ContentType="application/vnd.openxmlformats-officedocument.themeOverride+xml"/>
  <Override PartName="/ppt/notesSlides/notesSlide13.xml" ContentType="application/vnd.openxmlformats-officedocument.presentationml.notesSlide+xml"/>
  <Override PartName="/ppt/charts/chart21.xml" ContentType="application/vnd.openxmlformats-officedocument.drawingml.chart+xml"/>
  <Override PartName="/ppt/theme/themeOverride9.xml" ContentType="application/vnd.openxmlformats-officedocument.themeOverride+xml"/>
  <Override PartName="/ppt/charts/chart22.xml" ContentType="application/vnd.openxmlformats-officedocument.drawingml.chart+xml"/>
  <Override PartName="/ppt/theme/themeOverride10.xml" ContentType="application/vnd.openxmlformats-officedocument.themeOverride+xml"/>
  <Override PartName="/ppt/notesSlides/notesSlide14.xml" ContentType="application/vnd.openxmlformats-officedocument.presentationml.notesSlide+xml"/>
  <Override PartName="/ppt/charts/chart23.xml" ContentType="application/vnd.openxmlformats-officedocument.drawingml.chart+xml"/>
  <Override PartName="/ppt/theme/themeOverride11.xml" ContentType="application/vnd.openxmlformats-officedocument.themeOverride+xml"/>
  <Override PartName="/ppt/charts/chart24.xml" ContentType="application/vnd.openxmlformats-officedocument.drawingml.chart+xml"/>
  <Override PartName="/ppt/theme/themeOverride12.xml" ContentType="application/vnd.openxmlformats-officedocument.themeOverride+xml"/>
  <Override PartName="/ppt/charts/chart25.xml" ContentType="application/vnd.openxmlformats-officedocument.drawingml.chart+xml"/>
  <Override PartName="/ppt/notesSlides/notesSlide15.xml" ContentType="application/vnd.openxmlformats-officedocument.presentationml.notesSlide+xml"/>
  <Override PartName="/ppt/charts/chart26.xml" ContentType="application/vnd.openxmlformats-officedocument.drawingml.chart+xml"/>
  <Override PartName="/ppt/theme/themeOverride13.xml" ContentType="application/vnd.openxmlformats-officedocument.themeOverride+xml"/>
  <Override PartName="/ppt/charts/chart27.xml" ContentType="application/vnd.openxmlformats-officedocument.drawingml.chart+xml"/>
  <Override PartName="/ppt/theme/themeOverride14.xml" ContentType="application/vnd.openxmlformats-officedocument.themeOverride+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notesSlides/notesSlide16.xml" ContentType="application/vnd.openxmlformats-officedocument.presentationml.notesSlide+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theme/themeOverride15.xml" ContentType="application/vnd.openxmlformats-officedocument.themeOverride+xml"/>
  <Override PartName="/ppt/charts/chart34.xml" ContentType="application/vnd.openxmlformats-officedocument.drawingml.chart+xml"/>
  <Override PartName="/ppt/theme/themeOverride16.xml" ContentType="application/vnd.openxmlformats-officedocument.themeOverride+xml"/>
  <Override PartName="/ppt/charts/chart35.xml" ContentType="application/vnd.openxmlformats-officedocument.drawingml.chart+xml"/>
  <Override PartName="/ppt/notesSlides/notesSlide17.xml" ContentType="application/vnd.openxmlformats-officedocument.presentationml.notesSlide+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theme/themeOverride17.xml" ContentType="application/vnd.openxmlformats-officedocument.themeOverride+xml"/>
  <Override PartName="/ppt/charts/chart39.xml" ContentType="application/vnd.openxmlformats-officedocument.drawingml.chart+xml"/>
  <Override PartName="/ppt/theme/themeOverride18.xml" ContentType="application/vnd.openxmlformats-officedocument.themeOverride+xml"/>
  <Override PartName="/ppt/charts/chart40.xml" ContentType="application/vnd.openxmlformats-officedocument.drawingml.chart+xml"/>
  <Override PartName="/ppt/notesSlides/notesSlide18.xml" ContentType="application/vnd.openxmlformats-officedocument.presentationml.notesSlide+xml"/>
  <Override PartName="/ppt/charts/chart41.xml" ContentType="application/vnd.openxmlformats-officedocument.drawingml.chart+xml"/>
  <Override PartName="/ppt/charts/chart42.xml" ContentType="application/vnd.openxmlformats-officedocument.drawingml.chart+xml"/>
  <Override PartName="/ppt/charts/chart43.xml" ContentType="application/vnd.openxmlformats-officedocument.drawingml.chart+xml"/>
  <Override PartName="/ppt/theme/themeOverride19.xml" ContentType="application/vnd.openxmlformats-officedocument.themeOverride+xml"/>
  <Override PartName="/ppt/charts/chart44.xml" ContentType="application/vnd.openxmlformats-officedocument.drawingml.chart+xml"/>
  <Override PartName="/ppt/theme/themeOverride20.xml" ContentType="application/vnd.openxmlformats-officedocument.themeOverride+xml"/>
  <Override PartName="/ppt/charts/chart45.xml" ContentType="application/vnd.openxmlformats-officedocument.drawingml.chart+xml"/>
  <Override PartName="/ppt/notesSlides/notesSlide19.xml" ContentType="application/vnd.openxmlformats-officedocument.presentationml.notesSlide+xml"/>
  <Override PartName="/ppt/charts/chart46.xml" ContentType="application/vnd.openxmlformats-officedocument.drawingml.chart+xml"/>
  <Override PartName="/ppt/theme/themeOverride21.xml" ContentType="application/vnd.openxmlformats-officedocument.themeOverride+xml"/>
  <Override PartName="/ppt/charts/chart47.xml" ContentType="application/vnd.openxmlformats-officedocument.drawingml.chart+xml"/>
  <Override PartName="/ppt/theme/themeOverride22.xml" ContentType="application/vnd.openxmlformats-officedocument.themeOverride+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notesSlides/notesSlide20.xml" ContentType="application/vnd.openxmlformats-officedocument.presentationml.notesSlide+xml"/>
  <Override PartName="/ppt/charts/chart51.xml" ContentType="application/vnd.openxmlformats-officedocument.drawingml.chart+xml"/>
  <Override PartName="/ppt/theme/themeOverride23.xml" ContentType="application/vnd.openxmlformats-officedocument.themeOverride+xml"/>
  <Override PartName="/ppt/charts/chart52.xml" ContentType="application/vnd.openxmlformats-officedocument.drawingml.chart+xml"/>
  <Override PartName="/ppt/theme/themeOverride24.xml" ContentType="application/vnd.openxmlformats-officedocument.themeOverride+xml"/>
  <Override PartName="/ppt/charts/chart53.xml" ContentType="application/vnd.openxmlformats-officedocument.drawingml.chart+xml"/>
  <Override PartName="/ppt/charts/chart54.xml" ContentType="application/vnd.openxmlformats-officedocument.drawingml.chart+xml"/>
  <Override PartName="/ppt/charts/chart55.xml" ContentType="application/vnd.openxmlformats-officedocument.drawingml.chart+xml"/>
  <Override PartName="/ppt/notesSlides/notesSlide21.xml" ContentType="application/vnd.openxmlformats-officedocument.presentationml.notesSlide+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theme/themeOverride25.xml" ContentType="application/vnd.openxmlformats-officedocument.themeOverride+xml"/>
  <Override PartName="/ppt/charts/chart59.xml" ContentType="application/vnd.openxmlformats-officedocument.drawingml.chart+xml"/>
  <Override PartName="/ppt/theme/themeOverride26.xml" ContentType="application/vnd.openxmlformats-officedocument.themeOverride+xml"/>
  <Override PartName="/ppt/charts/chart60.xml" ContentType="application/vnd.openxmlformats-officedocument.drawingml.chart+xml"/>
  <Override PartName="/ppt/notesSlides/notesSlide22.xml" ContentType="application/vnd.openxmlformats-officedocument.presentationml.notesSlide+xml"/>
  <Override PartName="/ppt/charts/chart61.xml" ContentType="application/vnd.openxmlformats-officedocument.drawingml.chart+xml"/>
  <Override PartName="/ppt/charts/chart62.xml" ContentType="application/vnd.openxmlformats-officedocument.drawingml.chart+xml"/>
  <Override PartName="/ppt/charts/chart63.xml" ContentType="application/vnd.openxmlformats-officedocument.drawingml.chart+xml"/>
  <Override PartName="/ppt/theme/themeOverride27.xml" ContentType="application/vnd.openxmlformats-officedocument.themeOverride+xml"/>
  <Override PartName="/ppt/charts/chart64.xml" ContentType="application/vnd.openxmlformats-officedocument.drawingml.chart+xml"/>
  <Override PartName="/ppt/theme/themeOverride28.xml" ContentType="application/vnd.openxmlformats-officedocument.themeOverride+xml"/>
  <Override PartName="/ppt/charts/chart65.xml" ContentType="application/vnd.openxmlformats-officedocument.drawingml.chart+xml"/>
  <Override PartName="/ppt/notesSlides/notesSlide23.xml" ContentType="application/vnd.openxmlformats-officedocument.presentationml.notesSlide+xml"/>
  <Override PartName="/ppt/charts/chart66.xml" ContentType="application/vnd.openxmlformats-officedocument.drawingml.chart+xml"/>
  <Override PartName="/ppt/theme/themeOverride29.xml" ContentType="application/vnd.openxmlformats-officedocument.themeOverride+xml"/>
  <Override PartName="/ppt/charts/chart67.xml" ContentType="application/vnd.openxmlformats-officedocument.drawingml.chart+xml"/>
  <Override PartName="/ppt/theme/themeOverride30.xml" ContentType="application/vnd.openxmlformats-officedocument.themeOverride+xml"/>
  <Override PartName="/ppt/charts/chart68.xml" ContentType="application/vnd.openxmlformats-officedocument.drawingml.chart+xml"/>
  <Override PartName="/ppt/charts/chart69.xml" ContentType="application/vnd.openxmlformats-officedocument.drawingml.chart+xml"/>
  <Override PartName="/ppt/charts/chart70.xml" ContentType="application/vnd.openxmlformats-officedocument.drawingml.chart+xml"/>
  <Override PartName="/ppt/notesSlides/notesSlide24.xml" ContentType="application/vnd.openxmlformats-officedocument.presentationml.notesSlide+xml"/>
  <Override PartName="/ppt/charts/chart71.xml" ContentType="application/vnd.openxmlformats-officedocument.drawingml.chart+xml"/>
  <Override PartName="/ppt/theme/themeOverride31.xml" ContentType="application/vnd.openxmlformats-officedocument.themeOverride+xml"/>
  <Override PartName="/ppt/charts/chart72.xml" ContentType="application/vnd.openxmlformats-officedocument.drawingml.chart+xml"/>
  <Override PartName="/ppt/theme/themeOverride32.xml" ContentType="application/vnd.openxmlformats-officedocument.themeOverride+xml"/>
  <Override PartName="/ppt/notesSlides/notesSlide25.xml" ContentType="application/vnd.openxmlformats-officedocument.presentationml.notesSlide+xml"/>
  <Override PartName="/ppt/charts/chart73.xml" ContentType="application/vnd.openxmlformats-officedocument.drawingml.chart+xml"/>
  <Override PartName="/ppt/theme/themeOverride33.xml" ContentType="application/vnd.openxmlformats-officedocument.themeOverride+xml"/>
  <Override PartName="/ppt/charts/chart74.xml" ContentType="application/vnd.openxmlformats-officedocument.drawingml.chart+xml"/>
  <Override PartName="/ppt/theme/themeOverride34.xml" ContentType="application/vnd.openxmlformats-officedocument.themeOverride+xml"/>
  <Override PartName="/ppt/notesSlides/notesSlide26.xml" ContentType="application/vnd.openxmlformats-officedocument.presentationml.notesSlide+xml"/>
  <Override PartName="/ppt/charts/chart75.xml" ContentType="application/vnd.openxmlformats-officedocument.drawingml.chart+xml"/>
  <Override PartName="/ppt/theme/themeOverride35.xml" ContentType="application/vnd.openxmlformats-officedocument.themeOverride+xml"/>
  <Override PartName="/ppt/charts/chart76.xml" ContentType="application/vnd.openxmlformats-officedocument.drawingml.chart+xml"/>
  <Override PartName="/ppt/theme/themeOverride36.xml" ContentType="application/vnd.openxmlformats-officedocument.themeOverride+xml"/>
  <Override PartName="/ppt/notesSlides/notesSlide27.xml" ContentType="application/vnd.openxmlformats-officedocument.presentationml.notesSlide+xml"/>
  <Override PartName="/ppt/charts/chart77.xml" ContentType="application/vnd.openxmlformats-officedocument.drawingml.chart+xml"/>
  <Override PartName="/ppt/theme/themeOverride37.xml" ContentType="application/vnd.openxmlformats-officedocument.themeOverride+xml"/>
  <Override PartName="/ppt/charts/chart78.xml" ContentType="application/vnd.openxmlformats-officedocument.drawingml.chart+xml"/>
  <Override PartName="/ppt/theme/themeOverride38.xml" ContentType="application/vnd.openxmlformats-officedocument.themeOverride+xml"/>
  <Override PartName="/ppt/notesSlides/notesSlide28.xml" ContentType="application/vnd.openxmlformats-officedocument.presentationml.notesSlide+xml"/>
  <Override PartName="/ppt/charts/chart79.xml" ContentType="application/vnd.openxmlformats-officedocument.drawingml.chart+xml"/>
  <Override PartName="/ppt/theme/themeOverride39.xml" ContentType="application/vnd.openxmlformats-officedocument.themeOverride+xml"/>
  <Override PartName="/ppt/charts/chart80.xml" ContentType="application/vnd.openxmlformats-officedocument.drawingml.chart+xml"/>
  <Override PartName="/ppt/theme/themeOverride40.xml" ContentType="application/vnd.openxmlformats-officedocument.themeOverride+xml"/>
  <Override PartName="/ppt/notesSlides/notesSlide29.xml" ContentType="application/vnd.openxmlformats-officedocument.presentationml.notesSlide+xml"/>
  <Override PartName="/ppt/charts/chart81.xml" ContentType="application/vnd.openxmlformats-officedocument.drawingml.chart+xml"/>
  <Override PartName="/ppt/theme/themeOverride41.xml" ContentType="application/vnd.openxmlformats-officedocument.themeOverride+xml"/>
  <Override PartName="/ppt/charts/chart82.xml" ContentType="application/vnd.openxmlformats-officedocument.drawingml.chart+xml"/>
  <Override PartName="/ppt/theme/themeOverride42.xml" ContentType="application/vnd.openxmlformats-officedocument.themeOverride+xml"/>
  <Override PartName="/ppt/notesSlides/notesSlide30.xml" ContentType="application/vnd.openxmlformats-officedocument.presentationml.notesSlide+xml"/>
  <Override PartName="/ppt/charts/chart83.xml" ContentType="application/vnd.openxmlformats-officedocument.drawingml.chart+xml"/>
  <Override PartName="/ppt/theme/themeOverride43.xml" ContentType="application/vnd.openxmlformats-officedocument.themeOverride+xml"/>
  <Override PartName="/ppt/charts/chart84.xml" ContentType="application/vnd.openxmlformats-officedocument.drawingml.chart+xml"/>
  <Override PartName="/ppt/theme/themeOverride44.xml" ContentType="application/vnd.openxmlformats-officedocument.themeOverride+xml"/>
  <Override PartName="/ppt/notesSlides/notesSlide31.xml" ContentType="application/vnd.openxmlformats-officedocument.presentationml.notesSlide+xml"/>
  <Override PartName="/ppt/charts/chart85.xml" ContentType="application/vnd.openxmlformats-officedocument.drawingml.chart+xml"/>
  <Override PartName="/ppt/charts/chart86.xml" ContentType="application/vnd.openxmlformats-officedocument.drawingml.chart+xml"/>
  <Override PartName="/ppt/charts/chart87.xml" ContentType="application/vnd.openxmlformats-officedocument.drawingml.chart+xml"/>
  <Override PartName="/ppt/theme/themeOverride45.xml" ContentType="application/vnd.openxmlformats-officedocument.themeOverride+xml"/>
  <Override PartName="/ppt/charts/chart88.xml" ContentType="application/vnd.openxmlformats-officedocument.drawingml.chart+xml"/>
  <Override PartName="/ppt/theme/themeOverride46.xml" ContentType="application/vnd.openxmlformats-officedocument.themeOverride+xml"/>
  <Override PartName="/ppt/charts/chart89.xml" ContentType="application/vnd.openxmlformats-officedocument.drawingml.chart+xml"/>
  <Override PartName="/ppt/notesSlides/notesSlide32.xml" ContentType="application/vnd.openxmlformats-officedocument.presentationml.notesSlide+xml"/>
  <Override PartName="/ppt/charts/chart90.xml" ContentType="application/vnd.openxmlformats-officedocument.drawingml.chart+xml"/>
  <Override PartName="/ppt/theme/themeOverride47.xml" ContentType="application/vnd.openxmlformats-officedocument.themeOverride+xml"/>
  <Override PartName="/ppt/charts/chart91.xml" ContentType="application/vnd.openxmlformats-officedocument.drawingml.chart+xml"/>
  <Override PartName="/ppt/theme/themeOverride48.xml" ContentType="application/vnd.openxmlformats-officedocument.themeOverride+xml"/>
  <Override PartName="/ppt/charts/chart92.xml" ContentType="application/vnd.openxmlformats-officedocument.drawingml.chart+xml"/>
  <Override PartName="/ppt/notesSlides/notesSlide33.xml" ContentType="application/vnd.openxmlformats-officedocument.presentationml.notesSlide+xml"/>
  <Override PartName="/ppt/charts/chart93.xml" ContentType="application/vnd.openxmlformats-officedocument.drawingml.chart+xml"/>
  <Override PartName="/ppt/charts/chart94.xml" ContentType="application/vnd.openxmlformats-officedocument.drawingml.chart+xml"/>
  <Override PartName="/ppt/charts/chart95.xml" ContentType="application/vnd.openxmlformats-officedocument.drawingml.chart+xml"/>
  <Override PartName="/ppt/theme/themeOverride49.xml" ContentType="application/vnd.openxmlformats-officedocument.themeOverride+xml"/>
  <Override PartName="/ppt/charts/chart96.xml" ContentType="application/vnd.openxmlformats-officedocument.drawingml.chart+xml"/>
  <Override PartName="/ppt/theme/themeOverride50.xml" ContentType="application/vnd.openxmlformats-officedocument.themeOverride+xml"/>
  <Override PartName="/ppt/charts/chart97.xml" ContentType="application/vnd.openxmlformats-officedocument.drawingml.chart+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9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0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0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0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37.xml" ContentType="application/vnd.openxmlformats-officedocument.presentationml.notesSlide+xml"/>
  <Override PartName="/ppt/charts/chart10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0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0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0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0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0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4446" r:id="rId4"/>
    <p:sldMasterId id="2147484529" r:id="rId5"/>
    <p:sldMasterId id="2147484612" r:id="rId6"/>
  </p:sldMasterIdLst>
  <p:notesMasterIdLst>
    <p:notesMasterId r:id="rId53"/>
  </p:notesMasterIdLst>
  <p:handoutMasterIdLst>
    <p:handoutMasterId r:id="rId54"/>
  </p:handoutMasterIdLst>
  <p:sldIdLst>
    <p:sldId id="1543" r:id="rId7"/>
    <p:sldId id="1726" r:id="rId8"/>
    <p:sldId id="2144446310" r:id="rId9"/>
    <p:sldId id="2144446352" r:id="rId10"/>
    <p:sldId id="2144446329" r:id="rId11"/>
    <p:sldId id="2144446330" r:id="rId12"/>
    <p:sldId id="2144446315" r:id="rId13"/>
    <p:sldId id="2144446389" r:id="rId14"/>
    <p:sldId id="2144446317" r:id="rId15"/>
    <p:sldId id="2144446402" r:id="rId16"/>
    <p:sldId id="2144446392" r:id="rId17"/>
    <p:sldId id="2144446401" r:id="rId18"/>
    <p:sldId id="2144446359" r:id="rId19"/>
    <p:sldId id="2144446361" r:id="rId20"/>
    <p:sldId id="2144446362" r:id="rId21"/>
    <p:sldId id="2144446393" r:id="rId22"/>
    <p:sldId id="2144446365" r:id="rId23"/>
    <p:sldId id="2144446366" r:id="rId24"/>
    <p:sldId id="2144446367" r:id="rId25"/>
    <p:sldId id="2144446394" r:id="rId26"/>
    <p:sldId id="2144446368" r:id="rId27"/>
    <p:sldId id="2144446395" r:id="rId28"/>
    <p:sldId id="2144446369" r:id="rId29"/>
    <p:sldId id="2144446370" r:id="rId30"/>
    <p:sldId id="2144446371" r:id="rId31"/>
    <p:sldId id="2144446372" r:id="rId32"/>
    <p:sldId id="2144446373" r:id="rId33"/>
    <p:sldId id="2144446374" r:id="rId34"/>
    <p:sldId id="2144446375" r:id="rId35"/>
    <p:sldId id="2144446376" r:id="rId36"/>
    <p:sldId id="2144446378" r:id="rId37"/>
    <p:sldId id="2144446377" r:id="rId38"/>
    <p:sldId id="2144446379" r:id="rId39"/>
    <p:sldId id="2144446380" r:id="rId40"/>
    <p:sldId id="2144446381" r:id="rId41"/>
    <p:sldId id="2144446382" r:id="rId42"/>
    <p:sldId id="2144446383" r:id="rId43"/>
    <p:sldId id="2144446384" r:id="rId44"/>
    <p:sldId id="2144446396" r:id="rId45"/>
    <p:sldId id="2144446385" r:id="rId46"/>
    <p:sldId id="1550" r:id="rId47"/>
    <p:sldId id="2144446327" r:id="rId48"/>
    <p:sldId id="2144446356" r:id="rId49"/>
    <p:sldId id="2144446390" r:id="rId50"/>
    <p:sldId id="2144446355" r:id="rId51"/>
    <p:sldId id="1713" r:id="rId52"/>
  </p:sldIdLst>
  <p:sldSz cx="12192000" cy="6858000"/>
  <p:notesSz cx="6797675" cy="9926638"/>
  <p:embeddedFontLst>
    <p:embeddedFont>
      <p:font typeface="Arial Black" panose="020B0A04020102020204" pitchFamily="34" charset="0"/>
      <p:bold r:id="rId55"/>
    </p:embeddedFont>
    <p:embeddedFont>
      <p:font typeface="Barlow" panose="00000500000000000000" pitchFamily="2" charset="0"/>
      <p:regular r:id="rId56"/>
      <p:bold r:id="rId57"/>
      <p:italic r:id="rId58"/>
      <p:boldItalic r:id="rId59"/>
    </p:embeddedFont>
    <p:embeddedFont>
      <p:font typeface="HelveticaNeueLT Std Lt Cn" panose="020B0406020202030204"/>
      <p:regular r:id="rId60"/>
      <p:bold r:id="rId61"/>
      <p:italic r:id="rId62"/>
      <p:boldItalic r:id="rId63"/>
    </p:embeddedFont>
    <p:embeddedFont>
      <p:font typeface="Roboto" panose="02000000000000000000" pitchFamily="2" charset="0"/>
      <p:regular r:id="rId64"/>
      <p:bold r:id="rId65"/>
      <p:italic r:id="rId66"/>
      <p:boldItalic r:id="rId67"/>
    </p:embeddedFont>
    <p:embeddedFont>
      <p:font typeface="Segoe UI" panose="020B0502040204020203" pitchFamily="34" charset="0"/>
      <p:regular r:id="rId68"/>
      <p:bold r:id="rId69"/>
      <p:italic r:id="rId70"/>
      <p:boldItalic r:id="rId71"/>
    </p:embeddedFont>
    <p:embeddedFont>
      <p:font typeface="Wingdings 3" panose="05040102010807070707" pitchFamily="18" charset="2"/>
      <p:regular r:id="rId72"/>
    </p:embeddedFont>
  </p:embeddedFontLst>
  <p:custDataLst>
    <p:tags r:id="rId73"/>
  </p:custData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7174" userDrawn="1">
          <p15:clr>
            <a:srgbClr val="A4A3A4"/>
          </p15:clr>
        </p15:guide>
        <p15:guide id="2" orient="horz" pos="2160">
          <p15:clr>
            <a:srgbClr val="A4A3A4"/>
          </p15:clr>
        </p15:guide>
        <p15:guide id="3" pos="7129"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FA0B608-B2B6-781D-5406-AD8AB0ABE99D}" name="Helen Slee" initials="HS" userId="S::helen.slee1@england.nhs.uk::bf8fc15b-0b46-46b6-9778-cfc4cb12bc00" providerId="AD"/>
  <p188:author id="{88AD7E09-159A-8B61-ACBA-4FF9F1D89002}" name="Taisie Lewis" initials="TL" userId="S::Taisie.Lewis@ipsos.com::c7c8262a-558a-4d17-a5ed-72c32fd16d05" providerId="AD"/>
  <p188:author id="{30F29026-DF6C-CC20-9E7A-6B22D6DD7274}" name="Nina Makojnik" initials="NM" userId="S::Nina.Makojnik@england.nhs.uk::de84b4a8-0972-436d-897d-c181300ead3f" providerId="AD"/>
  <p188:author id="{70E24338-3146-0EA8-2138-B8038942DD4E}" name="Emily Fudge" initials="EF" userId="S::Emily.Fudge@ipsos.com::548bb34b-5231-4b00-95b5-8dddc6f650b9" providerId="AD"/>
  <p188:author id="{711ABB45-2EA3-4E40-E797-8BBC453DE3D5}" name="Jane Stevens" initials="JS" userId="S::Jane.Stevens@ipsos.com::0f6c4322-34ec-4bf7-ad3f-c7c4f2e7ba59" providerId="AD"/>
  <p188:author id="{588E2684-D402-31E1-F9D4-07AF328C146D}" name="Rachel Williams" initials="RW" userId="S::Rachel.Williams@Ipsos.com::83788b9c-359d-4d78-afb7-f1cbf12a6566" providerId="AD"/>
  <p188:author id="{15CA2788-EB41-315E-2B74-12677B61E977}" name="Nina Makojnik" initials="NM" userId="S::nina.makojnik@england.nhs.uk::de84b4a8-0972-436d-897d-c181300ead3f" providerId="AD"/>
  <p188:author id="{1A47F58E-52CF-0411-FCD3-9CBCE186EF8B}" name="Katherine Fisher" initials="KF" userId="S::Katherine.Fisher@ipsos.com::cccb9a01-84e3-4c67-b7b6-0bcbef4b31d6" providerId="AD"/>
  <p188:author id="{854A019A-6131-7FDA-9F18-22D85D2D75F9}" name="Julia Nurse" initials="JN" userId="S::julia.nurse@Ipsos.com::a0f02c22-5676-46e0-8925-6d7c362befa2" providerId="AD"/>
  <p188:author id="{918A76A5-266B-D879-2545-074390FA7F5C}" name="Rachel Williams" initials="RW" userId="S::rachel.williams@Ipsos.com::83788b9c-359d-4d78-afb7-f1cbf12a6566" providerId="AD"/>
  <p188:author id="{0C79C5A5-20F2-1551-200C-DECA8BDD9CAF}" name="Joanna Barry" initials="JB" userId="S::joanna.barry4@england.nhs.uk::86ef7a5e-883e-4ccd-953a-04fee74b3834" providerId="AD"/>
  <p188:author id="{DFF840AE-E9D5-8ABE-DA5D-D748F048A631}" name="Robyn Aldous" initials="RA" userId="S::Robyn.Aldous@ipsos.com::e1c91cbb-f48e-4253-a5b7-c6e3d922c2d0" providerId="AD"/>
  <p188:author id="{C8D54FC4-FA10-C209-7BB7-A745C5843312}" name="Hannah Atherton" initials="HA" userId="S::hannah.atherton@england.nhs.uk::ad368528-fa9c-48f8-8899-86f1b53e8d4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omain Carette" initials="RC" lastIdx="1" clrIdx="0">
    <p:extLst>
      <p:ext uri="{19B8F6BF-5375-455C-9EA6-DF929625EA0E}">
        <p15:presenceInfo xmlns:p15="http://schemas.microsoft.com/office/powerpoint/2012/main" userId="f5b5fcd6593eb51e" providerId="Windows Live"/>
      </p:ext>
    </p:extLst>
  </p:cmAuthor>
  <p:cmAuthor id="2" name="Julia Nurse" initials="JN" lastIdx="80" clrIdx="1">
    <p:extLst>
      <p:ext uri="{19B8F6BF-5375-455C-9EA6-DF929625EA0E}">
        <p15:presenceInfo xmlns:p15="http://schemas.microsoft.com/office/powerpoint/2012/main" userId="S::julia.nurse@Ipsos.com::a0f02c22-5676-46e0-8925-6d7c362befa2" providerId="AD"/>
      </p:ext>
    </p:extLst>
  </p:cmAuthor>
  <p:cmAuthor id="3" name="Ian Jarvis" initials="IJ" lastIdx="14" clrIdx="2">
    <p:extLst>
      <p:ext uri="{19B8F6BF-5375-455C-9EA6-DF929625EA0E}">
        <p15:presenceInfo xmlns:p15="http://schemas.microsoft.com/office/powerpoint/2012/main" userId="S-1-5-21-3343930222-3471731563-1258133589-336814" providerId="AD"/>
      </p:ext>
    </p:extLst>
  </p:cmAuthor>
  <p:cmAuthor id="4" name="Hannah Williams" initials="HW" lastIdx="3" clrIdx="3">
    <p:extLst>
      <p:ext uri="{19B8F6BF-5375-455C-9EA6-DF929625EA0E}">
        <p15:presenceInfo xmlns:p15="http://schemas.microsoft.com/office/powerpoint/2012/main" userId="S::hannah.williams@ipsos.com::5910482a-1124-4d8f-8118-860f2cd0264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FFC000"/>
    <a:srgbClr val="002060"/>
    <a:srgbClr val="F2F2F2"/>
    <a:srgbClr val="FFB901"/>
    <a:srgbClr val="003087"/>
    <a:srgbClr val="FF00FF"/>
    <a:srgbClr val="FFFF66"/>
    <a:srgbClr val="A6A6A6"/>
    <a:srgbClr val="7186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01" autoAdjust="0"/>
    <p:restoredTop sz="92157" autoAdjust="0"/>
  </p:normalViewPr>
  <p:slideViewPr>
    <p:cSldViewPr snapToGrid="0">
      <p:cViewPr varScale="1">
        <p:scale>
          <a:sx n="70" d="100"/>
          <a:sy n="70" d="100"/>
        </p:scale>
        <p:origin x="48" y="660"/>
      </p:cViewPr>
      <p:guideLst>
        <p:guide pos="7174"/>
        <p:guide orient="horz" pos="2160"/>
        <p:guide pos="7129"/>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font" Target="fonts/font9.fntdata"/><Relationship Id="rId68" Type="http://schemas.openxmlformats.org/officeDocument/2006/relationships/font" Target="fonts/font14.fntdata"/><Relationship Id="rId16" Type="http://schemas.openxmlformats.org/officeDocument/2006/relationships/slide" Target="slides/slide10.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notesMaster" Target="notesMasters/notesMaster1.xml"/><Relationship Id="rId58" Type="http://schemas.openxmlformats.org/officeDocument/2006/relationships/font" Target="fonts/font4.fntdata"/><Relationship Id="rId66" Type="http://schemas.openxmlformats.org/officeDocument/2006/relationships/font" Target="fonts/font12.fntdata"/><Relationship Id="rId74" Type="http://schemas.openxmlformats.org/officeDocument/2006/relationships/commentAuthors" Target="commentAuthors.xml"/><Relationship Id="rId79" Type="http://schemas.microsoft.com/office/2018/10/relationships/authors" Target="authors.xml"/><Relationship Id="rId5" Type="http://schemas.openxmlformats.org/officeDocument/2006/relationships/slideMaster" Target="slideMasters/slideMaster2.xml"/><Relationship Id="rId61" Type="http://schemas.openxmlformats.org/officeDocument/2006/relationships/font" Target="fonts/font7.fntdata"/><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font" Target="fonts/font2.fntdata"/><Relationship Id="rId64" Type="http://schemas.openxmlformats.org/officeDocument/2006/relationships/font" Target="fonts/font10.fntdata"/><Relationship Id="rId69" Type="http://schemas.openxmlformats.org/officeDocument/2006/relationships/font" Target="fonts/font15.fntdata"/><Relationship Id="rId77"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font" Target="fonts/font18.fntdata"/><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font" Target="fonts/font5.fntdata"/><Relationship Id="rId67" Type="http://schemas.openxmlformats.org/officeDocument/2006/relationships/font" Target="fonts/font13.fntdata"/><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handoutMaster" Target="handoutMasters/handoutMaster1.xml"/><Relationship Id="rId62" Type="http://schemas.openxmlformats.org/officeDocument/2006/relationships/font" Target="fonts/font8.fntdata"/><Relationship Id="rId70" Type="http://schemas.openxmlformats.org/officeDocument/2006/relationships/font" Target="fonts/font16.fntdata"/><Relationship Id="rId75"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font" Target="fonts/font3.fntdata"/><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font" Target="fonts/font6.fntdata"/><Relationship Id="rId65" Type="http://schemas.openxmlformats.org/officeDocument/2006/relationships/font" Target="fonts/font11.fntdata"/><Relationship Id="rId73" Type="http://schemas.openxmlformats.org/officeDocument/2006/relationships/tags" Target="tags/tag1.xml"/><Relationship Id="rId78"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font" Target="fonts/font1.fntdata"/><Relationship Id="rId76" Type="http://schemas.openxmlformats.org/officeDocument/2006/relationships/viewProps" Target="viewProps.xml"/><Relationship Id="rId7" Type="http://schemas.openxmlformats.org/officeDocument/2006/relationships/slide" Target="slides/slide1.xml"/><Relationship Id="rId71" Type="http://schemas.openxmlformats.org/officeDocument/2006/relationships/font" Target="fonts/font17.fntdata"/><Relationship Id="rId2" Type="http://schemas.openxmlformats.org/officeDocument/2006/relationships/customXml" Target="../customXml/item2.xml"/><Relationship Id="rId29" Type="http://schemas.openxmlformats.org/officeDocument/2006/relationships/slide" Target="slides/slide2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10.xml"/><Relationship Id="rId1" Type="http://schemas.microsoft.com/office/2011/relationships/chartStyle" Target="style10.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11.xml"/><Relationship Id="rId1" Type="http://schemas.microsoft.com/office/2011/relationships/chartStyle" Target="style11.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12.xml"/><Relationship Id="rId1" Type="http://schemas.microsoft.com/office/2011/relationships/chartStyle" Target="style12.xml"/></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13.xml"/><Relationship Id="rId1" Type="http://schemas.microsoft.com/office/2011/relationships/chartStyle" Target="style13.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14.xml"/><Relationship Id="rId1" Type="http://schemas.microsoft.com/office/2011/relationships/chartStyle" Target="style14.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15.xml"/><Relationship Id="rId1" Type="http://schemas.microsoft.com/office/2011/relationships/chartStyle" Target="style15.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16.xml"/><Relationship Id="rId1" Type="http://schemas.microsoft.com/office/2011/relationships/chartStyle" Target="style16.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17.xml"/><Relationship Id="rId1" Type="http://schemas.microsoft.com/office/2011/relationships/chartStyle" Target="style17.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18.xml"/><Relationship Id="rId1" Type="http://schemas.microsoft.com/office/2011/relationships/chartStyle" Target="style18.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19.xml"/><Relationship Id="rId1" Type="http://schemas.microsoft.com/office/2011/relationships/chartStyle" Target="style19.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1.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2.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3.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4.xml"/></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5.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6.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7.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8.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9.xml"/></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themeOverride" Target="../theme/themeOverride10.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themeOverride" Target="../theme/themeOverride11.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themeOverride" Target="../theme/themeOverride12.xml"/></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themeOverride" Target="../theme/themeOverride13.xml"/></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themeOverride" Target="../theme/themeOverride14.xml"/></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themeOverride" Target="../theme/themeOverride15.xml"/></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themeOverride" Target="../theme/themeOverride16.xml"/></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themeOverride" Target="../theme/themeOverride17.xml"/></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themeOverride" Target="../theme/themeOverride18.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41.xlsx"/></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themeOverride" Target="../theme/themeOverride19.xml"/></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themeOverride" Target="../theme/themeOverride20.xml"/></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Worksheet44.xlsx"/></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themeOverride" Target="../theme/themeOverride21.xml"/></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themeOverride" Target="../theme/themeOverride22.xml"/></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Excel_Worksheet47.xlsx"/></Relationships>
</file>

<file path=ppt/charts/_rels/chart49.xml.rels><?xml version="1.0" encoding="UTF-8" standalone="yes"?>
<Relationships xmlns="http://schemas.openxmlformats.org/package/2006/relationships"><Relationship Id="rId1" Type="http://schemas.openxmlformats.org/officeDocument/2006/relationships/package" Target="../embeddings/Microsoft_Excel_Worksheet48.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Excel_Worksheet49.xlsx"/></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themeOverride" Target="../theme/themeOverride23.xml"/></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themeOverride" Target="../theme/themeOverride24.xml"/></Relationships>
</file>

<file path=ppt/charts/_rels/chart53.xml.rels><?xml version="1.0" encoding="UTF-8" standalone="yes"?>
<Relationships xmlns="http://schemas.openxmlformats.org/package/2006/relationships"><Relationship Id="rId1" Type="http://schemas.openxmlformats.org/officeDocument/2006/relationships/package" Target="../embeddings/Microsoft_Excel_Worksheet52.xlsx"/></Relationships>
</file>

<file path=ppt/charts/_rels/chart54.xml.rels><?xml version="1.0" encoding="UTF-8" standalone="yes"?>
<Relationships xmlns="http://schemas.openxmlformats.org/package/2006/relationships"><Relationship Id="rId1" Type="http://schemas.openxmlformats.org/officeDocument/2006/relationships/package" Target="../embeddings/Microsoft_Excel_Worksheet53.xlsx"/></Relationships>
</file>

<file path=ppt/charts/_rels/chart55.xml.rels><?xml version="1.0" encoding="UTF-8" standalone="yes"?>
<Relationships xmlns="http://schemas.openxmlformats.org/package/2006/relationships"><Relationship Id="rId1" Type="http://schemas.openxmlformats.org/officeDocument/2006/relationships/package" Target="../embeddings/Microsoft_Excel_Worksheet54.xlsx"/></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_Worksheet55.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Worksheet56.xlsx"/></Relationships>
</file>

<file path=ppt/charts/_rels/chart58.xml.rels><?xml version="1.0" encoding="UTF-8" standalone="yes"?>
<Relationships xmlns="http://schemas.openxmlformats.org/package/2006/relationships"><Relationship Id="rId2" Type="http://schemas.openxmlformats.org/officeDocument/2006/relationships/package" Target="../embeddings/Microsoft_Excel_Worksheet57.xlsx"/><Relationship Id="rId1" Type="http://schemas.openxmlformats.org/officeDocument/2006/relationships/themeOverride" Target="../theme/themeOverride25.xml"/></Relationships>
</file>

<file path=ppt/charts/_rels/chart59.xml.rels><?xml version="1.0" encoding="UTF-8" standalone="yes"?>
<Relationships xmlns="http://schemas.openxmlformats.org/package/2006/relationships"><Relationship Id="rId2" Type="http://schemas.openxmlformats.org/officeDocument/2006/relationships/package" Target="../embeddings/Microsoft_Excel_Worksheet58.xlsx"/><Relationship Id="rId1" Type="http://schemas.openxmlformats.org/officeDocument/2006/relationships/themeOverride" Target="../theme/themeOverride26.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3.xml.rels><?xml version="1.0" encoding="UTF-8" standalone="yes"?>
<Relationships xmlns="http://schemas.openxmlformats.org/package/2006/relationships"><Relationship Id="rId2" Type="http://schemas.openxmlformats.org/officeDocument/2006/relationships/package" Target="../embeddings/Microsoft_Excel_Worksheet62.xlsx"/><Relationship Id="rId1" Type="http://schemas.openxmlformats.org/officeDocument/2006/relationships/themeOverride" Target="../theme/themeOverride27.xml"/></Relationships>
</file>

<file path=ppt/charts/_rels/chart64.xml.rels><?xml version="1.0" encoding="UTF-8" standalone="yes"?>
<Relationships xmlns="http://schemas.openxmlformats.org/package/2006/relationships"><Relationship Id="rId2" Type="http://schemas.openxmlformats.org/officeDocument/2006/relationships/package" Target="../embeddings/Microsoft_Excel_Worksheet63.xlsx"/><Relationship Id="rId1" Type="http://schemas.openxmlformats.org/officeDocument/2006/relationships/themeOverride" Target="../theme/themeOverride28.xml"/></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themeOverride" Target="../theme/themeOverride29.xml"/></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themeOverride" Target="../theme/themeOverride30.xml"/></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themeOverride" Target="../theme/themeOverride31.xml"/></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themeOverride" Target="../theme/themeOverride32.xml"/></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themeOverride" Target="../theme/themeOverride33.xml"/></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themeOverride" Target="../theme/themeOverride34.xml"/></Relationships>
</file>

<file path=ppt/charts/_rels/chart75.xml.rels><?xml version="1.0" encoding="UTF-8" standalone="yes"?>
<Relationships xmlns="http://schemas.openxmlformats.org/package/2006/relationships"><Relationship Id="rId2" Type="http://schemas.openxmlformats.org/officeDocument/2006/relationships/package" Target="../embeddings/Microsoft_Excel_Worksheet74.xlsx"/><Relationship Id="rId1" Type="http://schemas.openxmlformats.org/officeDocument/2006/relationships/themeOverride" Target="../theme/themeOverride35.xml"/></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themeOverride" Target="../theme/themeOverride36.xml"/></Relationships>
</file>

<file path=ppt/charts/_rels/chart77.xml.rels><?xml version="1.0" encoding="UTF-8" standalone="yes"?>
<Relationships xmlns="http://schemas.openxmlformats.org/package/2006/relationships"><Relationship Id="rId2" Type="http://schemas.openxmlformats.org/officeDocument/2006/relationships/package" Target="../embeddings/Microsoft_Excel_Worksheet76.xlsx"/><Relationship Id="rId1" Type="http://schemas.openxmlformats.org/officeDocument/2006/relationships/themeOverride" Target="../theme/themeOverride37.xml"/></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themeOverride" Target="../theme/themeOverride38.xml"/></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themeOverride" Target="../theme/themeOverride39.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themeOverride" Target="../theme/themeOverride40.xml"/></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themeOverride" Target="../theme/themeOverride41.xml"/></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themeOverride" Target="../theme/themeOverride42.xml"/></Relationships>
</file>

<file path=ppt/charts/_rels/chart83.xml.rels><?xml version="1.0" encoding="UTF-8" standalone="yes"?>
<Relationships xmlns="http://schemas.openxmlformats.org/package/2006/relationships"><Relationship Id="rId2" Type="http://schemas.openxmlformats.org/officeDocument/2006/relationships/package" Target="../embeddings/Microsoft_Excel_Worksheet82.xlsx"/><Relationship Id="rId1" Type="http://schemas.openxmlformats.org/officeDocument/2006/relationships/themeOverride" Target="../theme/themeOverride43.xml"/></Relationships>
</file>

<file path=ppt/charts/_rels/chart84.xml.rels><?xml version="1.0" encoding="UTF-8" standalone="yes"?>
<Relationships xmlns="http://schemas.openxmlformats.org/package/2006/relationships"><Relationship Id="rId2" Type="http://schemas.openxmlformats.org/officeDocument/2006/relationships/package" Target="../embeddings/Microsoft_Excel_Worksheet83.xlsx"/><Relationship Id="rId1" Type="http://schemas.openxmlformats.org/officeDocument/2006/relationships/themeOverride" Target="../theme/themeOverride44.xml"/></Relationships>
</file>

<file path=ppt/charts/_rels/chart85.xml.rels><?xml version="1.0" encoding="UTF-8" standalone="yes"?>
<Relationships xmlns="http://schemas.openxmlformats.org/package/2006/relationships"><Relationship Id="rId1" Type="http://schemas.openxmlformats.org/officeDocument/2006/relationships/package" Target="../embeddings/Microsoft_Excel_Worksheet84.xlsx"/></Relationships>
</file>

<file path=ppt/charts/_rels/chart86.xml.rels><?xml version="1.0" encoding="UTF-8" standalone="yes"?>
<Relationships xmlns="http://schemas.openxmlformats.org/package/2006/relationships"><Relationship Id="rId1" Type="http://schemas.openxmlformats.org/officeDocument/2006/relationships/package" Target="../embeddings/Microsoft_Excel_Worksheet85.xlsx"/></Relationships>
</file>

<file path=ppt/charts/_rels/chart87.xml.rels><?xml version="1.0" encoding="UTF-8" standalone="yes"?>
<Relationships xmlns="http://schemas.openxmlformats.org/package/2006/relationships"><Relationship Id="rId2" Type="http://schemas.openxmlformats.org/officeDocument/2006/relationships/package" Target="../embeddings/Microsoft_Excel_Worksheet86.xlsx"/><Relationship Id="rId1" Type="http://schemas.openxmlformats.org/officeDocument/2006/relationships/themeOverride" Target="../theme/themeOverride45.xml"/></Relationships>
</file>

<file path=ppt/charts/_rels/chart88.xml.rels><?xml version="1.0" encoding="UTF-8" standalone="yes"?>
<Relationships xmlns="http://schemas.openxmlformats.org/package/2006/relationships"><Relationship Id="rId2" Type="http://schemas.openxmlformats.org/officeDocument/2006/relationships/package" Target="../embeddings/Microsoft_Excel_Worksheet87.xlsx"/><Relationship Id="rId1" Type="http://schemas.openxmlformats.org/officeDocument/2006/relationships/themeOverride" Target="../theme/themeOverride46.xml"/></Relationships>
</file>

<file path=ppt/charts/_rels/chart89.xml.rels><?xml version="1.0" encoding="UTF-8" standalone="yes"?>
<Relationships xmlns="http://schemas.openxmlformats.org/package/2006/relationships"><Relationship Id="rId1" Type="http://schemas.openxmlformats.org/officeDocument/2006/relationships/package" Target="../embeddings/Microsoft_Excel_Worksheet8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themeOverride" Target="../theme/themeOverride47.xml"/></Relationships>
</file>

<file path=ppt/charts/_rels/chart91.xml.rels><?xml version="1.0" encoding="UTF-8" standalone="yes"?>
<Relationships xmlns="http://schemas.openxmlformats.org/package/2006/relationships"><Relationship Id="rId2" Type="http://schemas.openxmlformats.org/officeDocument/2006/relationships/package" Target="../embeddings/Microsoft_Excel_Worksheet90.xlsx"/><Relationship Id="rId1" Type="http://schemas.openxmlformats.org/officeDocument/2006/relationships/themeOverride" Target="../theme/themeOverride48.xml"/></Relationships>
</file>

<file path=ppt/charts/_rels/chart92.xml.rels><?xml version="1.0" encoding="UTF-8" standalone="yes"?>
<Relationships xmlns="http://schemas.openxmlformats.org/package/2006/relationships"><Relationship Id="rId1" Type="http://schemas.openxmlformats.org/officeDocument/2006/relationships/package" Target="../embeddings/Microsoft_Excel_Worksheet91.xlsx"/></Relationships>
</file>

<file path=ppt/charts/_rels/chart93.xml.rels><?xml version="1.0" encoding="UTF-8" standalone="yes"?>
<Relationships xmlns="http://schemas.openxmlformats.org/package/2006/relationships"><Relationship Id="rId1" Type="http://schemas.openxmlformats.org/officeDocument/2006/relationships/package" Target="../embeddings/Microsoft_Excel_Worksheet92.xlsx"/></Relationships>
</file>

<file path=ppt/charts/_rels/chart94.xml.rels><?xml version="1.0" encoding="UTF-8" standalone="yes"?>
<Relationships xmlns="http://schemas.openxmlformats.org/package/2006/relationships"><Relationship Id="rId1" Type="http://schemas.openxmlformats.org/officeDocument/2006/relationships/package" Target="../embeddings/Microsoft_Excel_Worksheet93.xlsx"/></Relationships>
</file>

<file path=ppt/charts/_rels/chart95.xml.rels><?xml version="1.0" encoding="UTF-8" standalone="yes"?>
<Relationships xmlns="http://schemas.openxmlformats.org/package/2006/relationships"><Relationship Id="rId2" Type="http://schemas.openxmlformats.org/officeDocument/2006/relationships/package" Target="../embeddings/Microsoft_Excel_Worksheet94.xlsx"/><Relationship Id="rId1" Type="http://schemas.openxmlformats.org/officeDocument/2006/relationships/themeOverride" Target="../theme/themeOverride49.xml"/></Relationships>
</file>

<file path=ppt/charts/_rels/chart96.xml.rels><?xml version="1.0" encoding="UTF-8" standalone="yes"?>
<Relationships xmlns="http://schemas.openxmlformats.org/package/2006/relationships"><Relationship Id="rId2" Type="http://schemas.openxmlformats.org/officeDocument/2006/relationships/package" Target="../embeddings/Microsoft_Excel_Worksheet95.xlsx"/><Relationship Id="rId1" Type="http://schemas.openxmlformats.org/officeDocument/2006/relationships/themeOverride" Target="../theme/themeOverride50.xml"/></Relationships>
</file>

<file path=ppt/charts/_rels/chart97.xml.rels><?xml version="1.0" encoding="UTF-8" standalone="yes"?>
<Relationships xmlns="http://schemas.openxmlformats.org/package/2006/relationships"><Relationship Id="rId1" Type="http://schemas.openxmlformats.org/officeDocument/2006/relationships/package" Target="../embeddings/Microsoft_Excel_Worksheet96.xlsx"/></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8.xml"/><Relationship Id="rId1" Type="http://schemas.microsoft.com/office/2011/relationships/chartStyle" Target="style8.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783172611414963"/>
          <c:y val="0"/>
          <c:w val="0.66875363601450044"/>
          <c:h val="1"/>
        </c:manualLayout>
      </c:layout>
      <c:barChart>
        <c:barDir val="bar"/>
        <c:grouping val="clustered"/>
        <c:varyColors val="0"/>
        <c:ser>
          <c:idx val="0"/>
          <c:order val="0"/>
          <c:tx>
            <c:strRef>
              <c:f>Sheet1!$B$1</c:f>
              <c:strCache>
                <c:ptCount val="1"/>
                <c:pt idx="0">
                  <c:v>Type 1</c:v>
                </c:pt>
              </c:strCache>
            </c:strRef>
          </c:tx>
          <c:spPr>
            <a:solidFill>
              <a:srgbClr val="003087"/>
            </a:solidFill>
            <a:ln>
              <a:noFill/>
            </a:ln>
            <a:effectLst/>
          </c:spPr>
          <c:invertIfNegative val="0"/>
          <c:dLbls>
            <c:dLbl>
              <c:idx val="0"/>
              <c:tx>
                <c:rich>
                  <a:bodyPr/>
                  <a:lstStyle/>
                  <a:p>
                    <a:fld id="{DEFB8203-F472-4579-B0C9-18600123AB70}" type="CELLRANGE">
                      <a:rPr lang="en-US"/>
                      <a:pPr/>
                      <a:t>[CELLRANGE]</a:t>
                    </a:fld>
                    <a:endParaRPr lang="en-GB"/>
                  </a:p>
                </c:rich>
              </c:tx>
              <c:dLblPos val="outEnd"/>
              <c:showLegendKey val="0"/>
              <c:showVal val="0"/>
              <c:showCatName val="0"/>
              <c:showSerName val="0"/>
              <c:showPercent val="0"/>
              <c:showBubbleSize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AE26-433D-82F1-4674F4195729}"/>
                </c:ext>
              </c:extLst>
            </c:dLbl>
            <c:dLbl>
              <c:idx val="1"/>
              <c:tx>
                <c:rich>
                  <a:bodyPr/>
                  <a:lstStyle/>
                  <a:p>
                    <a:fld id="{D7DFDFF4-5687-4216-BE2B-5B0C165EFBA8}"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AE26-433D-82F1-4674F4195729}"/>
                </c:ext>
              </c:extLst>
            </c:dLbl>
            <c:dLbl>
              <c:idx val="2"/>
              <c:tx>
                <c:rich>
                  <a:bodyPr/>
                  <a:lstStyle/>
                  <a:p>
                    <a:fld id="{D7C52403-154D-45F1-BBFE-133C2D2699BB}"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AE26-433D-82F1-4674F4195729}"/>
                </c:ext>
              </c:extLst>
            </c:dLbl>
            <c:dLbl>
              <c:idx val="3"/>
              <c:tx>
                <c:rich>
                  <a:bodyPr/>
                  <a:lstStyle/>
                  <a:p>
                    <a:fld id="{C51A73F6-FE0F-4625-8CBD-4E95FA1051ED}"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AE26-433D-82F1-4674F4195729}"/>
                </c:ext>
              </c:extLst>
            </c:dLbl>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18-34</c:v>
                </c:pt>
                <c:pt idx="1">
                  <c:v>35-54</c:v>
                </c:pt>
                <c:pt idx="2">
                  <c:v>55-74</c:v>
                </c:pt>
                <c:pt idx="3">
                  <c:v>75+</c:v>
                </c:pt>
              </c:strCache>
            </c:strRef>
          </c:cat>
          <c:val>
            <c:numRef>
              <c:f>Sheet1!$B$2:$B$5</c:f>
              <c:numCache>
                <c:formatCode>0%</c:formatCode>
                <c:ptCount val="4"/>
                <c:pt idx="0">
                  <c:v>0.24</c:v>
                </c:pt>
                <c:pt idx="1">
                  <c:v>0.36</c:v>
                </c:pt>
                <c:pt idx="2">
                  <c:v>0.32</c:v>
                </c:pt>
                <c:pt idx="3">
                  <c:v>0.08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Sheet1!$K$2:$K$5</c15:f>
                <c15:dlblRangeCache>
                  <c:ptCount val="4"/>
                  <c:pt idx="0">
                    <c:v>24%</c:v>
                  </c:pt>
                  <c:pt idx="1">
                    <c:v>36%</c:v>
                  </c:pt>
                  <c:pt idx="2">
                    <c:v>32%</c:v>
                  </c:pt>
                  <c:pt idx="3">
                    <c:v>8%</c:v>
                  </c:pt>
                </c15:dlblRangeCache>
              </c15:datalabelsRange>
            </c:ext>
            <c:ext xmlns:c16="http://schemas.microsoft.com/office/drawing/2014/chart" uri="{C3380CC4-5D6E-409C-BE32-E72D297353CC}">
              <c16:uniqueId val="{00000000-2D9D-4CFC-BDE0-50E6B0467A29}"/>
            </c:ext>
          </c:extLst>
        </c:ser>
        <c:ser>
          <c:idx val="1"/>
          <c:order val="1"/>
          <c:tx>
            <c:strRef>
              <c:f>Sheet1!$C$1</c:f>
              <c:strCache>
                <c:ptCount val="1"/>
                <c:pt idx="0">
                  <c:v>Type 2</c:v>
                </c:pt>
              </c:strCache>
            </c:strRef>
          </c:tx>
          <c:spPr>
            <a:solidFill>
              <a:srgbClr val="FFB901"/>
            </a:solidFill>
            <a:ln>
              <a:solidFill>
                <a:schemeClr val="bg1"/>
              </a:solidFill>
            </a:ln>
            <a:effectLst/>
          </c:spPr>
          <c:invertIfNegative val="0"/>
          <c:dLbls>
            <c:dLbl>
              <c:idx val="0"/>
              <c:tx>
                <c:rich>
                  <a:bodyPr/>
                  <a:lstStyle/>
                  <a:p>
                    <a:r>
                      <a:rPr lang="en-US" dirty="0"/>
                      <a:t>-</a:t>
                    </a:r>
                  </a:p>
                </c:rich>
              </c:tx>
              <c:dLblPos val="outEnd"/>
              <c:showLegendKey val="0"/>
              <c:showVal val="0"/>
              <c:showCatName val="0"/>
              <c:showSerName val="0"/>
              <c:showPercent val="0"/>
              <c:showBubbleSize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ext>
                <c:ext xmlns:c16="http://schemas.microsoft.com/office/drawing/2014/chart" uri="{C3380CC4-5D6E-409C-BE32-E72D297353CC}">
                  <c16:uniqueId val="{00000004-AE26-433D-82F1-4674F4195729}"/>
                </c:ext>
              </c:extLst>
            </c:dLbl>
            <c:dLbl>
              <c:idx val="1"/>
              <c:tx>
                <c:rich>
                  <a:bodyPr/>
                  <a:lstStyle/>
                  <a:p>
                    <a:fld id="{164E5924-99B8-4797-8595-9DB6C8A49C10}"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AE26-433D-82F1-4674F4195729}"/>
                </c:ext>
              </c:extLst>
            </c:dLbl>
            <c:dLbl>
              <c:idx val="2"/>
              <c:tx>
                <c:rich>
                  <a:bodyPr/>
                  <a:lstStyle/>
                  <a:p>
                    <a:fld id="{BAE1E2A8-62BD-41D8-90C0-D3FF9F036C61}"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AE26-433D-82F1-4674F4195729}"/>
                </c:ext>
              </c:extLst>
            </c:dLbl>
            <c:dLbl>
              <c:idx val="3"/>
              <c:tx>
                <c:rich>
                  <a:bodyPr/>
                  <a:lstStyle/>
                  <a:p>
                    <a:fld id="{A08FEC29-FBE4-4348-9258-4B8C8068429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AE26-433D-82F1-4674F4195729}"/>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Sheet1!$A$2:$A$5</c:f>
              <c:strCache>
                <c:ptCount val="4"/>
                <c:pt idx="0">
                  <c:v>18-34</c:v>
                </c:pt>
                <c:pt idx="1">
                  <c:v>35-54</c:v>
                </c:pt>
                <c:pt idx="2">
                  <c:v>55-74</c:v>
                </c:pt>
                <c:pt idx="3">
                  <c:v>75+</c:v>
                </c:pt>
              </c:strCache>
            </c:strRef>
          </c:cat>
          <c:val>
            <c:numRef>
              <c:f>Sheet1!$C$2:$C$5</c:f>
              <c:numCache>
                <c:formatCode>0%</c:formatCode>
                <c:ptCount val="4"/>
                <c:pt idx="0">
                  <c:v>0</c:v>
                </c:pt>
                <c:pt idx="1">
                  <c:v>0.17</c:v>
                </c:pt>
                <c:pt idx="2">
                  <c:v>0.49</c:v>
                </c:pt>
                <c:pt idx="3">
                  <c:v>0.33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Sheet1!$L$2:$L$5</c15:f>
                <c15:dlblRangeCache>
                  <c:ptCount val="4"/>
                  <c:pt idx="0">
                    <c:v>0%</c:v>
                  </c:pt>
                  <c:pt idx="1">
                    <c:v>17%</c:v>
                  </c:pt>
                  <c:pt idx="2">
                    <c:v>49%</c:v>
                  </c:pt>
                  <c:pt idx="3">
                    <c:v>33%</c:v>
                  </c:pt>
                </c15:dlblRangeCache>
              </c15:datalabelsRange>
            </c:ext>
            <c:ext xmlns:c16="http://schemas.microsoft.com/office/drawing/2014/chart" uri="{C3380CC4-5D6E-409C-BE32-E72D297353CC}">
              <c16:uniqueId val="{00000001-2D9D-4CFC-BDE0-50E6B0467A29}"/>
            </c:ext>
          </c:extLst>
        </c:ser>
        <c:dLbls>
          <c:dLblPos val="outEnd"/>
          <c:showLegendKey val="0"/>
          <c:showVal val="1"/>
          <c:showCatName val="0"/>
          <c:showSerName val="0"/>
          <c:showPercent val="0"/>
          <c:showBubbleSize val="0"/>
        </c:dLbls>
        <c:gapWidth val="52"/>
        <c:overlap val="-3"/>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0.0</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DE34-45F5-95AA-B4B0F5430F31}"/>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D90100"/>
    </a:solidFill>
  </c:spPr>
  <c:txPr>
    <a:bodyPr/>
    <a:lstStyle/>
    <a:p>
      <a:pPr>
        <a:defRPr sz="1800"/>
      </a:pPr>
      <a:endParaRPr lang="en-US"/>
    </a:p>
  </c:txPr>
  <c:externalData r:id="rId1">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80487757341882"/>
          <c:y val="0"/>
          <c:w val="0.87453077220734088"/>
          <c:h val="0.94474341922565375"/>
        </c:manualLayout>
      </c:layout>
      <c:barChart>
        <c:barDir val="bar"/>
        <c:grouping val="percentStacked"/>
        <c:varyColors val="0"/>
        <c:ser>
          <c:idx val="0"/>
          <c:order val="0"/>
          <c:tx>
            <c:strRef>
              <c:f>Sheet1!$B$1</c:f>
              <c:strCache>
                <c:ptCount val="1"/>
                <c:pt idx="0">
                  <c:v>Good%</c:v>
                </c:pt>
              </c:strCache>
            </c:strRef>
          </c:tx>
          <c:spPr>
            <a:solidFill>
              <a:srgbClr val="003087"/>
            </a:solidFill>
            <a:ln>
              <a:noFill/>
            </a:ln>
            <a:effectLst/>
          </c:spPr>
          <c:invertIfNegative val="0"/>
          <c:dLbls>
            <c:delete val="1"/>
          </c:dLbls>
          <c:cat>
            <c:strRef>
              <c:f>Sheet1!$A$2:$A$5</c:f>
              <c:strCache>
                <c:ptCount val="4"/>
                <c:pt idx="0">
                  <c:v>18-34</c:v>
                </c:pt>
                <c:pt idx="1">
                  <c:v>35-54</c:v>
                </c:pt>
                <c:pt idx="2">
                  <c:v>55-74</c:v>
                </c:pt>
                <c:pt idx="3">
                  <c:v>75+</c:v>
                </c:pt>
              </c:strCache>
            </c:strRef>
          </c:cat>
          <c:val>
            <c:numRef>
              <c:f>Sheet1!$B$2:$B$5</c:f>
              <c:numCache>
                <c:formatCode>0%</c:formatCode>
                <c:ptCount val="4"/>
                <c:pt idx="0">
                  <c:v>0.75</c:v>
                </c:pt>
                <c:pt idx="1">
                  <c:v>0.81</c:v>
                </c:pt>
                <c:pt idx="2">
                  <c:v>0.86</c:v>
                </c:pt>
                <c:pt idx="3">
                  <c:v>0.96</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2161-491D-B8EB-DE5155D35A8F}"/>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94003854-8E39-482E-ABD3-6CA9BABF0A35}" type="CELLRANGE">
                      <a:rPr lang="en-US"/>
                      <a:pPr/>
                      <a:t>[CELLRANGE]</a:t>
                    </a:fld>
                    <a:endParaRPr lang="en-GB"/>
                  </a:p>
                </c:rich>
              </c:tx>
              <c:dLblPos val="inBase"/>
              <c:showLegendKey val="0"/>
              <c:showVal val="0"/>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1-4F5A-442A-B89F-FF77DF934A4B}"/>
                </c:ext>
              </c:extLst>
            </c:dLbl>
            <c:dLbl>
              <c:idx val="1"/>
              <c:tx>
                <c:rich>
                  <a:bodyPr/>
                  <a:lstStyle/>
                  <a:p>
                    <a:fld id="{D213A0A3-E98E-4360-9331-7FD022CEBB61}"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4F5A-442A-B89F-FF77DF934A4B}"/>
                </c:ext>
              </c:extLst>
            </c:dLbl>
            <c:dLbl>
              <c:idx val="2"/>
              <c:tx>
                <c:rich>
                  <a:bodyPr/>
                  <a:lstStyle/>
                  <a:p>
                    <a:fld id="{9115B219-1216-459F-870A-8FD973C92D36}"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4F5A-442A-B89F-FF77DF934A4B}"/>
                </c:ext>
              </c:extLst>
            </c:dLbl>
            <c:dLbl>
              <c:idx val="3"/>
              <c:tx>
                <c:rich>
                  <a:bodyPr/>
                  <a:lstStyle/>
                  <a:p>
                    <a:fld id="{EEF630E1-A3D7-4F2C-8C03-6EC83E057D1A}"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4F5A-442A-B89F-FF77DF934A4B}"/>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18-34</c:v>
                </c:pt>
                <c:pt idx="1">
                  <c:v>35-54</c:v>
                </c:pt>
                <c:pt idx="2">
                  <c:v>55-74</c:v>
                </c:pt>
                <c:pt idx="3">
                  <c:v>75+</c:v>
                </c:pt>
              </c:strCache>
            </c:strRef>
          </c:cat>
          <c:val>
            <c:numRef>
              <c:f>Sheet1!$C$2:$C$5</c:f>
              <c:numCache>
                <c:formatCode>0%</c:formatCode>
                <c:ptCount val="4"/>
                <c:pt idx="0">
                  <c:v>0.25</c:v>
                </c:pt>
                <c:pt idx="1">
                  <c:v>0.19</c:v>
                </c:pt>
                <c:pt idx="2">
                  <c:v>0.14000000000000001</c:v>
                </c:pt>
                <c:pt idx="3">
                  <c:v>0.04</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Sheet1!$G$2:$G$5</c15:f>
                <c15:dlblRangeCache>
                  <c:ptCount val="4"/>
                  <c:pt idx="0">
                    <c:v>75%</c:v>
                  </c:pt>
                  <c:pt idx="1">
                    <c:v>81%</c:v>
                  </c:pt>
                  <c:pt idx="2">
                    <c:v>86%</c:v>
                  </c:pt>
                  <c:pt idx="3">
                    <c:v>96%</c:v>
                  </c:pt>
                </c15:dlblRangeCache>
              </c15:datalabelsRange>
            </c:ext>
            <c:ext xmlns:c16="http://schemas.microsoft.com/office/drawing/2014/chart" uri="{C3380CC4-5D6E-409C-BE32-E72D297353CC}">
              <c16:uniqueId val="{00000000-4F5A-442A-B89F-FF77DF934A4B}"/>
            </c:ext>
          </c:extLst>
        </c:ser>
        <c:dLbls>
          <c:dLblPos val="inEnd"/>
          <c:showLegendKey val="0"/>
          <c:showVal val="1"/>
          <c:showCatName val="0"/>
          <c:showSerName val="0"/>
          <c:showPercent val="0"/>
          <c:showBubbleSize val="0"/>
        </c:dLbls>
        <c:gapWidth val="5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270237084641648"/>
          <c:y val="0"/>
          <c:w val="0.64729762915358346"/>
          <c:h val="1"/>
        </c:manualLayout>
      </c:layout>
      <c:barChart>
        <c:barDir val="bar"/>
        <c:grouping val="percentStacked"/>
        <c:varyColors val="0"/>
        <c:ser>
          <c:idx val="1"/>
          <c:order val="0"/>
          <c:tx>
            <c:strRef>
              <c:f>Sheet1!$B$1</c:f>
              <c:strCache>
                <c:ptCount val="1"/>
                <c:pt idx="0">
                  <c:v>Type 1</c:v>
                </c:pt>
              </c:strCache>
            </c:strRef>
          </c:tx>
          <c:spPr>
            <a:solidFill>
              <a:srgbClr val="003087"/>
            </a:solidFill>
            <a:ln>
              <a:solidFill>
                <a:schemeClr val="bg1"/>
              </a:solidFill>
            </a:ln>
            <a:effectLst/>
          </c:spPr>
          <c:invertIfNegative val="0"/>
          <c:dLbls>
            <c:delete val="1"/>
          </c:dLbls>
          <c:cat>
            <c:strRef>
              <c:f>Sheet1!$A$2:$A$6</c:f>
              <c:strCache>
                <c:ptCount val="5"/>
                <c:pt idx="0">
                  <c:v>White </c:v>
                </c:pt>
                <c:pt idx="1">
                  <c:v>Mixed or Multiple ethnic groups</c:v>
                </c:pt>
                <c:pt idx="2">
                  <c:v>Asian or Asian British </c:v>
                </c:pt>
                <c:pt idx="3">
                  <c:v>Black, Black British,
Carribean, African</c:v>
                </c:pt>
                <c:pt idx="4">
                  <c:v>Other ethnic group</c:v>
                </c:pt>
              </c:strCache>
            </c:strRef>
          </c:cat>
          <c:val>
            <c:numRef>
              <c:f>Sheet1!$B$2:$B$6</c:f>
              <c:numCache>
                <c:formatCode>0%</c:formatCode>
                <c:ptCount val="5"/>
                <c:pt idx="0">
                  <c:v>0.82</c:v>
                </c:pt>
                <c:pt idx="1">
                  <c:v>0</c:v>
                </c:pt>
                <c:pt idx="2">
                  <c:v>0</c:v>
                </c:pt>
                <c:pt idx="3">
                  <c:v>0</c:v>
                </c:pt>
                <c:pt idx="4">
                  <c:v>0</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680D-498E-9798-49AB87183374}"/>
            </c:ext>
          </c:extLst>
        </c:ser>
        <c:ser>
          <c:idx val="0"/>
          <c:order val="1"/>
          <c:tx>
            <c:strRef>
              <c:f>Sheet1!$C$1</c:f>
              <c:strCache>
                <c:ptCount val="1"/>
                <c:pt idx="0">
                  <c:v>Type 2</c:v>
                </c:pt>
              </c:strCache>
            </c:strRef>
          </c:tx>
          <c:spPr>
            <a:solidFill>
              <a:srgbClr val="F2F2F2"/>
            </a:solidFill>
            <a:ln>
              <a:noFill/>
            </a:ln>
            <a:effectLst/>
          </c:spPr>
          <c:invertIfNegative val="0"/>
          <c:dLbls>
            <c:dLbl>
              <c:idx val="0"/>
              <c:tx>
                <c:rich>
                  <a:bodyPr/>
                  <a:lstStyle/>
                  <a:p>
                    <a:fld id="{DC5ADACF-540B-498F-B44B-E09133EFF065}" type="CELLRANGE">
                      <a:rPr lang="en-US"/>
                      <a:pPr/>
                      <a:t>[CELLRANGE]</a:t>
                    </a:fld>
                    <a:endParaRPr lang="en-GB"/>
                  </a:p>
                </c:rich>
              </c:tx>
              <c:dLblPos val="inBase"/>
              <c:showLegendKey val="0"/>
              <c:showVal val="0"/>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1-8A59-4299-B850-CB6059D1CA08}"/>
                </c:ext>
              </c:extLst>
            </c:dLbl>
            <c:dLbl>
              <c:idx val="1"/>
              <c:tx>
                <c:rich>
                  <a:bodyPr/>
                  <a:lstStyle/>
                  <a:p>
                    <a:fld id="{742FE14F-904E-4598-A5BD-D077E8223B59}"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8A59-4299-B850-CB6059D1CA08}"/>
                </c:ext>
              </c:extLst>
            </c:dLbl>
            <c:dLbl>
              <c:idx val="2"/>
              <c:tx>
                <c:rich>
                  <a:bodyPr/>
                  <a:lstStyle/>
                  <a:p>
                    <a:fld id="{1F6FA1EC-9593-4425-9F3A-009F72611258}"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8A59-4299-B850-CB6059D1CA08}"/>
                </c:ext>
              </c:extLst>
            </c:dLbl>
            <c:dLbl>
              <c:idx val="3"/>
              <c:tx>
                <c:rich>
                  <a:bodyPr/>
                  <a:lstStyle/>
                  <a:p>
                    <a:fld id="{BD6D8145-6980-420C-AE3E-D1ACEF03464F}"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8A59-4299-B850-CB6059D1CA08}"/>
                </c:ext>
              </c:extLst>
            </c:dLbl>
            <c:dLbl>
              <c:idx val="4"/>
              <c:tx>
                <c:rich>
                  <a:bodyPr/>
                  <a:lstStyle/>
                  <a:p>
                    <a:fld id="{79C728CE-E401-4828-BB13-CEDA38091B84}"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8A59-4299-B850-CB6059D1CA08}"/>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White </c:v>
                </c:pt>
                <c:pt idx="1">
                  <c:v>Mixed or Multiple ethnic groups</c:v>
                </c:pt>
                <c:pt idx="2">
                  <c:v>Asian or Asian British </c:v>
                </c:pt>
                <c:pt idx="3">
                  <c:v>Black, Black British,
Carribean, African</c:v>
                </c:pt>
                <c:pt idx="4">
                  <c:v>Other ethnic group</c:v>
                </c:pt>
              </c:strCache>
            </c:strRef>
          </c:cat>
          <c:val>
            <c:numRef>
              <c:f>Sheet1!$C$2:$C$6</c:f>
              <c:numCache>
                <c:formatCode>0%</c:formatCode>
                <c:ptCount val="5"/>
                <c:pt idx="0">
                  <c:v>0.18</c:v>
                </c:pt>
                <c:pt idx="1">
                  <c:v>0</c:v>
                </c:pt>
                <c:pt idx="2">
                  <c:v>0</c:v>
                </c:pt>
                <c:pt idx="3">
                  <c:v>0</c:v>
                </c:pt>
                <c:pt idx="4">
                  <c:v>0</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Sheet1!$G$2:$G$6</c15:f>
                <c15:dlblRangeCache>
                  <c:ptCount val="5"/>
                  <c:pt idx="0">
                    <c:v>82%</c:v>
                  </c:pt>
                  <c:pt idx="1">
                    <c:v>-</c:v>
                  </c:pt>
                  <c:pt idx="2">
                    <c:v>-</c:v>
                  </c:pt>
                  <c:pt idx="3">
                    <c:v>-</c:v>
                  </c:pt>
                  <c:pt idx="4">
                    <c:v>-</c:v>
                  </c:pt>
                </c15:dlblRangeCache>
              </c15:datalabelsRange>
            </c:ext>
            <c:ext xmlns:c16="http://schemas.microsoft.com/office/drawing/2014/chart" uri="{C3380CC4-5D6E-409C-BE32-E72D297353CC}">
              <c16:uniqueId val="{00000000-8A59-4299-B850-CB6059D1CA08}"/>
            </c:ext>
          </c:extLst>
        </c:ser>
        <c:dLbls>
          <c:showLegendKey val="0"/>
          <c:showVal val="1"/>
          <c:showCatName val="0"/>
          <c:showSerName val="0"/>
          <c:showPercent val="0"/>
          <c:showBubbleSize val="0"/>
        </c:dLbls>
        <c:gapWidth val="50"/>
        <c:overlap val="100"/>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lgn="r">
              <a:defRPr sz="11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min val="0"/>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85071557576111"/>
          <c:y val="9.4409370383435859E-2"/>
          <c:w val="0.59551413183549173"/>
          <c:h val="0.88347225928100037"/>
        </c:manualLayout>
      </c:layout>
      <c:barChart>
        <c:barDir val="bar"/>
        <c:grouping val="percentStacked"/>
        <c:varyColors val="0"/>
        <c:ser>
          <c:idx val="0"/>
          <c:order val="0"/>
          <c:tx>
            <c:strRef>
              <c:f>Sheet1!$B$1</c:f>
              <c:strCache>
                <c:ptCount val="1"/>
                <c:pt idx="0">
                  <c:v>Good%</c:v>
                </c:pt>
              </c:strCache>
            </c:strRef>
          </c:tx>
          <c:spPr>
            <a:solidFill>
              <a:srgbClr val="003087"/>
            </a:solidFill>
            <a:ln>
              <a:noFill/>
            </a:ln>
            <a:effectLst/>
          </c:spPr>
          <c:invertIfNegative val="0"/>
          <c:dLbls>
            <c:delete val="1"/>
          </c:dLbls>
          <c:cat>
            <c:strRef>
              <c:f>Sheet1!$A$2:$A$6</c:f>
              <c:strCache>
                <c:ptCount val="5"/>
                <c:pt idx="0">
                  <c:v>Female</c:v>
                </c:pt>
                <c:pt idx="1">
                  <c:v>Male</c:v>
                </c:pt>
                <c:pt idx="2">
                  <c:v>Non-binary </c:v>
                </c:pt>
                <c:pt idx="3">
                  <c:v>Prefer to self-describe</c:v>
                </c:pt>
                <c:pt idx="4">
                  <c:v>Prefer not to say</c:v>
                </c:pt>
              </c:strCache>
            </c:strRef>
          </c:cat>
          <c:val>
            <c:numRef>
              <c:f>Sheet1!$B$2:$B$6</c:f>
              <c:numCache>
                <c:formatCode>0%</c:formatCode>
                <c:ptCount val="5"/>
                <c:pt idx="0">
                  <c:v>0.79</c:v>
                </c:pt>
                <c:pt idx="1">
                  <c:v>0.86</c:v>
                </c:pt>
                <c:pt idx="2">
                  <c:v>0</c:v>
                </c:pt>
                <c:pt idx="3">
                  <c:v>0</c:v>
                </c:pt>
                <c:pt idx="4">
                  <c:v>0</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7915-4D73-AE09-7DA673C61D43}"/>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C3C6A54B-C885-486B-9FE8-0BBB9265A744}" type="CELLRANGE">
                      <a:rPr lang="en-US"/>
                      <a:pPr/>
                      <a:t>[CELLRANGE]</a:t>
                    </a:fld>
                    <a:endParaRPr lang="en-GB"/>
                  </a:p>
                </c:rich>
              </c:tx>
              <c:dLblPos val="inBase"/>
              <c:showLegendKey val="0"/>
              <c:showVal val="0"/>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1-805D-42B3-A050-699273D65E4B}"/>
                </c:ext>
              </c:extLst>
            </c:dLbl>
            <c:dLbl>
              <c:idx val="1"/>
              <c:tx>
                <c:rich>
                  <a:bodyPr/>
                  <a:lstStyle/>
                  <a:p>
                    <a:fld id="{B2EC584E-566E-4917-B8D4-82799B49C068}"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805D-42B3-A050-699273D65E4B}"/>
                </c:ext>
              </c:extLst>
            </c:dLbl>
            <c:dLbl>
              <c:idx val="2"/>
              <c:tx>
                <c:rich>
                  <a:bodyPr/>
                  <a:lstStyle/>
                  <a:p>
                    <a:fld id="{BE783B61-E6C8-4245-9966-D99E00600C34}"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805D-42B3-A050-699273D65E4B}"/>
                </c:ext>
              </c:extLst>
            </c:dLbl>
            <c:dLbl>
              <c:idx val="3"/>
              <c:tx>
                <c:rich>
                  <a:bodyPr/>
                  <a:lstStyle/>
                  <a:p>
                    <a:fld id="{18455CB3-3384-4C55-BAD6-8E88F72A2798}"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805D-42B3-A050-699273D65E4B}"/>
                </c:ext>
              </c:extLst>
            </c:dLbl>
            <c:dLbl>
              <c:idx val="4"/>
              <c:tx>
                <c:rich>
                  <a:bodyPr/>
                  <a:lstStyle/>
                  <a:p>
                    <a:fld id="{8EC25CB9-FF75-4E44-A04D-FC03C353E0F4}"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805D-42B3-A050-699273D65E4B}"/>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Female</c:v>
                </c:pt>
                <c:pt idx="1">
                  <c:v>Male</c:v>
                </c:pt>
                <c:pt idx="2">
                  <c:v>Non-binary </c:v>
                </c:pt>
                <c:pt idx="3">
                  <c:v>Prefer to self-describe</c:v>
                </c:pt>
                <c:pt idx="4">
                  <c:v>Prefer not to say</c:v>
                </c:pt>
              </c:strCache>
            </c:strRef>
          </c:cat>
          <c:val>
            <c:numRef>
              <c:f>Sheet1!$C$2:$C$6</c:f>
              <c:numCache>
                <c:formatCode>0%</c:formatCode>
                <c:ptCount val="5"/>
                <c:pt idx="0">
                  <c:v>0.21</c:v>
                </c:pt>
                <c:pt idx="1">
                  <c:v>0.14000000000000001</c:v>
                </c:pt>
                <c:pt idx="2">
                  <c:v>0</c:v>
                </c:pt>
                <c:pt idx="3">
                  <c:v>0</c:v>
                </c:pt>
                <c:pt idx="4">
                  <c:v>0</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Sheet1!$G$2:$G$6</c15:f>
                <c15:dlblRangeCache>
                  <c:ptCount val="5"/>
                  <c:pt idx="0">
                    <c:v>79%</c:v>
                  </c:pt>
                  <c:pt idx="1">
                    <c:v>86%</c:v>
                  </c:pt>
                  <c:pt idx="2">
                    <c:v>-</c:v>
                  </c:pt>
                  <c:pt idx="3">
                    <c:v>-</c:v>
                  </c:pt>
                  <c:pt idx="4">
                    <c:v>-</c:v>
                  </c:pt>
                </c15:dlblRangeCache>
              </c15:datalabelsRange>
            </c:ext>
            <c:ext xmlns:c16="http://schemas.microsoft.com/office/drawing/2014/chart" uri="{C3380CC4-5D6E-409C-BE32-E72D297353CC}">
              <c16:uniqueId val="{00000000-805D-42B3-A050-699273D65E4B}"/>
            </c:ext>
          </c:extLst>
        </c:ser>
        <c:dLbls>
          <c:dLblPos val="inEnd"/>
          <c:showLegendKey val="0"/>
          <c:showVal val="1"/>
          <c:showCatName val="0"/>
          <c:showSerName val="0"/>
          <c:showPercent val="0"/>
          <c:showBubbleSize val="0"/>
        </c:dLbls>
        <c:gapWidth val="5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868621321010873"/>
          <c:y val="1.7165340069715609E-2"/>
          <c:w val="0.69648417552032094"/>
          <c:h val="0.97601954804614244"/>
        </c:manualLayout>
      </c:layout>
      <c:barChart>
        <c:barDir val="bar"/>
        <c:grouping val="percentStacked"/>
        <c:varyColors val="0"/>
        <c:ser>
          <c:idx val="0"/>
          <c:order val="0"/>
          <c:tx>
            <c:strRef>
              <c:f>Sheet1!$B$1</c:f>
              <c:strCache>
                <c:ptCount val="1"/>
                <c:pt idx="0">
                  <c:v>Good%</c:v>
                </c:pt>
              </c:strCache>
            </c:strRef>
          </c:tx>
          <c:spPr>
            <a:solidFill>
              <a:srgbClr val="003087"/>
            </a:solidFill>
            <a:ln>
              <a:noFill/>
            </a:ln>
            <a:effectLst/>
          </c:spPr>
          <c:invertIfNegative val="0"/>
          <c:dLbls>
            <c:delete val="1"/>
          </c:dLbls>
          <c:cat>
            <c:strRef>
              <c:f>Sheet1!$A$2:$A$4</c:f>
              <c:strCache>
                <c:ptCount val="3"/>
                <c:pt idx="0">
                  <c:v>Yes</c:v>
                </c:pt>
                <c:pt idx="1">
                  <c:v>No</c:v>
                </c:pt>
                <c:pt idx="2">
                  <c:v>Prefer not to say</c:v>
                </c:pt>
              </c:strCache>
            </c:strRef>
          </c:cat>
          <c:val>
            <c:numRef>
              <c:f>Sheet1!$B$2:$B$4</c:f>
              <c:numCache>
                <c:formatCode>0%</c:formatCode>
                <c:ptCount val="3"/>
                <c:pt idx="0">
                  <c:v>0.83</c:v>
                </c:pt>
                <c:pt idx="1">
                  <c:v>0</c:v>
                </c:pt>
                <c:pt idx="2">
                  <c:v>0</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BA06-446E-99E8-20FC8A082567}"/>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AC1CD3F3-7EA9-4B0F-8725-CD015FF93B6A}" type="CELLRANGE">
                      <a:rPr lang="en-US"/>
                      <a:pPr/>
                      <a:t>[CELLRANGE]</a:t>
                    </a:fld>
                    <a:endParaRPr lang="en-GB"/>
                  </a:p>
                </c:rich>
              </c:tx>
              <c:dLblPos val="inBase"/>
              <c:showLegendKey val="0"/>
              <c:showVal val="0"/>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1-9A90-4550-BC5F-52E85E50BE1B}"/>
                </c:ext>
              </c:extLst>
            </c:dLbl>
            <c:dLbl>
              <c:idx val="1"/>
              <c:tx>
                <c:rich>
                  <a:bodyPr/>
                  <a:lstStyle/>
                  <a:p>
                    <a:fld id="{9F21DE65-452F-4378-821F-B5DB4EC44F60}"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9A90-4550-BC5F-52E85E50BE1B}"/>
                </c:ext>
              </c:extLst>
            </c:dLbl>
            <c:dLbl>
              <c:idx val="2"/>
              <c:tx>
                <c:rich>
                  <a:bodyPr/>
                  <a:lstStyle/>
                  <a:p>
                    <a:fld id="{888D1760-E71A-46A4-9029-BC19693EBBBE}"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9A90-4550-BC5F-52E85E50BE1B}"/>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Yes</c:v>
                </c:pt>
                <c:pt idx="1">
                  <c:v>No</c:v>
                </c:pt>
                <c:pt idx="2">
                  <c:v>Prefer not to say</c:v>
                </c:pt>
              </c:strCache>
            </c:strRef>
          </c:cat>
          <c:val>
            <c:numRef>
              <c:f>Sheet1!$C$2:$C$4</c:f>
              <c:numCache>
                <c:formatCode>0%</c:formatCode>
                <c:ptCount val="3"/>
                <c:pt idx="0">
                  <c:v>0.17</c:v>
                </c:pt>
                <c:pt idx="1">
                  <c:v>0</c:v>
                </c:pt>
                <c:pt idx="2">
                  <c:v>0</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Sheet1!$G$2:$G$4</c15:f>
                <c15:dlblRangeCache>
                  <c:ptCount val="3"/>
                  <c:pt idx="0">
                    <c:v>83%</c:v>
                  </c:pt>
                  <c:pt idx="1">
                    <c:v>-</c:v>
                  </c:pt>
                  <c:pt idx="2">
                    <c:v>-</c:v>
                  </c:pt>
                </c15:dlblRangeCache>
              </c15:datalabelsRange>
            </c:ext>
            <c:ext xmlns:c16="http://schemas.microsoft.com/office/drawing/2014/chart" uri="{C3380CC4-5D6E-409C-BE32-E72D297353CC}">
              <c16:uniqueId val="{00000000-9A90-4550-BC5F-52E85E50BE1B}"/>
            </c:ext>
          </c:extLst>
        </c:ser>
        <c:dLbls>
          <c:dLblPos val="inEnd"/>
          <c:showLegendKey val="0"/>
          <c:showVal val="1"/>
          <c:showCatName val="0"/>
          <c:showSerName val="0"/>
          <c:showPercent val="0"/>
          <c:showBubbleSize val="0"/>
        </c:dLbls>
        <c:gapWidth val="3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839505570521019"/>
          <c:y val="0.12782205559504564"/>
          <c:w val="0.78638336240731466"/>
          <c:h val="0.64848934711362449"/>
        </c:manualLayout>
      </c:layout>
      <c:barChart>
        <c:barDir val="bar"/>
        <c:grouping val="percentStacked"/>
        <c:varyColors val="0"/>
        <c:ser>
          <c:idx val="0"/>
          <c:order val="0"/>
          <c:tx>
            <c:strRef>
              <c:f>Sheet1!$B$1</c:f>
              <c:strCache>
                <c:ptCount val="1"/>
                <c:pt idx="0">
                  <c:v>Good%</c:v>
                </c:pt>
              </c:strCache>
            </c:strRef>
          </c:tx>
          <c:spPr>
            <a:solidFill>
              <a:srgbClr val="FFB81C"/>
            </a:solidFill>
            <a:ln>
              <a:noFill/>
            </a:ln>
            <a:effectLst/>
          </c:spPr>
          <c:invertIfNegative val="0"/>
          <c:dPt>
            <c:idx val="0"/>
            <c:invertIfNegative val="0"/>
            <c:bubble3D val="0"/>
            <c:spPr>
              <a:solidFill>
                <a:srgbClr val="FFB81C"/>
              </a:solidFill>
              <a:ln>
                <a:noFill/>
              </a:ln>
              <a:effectLst/>
            </c:spPr>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C81C-4B75-8FC4-6133A14F0C73}"/>
              </c:ext>
            </c:extLst>
          </c:dPt>
          <c:dLbls>
            <c:delete val="1"/>
          </c:dLbls>
          <c:cat>
            <c:strRef>
              <c:f>Sheet1!$A$2</c:f>
              <c:strCache>
                <c:ptCount val="1"/>
                <c:pt idx="0">
                  <c:v>Type 2</c:v>
                </c:pt>
              </c:strCache>
            </c:strRef>
          </c:cat>
          <c:val>
            <c:numRef>
              <c:f>Sheet1!$B$2</c:f>
              <c:numCache>
                <c:formatCode>0%</c:formatCode>
                <c:ptCount val="1"/>
                <c:pt idx="0">
                  <c:v>0.86</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C81C-4B75-8FC4-6133A14F0C73}"/>
            </c:ext>
          </c:extLst>
        </c:ser>
        <c:ser>
          <c:idx val="1"/>
          <c:order val="1"/>
          <c:tx>
            <c:strRef>
              <c:f>Sheet1!$C$1</c:f>
              <c:strCache>
                <c:ptCount val="1"/>
                <c:pt idx="0">
                  <c:v>Column1</c:v>
                </c:pt>
              </c:strCache>
            </c:strRef>
          </c:tx>
          <c:spPr>
            <a:solidFill>
              <a:schemeClr val="bg1">
                <a:lumMod val="95000"/>
              </a:schemeClr>
            </a:solidFill>
            <a:ln>
              <a:noFill/>
            </a:ln>
            <a:effectLst/>
          </c:spPr>
          <c:invertIfNegative val="0"/>
          <c:dLbls>
            <c:dLbl>
              <c:idx val="0"/>
              <c:tx>
                <c:rich>
                  <a:bodyPr/>
                  <a:lstStyle/>
                  <a:p>
                    <a:fld id="{85C18167-2E39-4368-BD3B-9B855571C9E5}" type="CELLRANGE">
                      <a:rPr lang="en-US"/>
                      <a:pPr/>
                      <a:t>[CELLRANGE]</a:t>
                    </a:fld>
                    <a:endParaRPr lang="en-GB"/>
                  </a:p>
                </c:rich>
              </c:tx>
              <c:dLblPos val="inBase"/>
              <c:showLegendKey val="0"/>
              <c:showVal val="0"/>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3-9AEA-402A-8D47-8E94C0C05827}"/>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Type 2</c:v>
                </c:pt>
              </c:strCache>
            </c:strRef>
          </c:cat>
          <c:val>
            <c:numRef>
              <c:f>Sheet1!$C$2</c:f>
              <c:numCache>
                <c:formatCode>0%</c:formatCode>
                <c:ptCount val="1"/>
                <c:pt idx="0">
                  <c:v>0.14000000000000001</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Sheet1!$G$2</c15:f>
                <c15:dlblRangeCache>
                  <c:ptCount val="1"/>
                  <c:pt idx="0">
                    <c:v>86%</c:v>
                  </c:pt>
                </c15:dlblRangeCache>
              </c15:datalabelsRange>
            </c:ext>
            <c:ext xmlns:c16="http://schemas.microsoft.com/office/drawing/2014/chart" uri="{C3380CC4-5D6E-409C-BE32-E72D297353CC}">
              <c16:uniqueId val="{00000002-9AEA-402A-8D47-8E94C0C05827}"/>
            </c:ext>
          </c:extLst>
        </c:ser>
        <c:dLbls>
          <c:dLblPos val="inEnd"/>
          <c:showLegendKey val="0"/>
          <c:showVal val="1"/>
          <c:showCatName val="0"/>
          <c:showSerName val="0"/>
          <c:showPercent val="0"/>
          <c:showBubbleSize val="0"/>
        </c:dLbls>
        <c:gapWidth val="90"/>
        <c:overlap val="100"/>
        <c:axId val="111774672"/>
        <c:axId val="111777072"/>
      </c:barChart>
      <c:catAx>
        <c:axId val="111774672"/>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b"/>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944281864231678"/>
          <c:y val="0"/>
          <c:w val="0.65378732360097769"/>
          <c:h val="0.99135308141142997"/>
        </c:manualLayout>
      </c:layout>
      <c:barChart>
        <c:barDir val="bar"/>
        <c:grouping val="percentStacked"/>
        <c:varyColors val="0"/>
        <c:ser>
          <c:idx val="0"/>
          <c:order val="0"/>
          <c:tx>
            <c:strRef>
              <c:f>Sheet1!$B$1</c:f>
              <c:strCache>
                <c:ptCount val="1"/>
                <c:pt idx="0">
                  <c:v>Good%</c:v>
                </c:pt>
              </c:strCache>
            </c:strRef>
          </c:tx>
          <c:spPr>
            <a:solidFill>
              <a:srgbClr val="FFB81C"/>
            </a:solidFill>
            <a:ln>
              <a:noFill/>
            </a:ln>
            <a:effectLst/>
          </c:spPr>
          <c:invertIfNegative val="0"/>
          <c:dLbls>
            <c:delete val="1"/>
          </c:dLbls>
          <c:cat>
            <c:strRef>
              <c:f>Sheet1!$A$2:$A$6</c:f>
              <c:strCache>
                <c:ptCount val="5"/>
                <c:pt idx="0">
                  <c:v>1 - most deprived</c:v>
                </c:pt>
                <c:pt idx="1">
                  <c:v>2</c:v>
                </c:pt>
                <c:pt idx="2">
                  <c:v>3</c:v>
                </c:pt>
                <c:pt idx="3">
                  <c:v>4</c:v>
                </c:pt>
                <c:pt idx="4">
                  <c:v>5 - least deprived</c:v>
                </c:pt>
              </c:strCache>
            </c:strRef>
          </c:cat>
          <c:val>
            <c:numRef>
              <c:f>Sheet1!$B$2:$B$6</c:f>
              <c:numCache>
                <c:formatCode>0%</c:formatCode>
                <c:ptCount val="5"/>
                <c:pt idx="0">
                  <c:v>0.84</c:v>
                </c:pt>
                <c:pt idx="1">
                  <c:v>0.85</c:v>
                </c:pt>
                <c:pt idx="2">
                  <c:v>0.83</c:v>
                </c:pt>
                <c:pt idx="3">
                  <c:v>0.93</c:v>
                </c:pt>
                <c:pt idx="4">
                  <c:v>0.85</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A12A-4655-A198-B4046E9043B9}"/>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AE7FECB9-3006-4E91-9B3B-DBEA5A62B821}" type="CELLRANGE">
                      <a:rPr lang="en-US"/>
                      <a:pPr/>
                      <a:t>[CELLRANGE]</a:t>
                    </a:fld>
                    <a:endParaRPr lang="en-GB"/>
                  </a:p>
                </c:rich>
              </c:tx>
              <c:dLblPos val="inBase"/>
              <c:showLegendKey val="0"/>
              <c:showVal val="0"/>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1-3253-4096-BE86-F5DEBE481722}"/>
                </c:ext>
              </c:extLst>
            </c:dLbl>
            <c:dLbl>
              <c:idx val="1"/>
              <c:tx>
                <c:rich>
                  <a:bodyPr/>
                  <a:lstStyle/>
                  <a:p>
                    <a:fld id="{1F754A6D-80F2-4DFA-A4EF-FA045A9462EB}"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3253-4096-BE86-F5DEBE481722}"/>
                </c:ext>
              </c:extLst>
            </c:dLbl>
            <c:dLbl>
              <c:idx val="2"/>
              <c:tx>
                <c:rich>
                  <a:bodyPr/>
                  <a:lstStyle/>
                  <a:p>
                    <a:fld id="{4F6C0997-5A78-4989-9625-8CBE4790E353}"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3253-4096-BE86-F5DEBE481722}"/>
                </c:ext>
              </c:extLst>
            </c:dLbl>
            <c:dLbl>
              <c:idx val="3"/>
              <c:tx>
                <c:rich>
                  <a:bodyPr/>
                  <a:lstStyle/>
                  <a:p>
                    <a:fld id="{E836481B-7DD5-496D-BC58-2B799D706138}"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3253-4096-BE86-F5DEBE481722}"/>
                </c:ext>
              </c:extLst>
            </c:dLbl>
            <c:dLbl>
              <c:idx val="4"/>
              <c:tx>
                <c:rich>
                  <a:bodyPr/>
                  <a:lstStyle/>
                  <a:p>
                    <a:fld id="{7C1DA886-D7BE-43D8-8012-0055A8FA288D}"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3253-4096-BE86-F5DEBE481722}"/>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0"/>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1 - most deprived</c:v>
                </c:pt>
                <c:pt idx="1">
                  <c:v>2</c:v>
                </c:pt>
                <c:pt idx="2">
                  <c:v>3</c:v>
                </c:pt>
                <c:pt idx="3">
                  <c:v>4</c:v>
                </c:pt>
                <c:pt idx="4">
                  <c:v>5 - least deprived</c:v>
                </c:pt>
              </c:strCache>
            </c:strRef>
          </c:cat>
          <c:val>
            <c:numRef>
              <c:f>Sheet1!$C$2:$C$6</c:f>
              <c:numCache>
                <c:formatCode>0%</c:formatCode>
                <c:ptCount val="5"/>
                <c:pt idx="0">
                  <c:v>0.16</c:v>
                </c:pt>
                <c:pt idx="1">
                  <c:v>0.15</c:v>
                </c:pt>
                <c:pt idx="2">
                  <c:v>0.17</c:v>
                </c:pt>
                <c:pt idx="3">
                  <c:v>7.0000000000000007E-2</c:v>
                </c:pt>
                <c:pt idx="4">
                  <c:v>0.15</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Sheet1!$G$2:$G$6</c15:f>
                <c15:dlblRangeCache>
                  <c:ptCount val="5"/>
                  <c:pt idx="0">
                    <c:v>84%</c:v>
                  </c:pt>
                  <c:pt idx="1">
                    <c:v>85%</c:v>
                  </c:pt>
                  <c:pt idx="2">
                    <c:v>83%</c:v>
                  </c:pt>
                  <c:pt idx="3">
                    <c:v>93%</c:v>
                  </c:pt>
                  <c:pt idx="4">
                    <c:v>85%</c:v>
                  </c:pt>
                </c15:dlblRangeCache>
              </c15:datalabelsRange>
            </c:ext>
            <c:ext xmlns:c16="http://schemas.microsoft.com/office/drawing/2014/chart" uri="{C3380CC4-5D6E-409C-BE32-E72D297353CC}">
              <c16:uniqueId val="{00000000-3253-4096-BE86-F5DEBE481722}"/>
            </c:ext>
          </c:extLst>
        </c:ser>
        <c:dLbls>
          <c:dLblPos val="inEnd"/>
          <c:showLegendKey val="0"/>
          <c:showVal val="1"/>
          <c:showCatName val="0"/>
          <c:showSerName val="0"/>
          <c:showPercent val="0"/>
          <c:showBubbleSize val="0"/>
        </c:dLbls>
        <c:gapWidth val="5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1241229662887"/>
          <c:y val="0"/>
          <c:w val="0.87875877033711303"/>
          <c:h val="0.94474341922565375"/>
        </c:manualLayout>
      </c:layout>
      <c:barChart>
        <c:barDir val="bar"/>
        <c:grouping val="percentStacked"/>
        <c:varyColors val="0"/>
        <c:ser>
          <c:idx val="0"/>
          <c:order val="0"/>
          <c:tx>
            <c:strRef>
              <c:f>Sheet1!$B$1</c:f>
              <c:strCache>
                <c:ptCount val="1"/>
                <c:pt idx="0">
                  <c:v>Good%</c:v>
                </c:pt>
              </c:strCache>
            </c:strRef>
          </c:tx>
          <c:spPr>
            <a:solidFill>
              <a:srgbClr val="FFB81C"/>
            </a:solidFill>
            <a:ln>
              <a:noFill/>
            </a:ln>
            <a:effectLst/>
          </c:spPr>
          <c:invertIfNegative val="0"/>
          <c:dLbls>
            <c:delete val="1"/>
          </c:dLbls>
          <c:cat>
            <c:strRef>
              <c:f>Sheet1!$A$2:$A$5</c:f>
              <c:strCache>
                <c:ptCount val="4"/>
                <c:pt idx="0">
                  <c:v>18-34</c:v>
                </c:pt>
                <c:pt idx="1">
                  <c:v>35-54</c:v>
                </c:pt>
                <c:pt idx="2">
                  <c:v>55-74</c:v>
                </c:pt>
                <c:pt idx="3">
                  <c:v>75+</c:v>
                </c:pt>
              </c:strCache>
            </c:strRef>
          </c:cat>
          <c:val>
            <c:numRef>
              <c:f>Sheet1!$B$2:$B$5</c:f>
              <c:numCache>
                <c:formatCode>0%</c:formatCode>
                <c:ptCount val="4"/>
                <c:pt idx="0">
                  <c:v>0</c:v>
                </c:pt>
                <c:pt idx="1">
                  <c:v>0.73</c:v>
                </c:pt>
                <c:pt idx="2">
                  <c:v>0.89</c:v>
                </c:pt>
                <c:pt idx="3">
                  <c:v>0.89</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2161-491D-B8EB-DE5155D35A8F}"/>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B6D6D44F-B61B-4348-8E51-D7F85773A810}" type="CELLRANGE">
                      <a:rPr lang="en-US"/>
                      <a:pPr/>
                      <a:t>[CELLRANGE]</a:t>
                    </a:fld>
                    <a:endParaRPr lang="en-GB"/>
                  </a:p>
                </c:rich>
              </c:tx>
              <c:dLblPos val="inBase"/>
              <c:showLegendKey val="0"/>
              <c:showVal val="0"/>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1-33FA-41AC-9E60-BA32C11FB1A1}"/>
                </c:ext>
              </c:extLst>
            </c:dLbl>
            <c:dLbl>
              <c:idx val="1"/>
              <c:tx>
                <c:rich>
                  <a:bodyPr/>
                  <a:lstStyle/>
                  <a:p>
                    <a:fld id="{2BE49085-FDFC-42B7-9A34-B0E3AC2680A1}"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33FA-41AC-9E60-BA32C11FB1A1}"/>
                </c:ext>
              </c:extLst>
            </c:dLbl>
            <c:dLbl>
              <c:idx val="2"/>
              <c:tx>
                <c:rich>
                  <a:bodyPr/>
                  <a:lstStyle/>
                  <a:p>
                    <a:fld id="{0E2A1B0C-01C3-408B-B495-854184C4ADD6}"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33FA-41AC-9E60-BA32C11FB1A1}"/>
                </c:ext>
              </c:extLst>
            </c:dLbl>
            <c:dLbl>
              <c:idx val="3"/>
              <c:tx>
                <c:rich>
                  <a:bodyPr/>
                  <a:lstStyle/>
                  <a:p>
                    <a:fld id="{07723358-1FD1-4605-9CA1-01E87B7F060C}"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33FA-41AC-9E60-BA32C11FB1A1}"/>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0"/>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18-34</c:v>
                </c:pt>
                <c:pt idx="1">
                  <c:v>35-54</c:v>
                </c:pt>
                <c:pt idx="2">
                  <c:v>55-74</c:v>
                </c:pt>
                <c:pt idx="3">
                  <c:v>75+</c:v>
                </c:pt>
              </c:strCache>
            </c:strRef>
          </c:cat>
          <c:val>
            <c:numRef>
              <c:f>Sheet1!$C$2:$C$5</c:f>
              <c:numCache>
                <c:formatCode>0%</c:formatCode>
                <c:ptCount val="4"/>
                <c:pt idx="0">
                  <c:v>0</c:v>
                </c:pt>
                <c:pt idx="1">
                  <c:v>0.27</c:v>
                </c:pt>
                <c:pt idx="2">
                  <c:v>0.11</c:v>
                </c:pt>
                <c:pt idx="3">
                  <c:v>0.11</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Sheet1!$G$2:$G$5</c15:f>
                <c15:dlblRangeCache>
                  <c:ptCount val="4"/>
                  <c:pt idx="0">
                    <c:v>-</c:v>
                  </c:pt>
                  <c:pt idx="1">
                    <c:v>73%</c:v>
                  </c:pt>
                  <c:pt idx="2">
                    <c:v>89%</c:v>
                  </c:pt>
                  <c:pt idx="3">
                    <c:v>89%</c:v>
                  </c:pt>
                </c15:dlblRangeCache>
              </c15:datalabelsRange>
            </c:ext>
            <c:ext xmlns:c16="http://schemas.microsoft.com/office/drawing/2014/chart" uri="{C3380CC4-5D6E-409C-BE32-E72D297353CC}">
              <c16:uniqueId val="{00000000-33FA-41AC-9E60-BA32C11FB1A1}"/>
            </c:ext>
          </c:extLst>
        </c:ser>
        <c:dLbls>
          <c:dLblPos val="inEnd"/>
          <c:showLegendKey val="0"/>
          <c:showVal val="1"/>
          <c:showCatName val="0"/>
          <c:showSerName val="0"/>
          <c:showPercent val="0"/>
          <c:showBubbleSize val="0"/>
        </c:dLbls>
        <c:gapWidth val="5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769082261961952"/>
          <c:y val="0"/>
          <c:w val="0.59011560949881436"/>
          <c:h val="1"/>
        </c:manualLayout>
      </c:layout>
      <c:barChart>
        <c:barDir val="bar"/>
        <c:grouping val="percentStacked"/>
        <c:varyColors val="0"/>
        <c:ser>
          <c:idx val="1"/>
          <c:order val="0"/>
          <c:tx>
            <c:strRef>
              <c:f>Sheet1!$B$1</c:f>
              <c:strCache>
                <c:ptCount val="1"/>
                <c:pt idx="0">
                  <c:v>Type 1</c:v>
                </c:pt>
              </c:strCache>
            </c:strRef>
          </c:tx>
          <c:spPr>
            <a:solidFill>
              <a:srgbClr val="FFB81C"/>
            </a:solidFill>
            <a:ln>
              <a:solidFill>
                <a:schemeClr val="bg1"/>
              </a:solidFill>
            </a:ln>
            <a:effectLst/>
          </c:spPr>
          <c:invertIfNegative val="0"/>
          <c:dLbls>
            <c:delete val="1"/>
          </c:dLbls>
          <c:cat>
            <c:strRef>
              <c:f>Sheet1!$A$2:$A$6</c:f>
              <c:strCache>
                <c:ptCount val="5"/>
                <c:pt idx="0">
                  <c:v>White </c:v>
                </c:pt>
                <c:pt idx="1">
                  <c:v>Mixed or Multiple ethnic groups</c:v>
                </c:pt>
                <c:pt idx="2">
                  <c:v>Asian or Asian British </c:v>
                </c:pt>
                <c:pt idx="3">
                  <c:v>Black, Black British,
Carribean, African</c:v>
                </c:pt>
                <c:pt idx="4">
                  <c:v>Other ethnic group</c:v>
                </c:pt>
              </c:strCache>
            </c:strRef>
          </c:cat>
          <c:val>
            <c:numRef>
              <c:f>Sheet1!$B$2:$B$6</c:f>
              <c:numCache>
                <c:formatCode>0%</c:formatCode>
                <c:ptCount val="5"/>
                <c:pt idx="0">
                  <c:v>0.87</c:v>
                </c:pt>
                <c:pt idx="1">
                  <c:v>0</c:v>
                </c:pt>
                <c:pt idx="2">
                  <c:v>0.9</c:v>
                </c:pt>
                <c:pt idx="3">
                  <c:v>0</c:v>
                </c:pt>
                <c:pt idx="4">
                  <c:v>0</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680D-498E-9798-49AB87183374}"/>
            </c:ext>
          </c:extLst>
        </c:ser>
        <c:ser>
          <c:idx val="0"/>
          <c:order val="1"/>
          <c:tx>
            <c:strRef>
              <c:f>Sheet1!$C$1</c:f>
              <c:strCache>
                <c:ptCount val="1"/>
                <c:pt idx="0">
                  <c:v>Type 2</c:v>
                </c:pt>
              </c:strCache>
            </c:strRef>
          </c:tx>
          <c:spPr>
            <a:solidFill>
              <a:srgbClr val="F2F2F2"/>
            </a:solidFill>
            <a:ln>
              <a:noFill/>
            </a:ln>
            <a:effectLst/>
          </c:spPr>
          <c:invertIfNegative val="0"/>
          <c:dLbls>
            <c:dLbl>
              <c:idx val="0"/>
              <c:tx>
                <c:rich>
                  <a:bodyPr/>
                  <a:lstStyle/>
                  <a:p>
                    <a:fld id="{E779A84C-766B-4147-A01C-5B0D0C6448F3}" type="CELLRANGE">
                      <a:rPr lang="en-US"/>
                      <a:pPr/>
                      <a:t>[CELLRANGE]</a:t>
                    </a:fld>
                    <a:endParaRPr lang="en-GB"/>
                  </a:p>
                </c:rich>
              </c:tx>
              <c:dLblPos val="inBase"/>
              <c:showLegendKey val="0"/>
              <c:showVal val="0"/>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1-B746-4E64-A3B7-E3167749E734}"/>
                </c:ext>
              </c:extLst>
            </c:dLbl>
            <c:dLbl>
              <c:idx val="1"/>
              <c:tx>
                <c:rich>
                  <a:bodyPr/>
                  <a:lstStyle/>
                  <a:p>
                    <a:fld id="{6B611350-784C-4ACC-9F8F-0D99398D313F}"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B746-4E64-A3B7-E3167749E734}"/>
                </c:ext>
              </c:extLst>
            </c:dLbl>
            <c:dLbl>
              <c:idx val="2"/>
              <c:tx>
                <c:rich>
                  <a:bodyPr/>
                  <a:lstStyle/>
                  <a:p>
                    <a:fld id="{CF2FA274-48AD-4062-8CB7-E68F635CA210}"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B746-4E64-A3B7-E3167749E734}"/>
                </c:ext>
              </c:extLst>
            </c:dLbl>
            <c:dLbl>
              <c:idx val="3"/>
              <c:tx>
                <c:rich>
                  <a:bodyPr/>
                  <a:lstStyle/>
                  <a:p>
                    <a:fld id="{80F27B8D-B5C0-4AA8-B884-98008035464E}"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B746-4E64-A3B7-E3167749E734}"/>
                </c:ext>
              </c:extLst>
            </c:dLbl>
            <c:dLbl>
              <c:idx val="4"/>
              <c:tx>
                <c:rich>
                  <a:bodyPr/>
                  <a:lstStyle/>
                  <a:p>
                    <a:fld id="{EBCA5DE0-8768-45D0-8B6A-CC5333915226}"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B746-4E64-A3B7-E3167749E734}"/>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0"/>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White </c:v>
                </c:pt>
                <c:pt idx="1">
                  <c:v>Mixed or Multiple ethnic groups</c:v>
                </c:pt>
                <c:pt idx="2">
                  <c:v>Asian or Asian British </c:v>
                </c:pt>
                <c:pt idx="3">
                  <c:v>Black, Black British,
Carribean, African</c:v>
                </c:pt>
                <c:pt idx="4">
                  <c:v>Other ethnic group</c:v>
                </c:pt>
              </c:strCache>
            </c:strRef>
          </c:cat>
          <c:val>
            <c:numRef>
              <c:f>Sheet1!$C$2:$C$6</c:f>
              <c:numCache>
                <c:formatCode>0%</c:formatCode>
                <c:ptCount val="5"/>
                <c:pt idx="0">
                  <c:v>0.13</c:v>
                </c:pt>
                <c:pt idx="1">
                  <c:v>0</c:v>
                </c:pt>
                <c:pt idx="2">
                  <c:v>0.1</c:v>
                </c:pt>
                <c:pt idx="3">
                  <c:v>0</c:v>
                </c:pt>
                <c:pt idx="4">
                  <c:v>0</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Sheet1!$G$2:$G$6</c15:f>
                <c15:dlblRangeCache>
                  <c:ptCount val="5"/>
                  <c:pt idx="0">
                    <c:v>87%</c:v>
                  </c:pt>
                  <c:pt idx="1">
                    <c:v>-</c:v>
                  </c:pt>
                  <c:pt idx="2">
                    <c:v>90%</c:v>
                  </c:pt>
                  <c:pt idx="3">
                    <c:v>-</c:v>
                  </c:pt>
                  <c:pt idx="4">
                    <c:v>-</c:v>
                  </c:pt>
                </c15:dlblRangeCache>
              </c15:datalabelsRange>
            </c:ext>
            <c:ext xmlns:c16="http://schemas.microsoft.com/office/drawing/2014/chart" uri="{C3380CC4-5D6E-409C-BE32-E72D297353CC}">
              <c16:uniqueId val="{00000000-B746-4E64-A3B7-E3167749E734}"/>
            </c:ext>
          </c:extLst>
        </c:ser>
        <c:dLbls>
          <c:showLegendKey val="0"/>
          <c:showVal val="1"/>
          <c:showCatName val="0"/>
          <c:showSerName val="0"/>
          <c:showPercent val="0"/>
          <c:showBubbleSize val="0"/>
        </c:dLbls>
        <c:gapWidth val="50"/>
        <c:overlap val="100"/>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lgn="r">
              <a:defRPr sz="11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min val="0"/>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85071557576111"/>
          <c:y val="9.4409370383435859E-2"/>
          <c:w val="0.60698125964322247"/>
          <c:h val="0.88347225928100037"/>
        </c:manualLayout>
      </c:layout>
      <c:barChart>
        <c:barDir val="bar"/>
        <c:grouping val="percentStacked"/>
        <c:varyColors val="0"/>
        <c:ser>
          <c:idx val="0"/>
          <c:order val="0"/>
          <c:tx>
            <c:strRef>
              <c:f>Sheet1!$B$1</c:f>
              <c:strCache>
                <c:ptCount val="1"/>
                <c:pt idx="0">
                  <c:v>Good%</c:v>
                </c:pt>
              </c:strCache>
            </c:strRef>
          </c:tx>
          <c:spPr>
            <a:solidFill>
              <a:srgbClr val="FFB81C"/>
            </a:solidFill>
            <a:ln>
              <a:noFill/>
            </a:ln>
            <a:effectLst/>
          </c:spPr>
          <c:invertIfNegative val="0"/>
          <c:dLbls>
            <c:delete val="1"/>
          </c:dLbls>
          <c:cat>
            <c:strRef>
              <c:f>Sheet1!$A$2:$A$6</c:f>
              <c:strCache>
                <c:ptCount val="5"/>
                <c:pt idx="0">
                  <c:v>Female</c:v>
                </c:pt>
                <c:pt idx="1">
                  <c:v>Male</c:v>
                </c:pt>
                <c:pt idx="2">
                  <c:v>Non-binary </c:v>
                </c:pt>
                <c:pt idx="3">
                  <c:v>Prefer to self-describe</c:v>
                </c:pt>
                <c:pt idx="4">
                  <c:v>Prefer not to say</c:v>
                </c:pt>
              </c:strCache>
            </c:strRef>
          </c:cat>
          <c:val>
            <c:numRef>
              <c:f>Sheet1!$B$2:$B$6</c:f>
              <c:numCache>
                <c:formatCode>0%</c:formatCode>
                <c:ptCount val="5"/>
                <c:pt idx="0">
                  <c:v>0.84</c:v>
                </c:pt>
                <c:pt idx="1">
                  <c:v>0.88</c:v>
                </c:pt>
                <c:pt idx="2">
                  <c:v>0</c:v>
                </c:pt>
                <c:pt idx="3">
                  <c:v>0</c:v>
                </c:pt>
                <c:pt idx="4">
                  <c:v>0</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7915-4D73-AE09-7DA673C61D43}"/>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5047B49D-8DAC-4C15-A973-67C01298790D}" type="CELLRANGE">
                      <a:rPr lang="en-US"/>
                      <a:pPr/>
                      <a:t>[CELLRANGE]</a:t>
                    </a:fld>
                    <a:endParaRPr lang="en-GB"/>
                  </a:p>
                </c:rich>
              </c:tx>
              <c:dLblPos val="inBase"/>
              <c:showLegendKey val="0"/>
              <c:showVal val="0"/>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1-7867-4902-9F40-A161DE2D8F65}"/>
                </c:ext>
              </c:extLst>
            </c:dLbl>
            <c:dLbl>
              <c:idx val="1"/>
              <c:tx>
                <c:rich>
                  <a:bodyPr/>
                  <a:lstStyle/>
                  <a:p>
                    <a:fld id="{1C79FB98-CFBD-4ADD-BBBA-327614466DF7}"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7867-4902-9F40-A161DE2D8F65}"/>
                </c:ext>
              </c:extLst>
            </c:dLbl>
            <c:dLbl>
              <c:idx val="2"/>
              <c:tx>
                <c:rich>
                  <a:bodyPr/>
                  <a:lstStyle/>
                  <a:p>
                    <a:fld id="{E3446CCB-21D0-4334-A019-6B4F8729A845}"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7867-4902-9F40-A161DE2D8F65}"/>
                </c:ext>
              </c:extLst>
            </c:dLbl>
            <c:dLbl>
              <c:idx val="3"/>
              <c:tx>
                <c:rich>
                  <a:bodyPr/>
                  <a:lstStyle/>
                  <a:p>
                    <a:fld id="{0091BE13-2E27-43A5-AA92-5F079886F83B}"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7867-4902-9F40-A161DE2D8F65}"/>
                </c:ext>
              </c:extLst>
            </c:dLbl>
            <c:dLbl>
              <c:idx val="4"/>
              <c:tx>
                <c:rich>
                  <a:bodyPr/>
                  <a:lstStyle/>
                  <a:p>
                    <a:fld id="{840C8CDC-EFFB-40A4-B096-ED4838171EE8}"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7867-4902-9F40-A161DE2D8F65}"/>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0"/>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Female</c:v>
                </c:pt>
                <c:pt idx="1">
                  <c:v>Male</c:v>
                </c:pt>
                <c:pt idx="2">
                  <c:v>Non-binary </c:v>
                </c:pt>
                <c:pt idx="3">
                  <c:v>Prefer to self-describe</c:v>
                </c:pt>
                <c:pt idx="4">
                  <c:v>Prefer not to say</c:v>
                </c:pt>
              </c:strCache>
            </c:strRef>
          </c:cat>
          <c:val>
            <c:numRef>
              <c:f>Sheet1!$C$2:$C$6</c:f>
              <c:numCache>
                <c:formatCode>0%</c:formatCode>
                <c:ptCount val="5"/>
                <c:pt idx="0">
                  <c:v>0.16</c:v>
                </c:pt>
                <c:pt idx="1">
                  <c:v>0.12</c:v>
                </c:pt>
                <c:pt idx="2">
                  <c:v>0</c:v>
                </c:pt>
                <c:pt idx="3">
                  <c:v>0</c:v>
                </c:pt>
                <c:pt idx="4">
                  <c:v>0</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Sheet1!$G$2:$G$6</c15:f>
                <c15:dlblRangeCache>
                  <c:ptCount val="5"/>
                  <c:pt idx="0">
                    <c:v>84%</c:v>
                  </c:pt>
                  <c:pt idx="1">
                    <c:v>88%</c:v>
                  </c:pt>
                  <c:pt idx="2">
                    <c:v>-</c:v>
                  </c:pt>
                  <c:pt idx="3">
                    <c:v>-</c:v>
                  </c:pt>
                  <c:pt idx="4">
                    <c:v>-</c:v>
                  </c:pt>
                </c15:dlblRangeCache>
              </c15:datalabelsRange>
            </c:ext>
            <c:ext xmlns:c16="http://schemas.microsoft.com/office/drawing/2014/chart" uri="{C3380CC4-5D6E-409C-BE32-E72D297353CC}">
              <c16:uniqueId val="{00000000-7867-4902-9F40-A161DE2D8F65}"/>
            </c:ext>
          </c:extLst>
        </c:ser>
        <c:dLbls>
          <c:dLblPos val="inEnd"/>
          <c:showLegendKey val="0"/>
          <c:showVal val="1"/>
          <c:showCatName val="0"/>
          <c:showSerName val="0"/>
          <c:showPercent val="0"/>
          <c:showBubbleSize val="0"/>
        </c:dLbls>
        <c:gapWidth val="5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75941534784711"/>
          <c:y val="1.7165340069715609E-2"/>
          <c:w val="0.65701780516520758"/>
          <c:h val="0.97601954804614244"/>
        </c:manualLayout>
      </c:layout>
      <c:barChart>
        <c:barDir val="bar"/>
        <c:grouping val="percentStacked"/>
        <c:varyColors val="0"/>
        <c:ser>
          <c:idx val="0"/>
          <c:order val="0"/>
          <c:tx>
            <c:strRef>
              <c:f>Sheet1!$B$1</c:f>
              <c:strCache>
                <c:ptCount val="1"/>
                <c:pt idx="0">
                  <c:v>Good%</c:v>
                </c:pt>
              </c:strCache>
            </c:strRef>
          </c:tx>
          <c:spPr>
            <a:solidFill>
              <a:srgbClr val="FFB81C"/>
            </a:solidFill>
            <a:ln>
              <a:noFill/>
            </a:ln>
            <a:effectLst/>
          </c:spPr>
          <c:invertIfNegative val="0"/>
          <c:dLbls>
            <c:delete val="1"/>
          </c:dLbls>
          <c:cat>
            <c:strRef>
              <c:f>Sheet1!$A$2:$A$4</c:f>
              <c:strCache>
                <c:ptCount val="3"/>
                <c:pt idx="0">
                  <c:v>Yes</c:v>
                </c:pt>
                <c:pt idx="1">
                  <c:v>No</c:v>
                </c:pt>
                <c:pt idx="2">
                  <c:v>Prefer not to say</c:v>
                </c:pt>
              </c:strCache>
            </c:strRef>
          </c:cat>
          <c:val>
            <c:numRef>
              <c:f>Sheet1!$B$2:$B$4</c:f>
              <c:numCache>
                <c:formatCode>0%</c:formatCode>
                <c:ptCount val="3"/>
                <c:pt idx="0">
                  <c:v>0.86</c:v>
                </c:pt>
                <c:pt idx="1">
                  <c:v>0</c:v>
                </c:pt>
                <c:pt idx="2">
                  <c:v>0</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BA06-446E-99E8-20FC8A082567}"/>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18BAEA73-F47A-4FAA-AD0D-7C131FA5EF67}" type="CELLRANGE">
                      <a:rPr lang="en-US"/>
                      <a:pPr/>
                      <a:t>[CELLRANGE]</a:t>
                    </a:fld>
                    <a:endParaRPr lang="en-GB"/>
                  </a:p>
                </c:rich>
              </c:tx>
              <c:dLblPos val="inBase"/>
              <c:showLegendKey val="0"/>
              <c:showVal val="0"/>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1-FA31-490A-B514-91E31855DCD8}"/>
                </c:ext>
              </c:extLst>
            </c:dLbl>
            <c:dLbl>
              <c:idx val="1"/>
              <c:tx>
                <c:rich>
                  <a:bodyPr/>
                  <a:lstStyle/>
                  <a:p>
                    <a:fld id="{9AD6D97F-6028-4B03-BD29-DB67032D8A29}"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FA31-490A-B514-91E31855DCD8}"/>
                </c:ext>
              </c:extLst>
            </c:dLbl>
            <c:dLbl>
              <c:idx val="2"/>
              <c:tx>
                <c:rich>
                  <a:bodyPr/>
                  <a:lstStyle/>
                  <a:p>
                    <a:fld id="{94DE1546-8CA0-4A3A-A76A-267529DDEFBC}"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FA31-490A-B514-91E31855DCD8}"/>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0"/>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Yes</c:v>
                </c:pt>
                <c:pt idx="1">
                  <c:v>No</c:v>
                </c:pt>
                <c:pt idx="2">
                  <c:v>Prefer not to say</c:v>
                </c:pt>
              </c:strCache>
            </c:strRef>
          </c:cat>
          <c:val>
            <c:numRef>
              <c:f>Sheet1!$C$2:$C$4</c:f>
              <c:numCache>
                <c:formatCode>0%</c:formatCode>
                <c:ptCount val="3"/>
                <c:pt idx="0">
                  <c:v>0.14000000000000001</c:v>
                </c:pt>
                <c:pt idx="1">
                  <c:v>0</c:v>
                </c:pt>
                <c:pt idx="2">
                  <c:v>0</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Sheet1!$G$2:$G$4</c15:f>
                <c15:dlblRangeCache>
                  <c:ptCount val="3"/>
                  <c:pt idx="0">
                    <c:v>86%</c:v>
                  </c:pt>
                  <c:pt idx="1">
                    <c:v>-</c:v>
                  </c:pt>
                  <c:pt idx="2">
                    <c:v>-</c:v>
                  </c:pt>
                </c15:dlblRangeCache>
              </c15:datalabelsRange>
            </c:ext>
            <c:ext xmlns:c16="http://schemas.microsoft.com/office/drawing/2014/chart" uri="{C3380CC4-5D6E-409C-BE32-E72D297353CC}">
              <c16:uniqueId val="{00000000-FA31-490A-B514-91E31855DCD8}"/>
            </c:ext>
          </c:extLst>
        </c:ser>
        <c:dLbls>
          <c:dLblPos val="inEnd"/>
          <c:showLegendKey val="0"/>
          <c:showVal val="1"/>
          <c:showCatName val="0"/>
          <c:showSerName val="0"/>
          <c:showPercent val="0"/>
          <c:showBubbleSize val="0"/>
        </c:dLbls>
        <c:gapWidth val="3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0.0</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FA86-43B2-9314-8E91D52252D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D90100"/>
    </a:solidFill>
  </c:spPr>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0567770090256662E-2"/>
          <c:y val="2.3621050993788792E-2"/>
          <c:w val="0.46910435444134468"/>
          <c:h val="0.98886168626176729"/>
        </c:manualLayout>
      </c:layout>
      <c:doughnutChart>
        <c:varyColors val="1"/>
        <c:ser>
          <c:idx val="0"/>
          <c:order val="0"/>
          <c:tx>
            <c:strRef>
              <c:f>Sheet1!$B$1</c:f>
              <c:strCache>
                <c:ptCount val="1"/>
                <c:pt idx="0">
                  <c:v>Type of diabetes</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518F-4B7B-BAE2-592C310E145F}"/>
              </c:ext>
            </c:extLst>
          </c:dPt>
          <c:dPt>
            <c:idx val="1"/>
            <c:bubble3D val="0"/>
            <c:spPr>
              <a:solidFill>
                <a:srgbClr val="FFB81C"/>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518F-4B7B-BAE2-592C310E145F}"/>
              </c:ext>
            </c:extLst>
          </c:dPt>
          <c:dPt>
            <c:idx val="2"/>
            <c:bubble3D val="0"/>
            <c:spPr>
              <a:solidFill>
                <a:srgbClr val="FBE201"/>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518F-4B7B-BAE2-592C310E145F}"/>
              </c:ext>
            </c:extLst>
          </c:dPt>
          <c:dPt>
            <c:idx val="3"/>
            <c:bubble3D val="0"/>
            <c:spPr>
              <a:solidFill>
                <a:sysClr val="window" lastClr="FFFFFF">
                  <a:lumMod val="50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518F-4B7B-BAE2-592C310E145F}"/>
              </c:ext>
            </c:extLst>
          </c:dPt>
          <c:dPt>
            <c:idx val="5"/>
            <c:bubble3D val="0"/>
            <c:spPr>
              <a:solidFill>
                <a:schemeClr val="accent4">
                  <a:lumMod val="50000"/>
                </a:scheme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518F-4B7B-BAE2-592C310E145F}"/>
              </c:ext>
            </c:extLst>
          </c:dPt>
          <c:dLbls>
            <c:dLbl>
              <c:idx val="3"/>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518F-4B7B-BAE2-592C310E145F}"/>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Sheet1!$A$2:$A$5</c:f>
              <c:strCache>
                <c:ptCount val="4"/>
                <c:pt idx="0">
                  <c:v>Type 1</c:v>
                </c:pt>
                <c:pt idx="1">
                  <c:v>Type 2</c:v>
                </c:pt>
                <c:pt idx="2">
                  <c:v>Other</c:v>
                </c:pt>
                <c:pt idx="3">
                  <c:v>I don't know</c:v>
                </c:pt>
              </c:strCache>
            </c:strRef>
          </c:cat>
          <c:val>
            <c:numRef>
              <c:f>Sheet1!$B$2:$B$5</c:f>
              <c:numCache>
                <c:formatCode>General</c:formatCode>
                <c:ptCount val="4"/>
                <c:pt idx="0">
                  <c:v>2</c:v>
                </c:pt>
                <c:pt idx="1">
                  <c:v>90</c:v>
                </c:pt>
                <c:pt idx="2">
                  <c:v>3</c:v>
                </c:pt>
                <c:pt idx="3">
                  <c:v>5</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518F-4B7B-BAE2-592C310E145F}"/>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67854549206595527"/>
          <c:y val="3.4279236347250622E-2"/>
          <c:w val="0.32145450793404462"/>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Type of diabetes</c:v>
                </c:pt>
              </c:strCache>
            </c:strRef>
          </c:tx>
          <c:spPr>
            <a:ln w="3175">
              <a:solidFill>
                <a:sysClr val="window" lastClr="FFFFFF"/>
              </a:solidFill>
            </a:ln>
          </c:spPr>
          <c:dPt>
            <c:idx val="0"/>
            <c:bubble3D val="0"/>
            <c:spPr>
              <a:solidFill>
                <a:srgbClr val="003087"/>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A73A-4F78-BB78-0E8DAF603CE1}"/>
              </c:ext>
            </c:extLst>
          </c:dPt>
          <c:dPt>
            <c:idx val="1"/>
            <c:bubble3D val="0"/>
            <c:spPr>
              <a:solidFill>
                <a:srgbClr val="0072CE"/>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A73A-4F78-BB78-0E8DAF603CE1}"/>
              </c:ext>
            </c:extLst>
          </c:dPt>
          <c:dPt>
            <c:idx val="2"/>
            <c:bubble3D val="0"/>
            <c:spPr>
              <a:solidFill>
                <a:srgbClr val="41B6E6"/>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A73A-4F78-BB78-0E8DAF603CE1}"/>
              </c:ext>
            </c:extLst>
          </c:dPt>
          <c:dPt>
            <c:idx val="3"/>
            <c:bubble3D val="0"/>
            <c:spPr>
              <a:solidFill>
                <a:sysClr val="window" lastClr="FFFFFF">
                  <a:lumMod val="65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A73A-4F78-BB78-0E8DAF603CE1}"/>
              </c:ext>
            </c:extLst>
          </c:dPt>
          <c:dPt>
            <c:idx val="5"/>
            <c:bubble3D val="0"/>
            <c:spPr>
              <a:solidFill>
                <a:schemeClr val="accent4">
                  <a:lumMod val="50000"/>
                </a:scheme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A73A-4F78-BB78-0E8DAF603CE1}"/>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A73A-4F78-BB78-0E8DAF603CE1}"/>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Sheet1!$A$2:$A$5</c:f>
              <c:strCache>
                <c:ptCount val="4"/>
                <c:pt idx="0">
                  <c:v>Type 1</c:v>
                </c:pt>
                <c:pt idx="1">
                  <c:v>Type 2</c:v>
                </c:pt>
                <c:pt idx="2">
                  <c:v>Other</c:v>
                </c:pt>
                <c:pt idx="3">
                  <c:v>I don't know</c:v>
                </c:pt>
              </c:strCache>
            </c:strRef>
          </c:cat>
          <c:val>
            <c:numRef>
              <c:f>Sheet1!$B$2:$B$5</c:f>
              <c:numCache>
                <c:formatCode>General</c:formatCode>
                <c:ptCount val="4"/>
                <c:pt idx="0">
                  <c:v>91</c:v>
                </c:pt>
                <c:pt idx="1">
                  <c:v>6</c:v>
                </c:pt>
                <c:pt idx="2">
                  <c:v>3</c:v>
                </c:pt>
                <c:pt idx="3">
                  <c:v>0</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A73A-4F78-BB78-0E8DAF603CE1}"/>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9400333134390204"/>
          <c:y val="3.4279236347250622E-2"/>
          <c:w val="0.40599666865609796"/>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580920754566682"/>
          <c:y val="0.14032552152575375"/>
          <c:w val="0.35047177013165254"/>
          <c:h val="0.77650426042304821"/>
        </c:manualLayout>
      </c:layout>
      <c:barChart>
        <c:barDir val="bar"/>
        <c:grouping val="clustered"/>
        <c:varyColors val="0"/>
        <c:ser>
          <c:idx val="0"/>
          <c:order val="0"/>
          <c:tx>
            <c:strRef>
              <c:f>Sheet1!$B$1</c:f>
              <c:strCache>
                <c:ptCount val="1"/>
                <c:pt idx="0">
                  <c:v>ICS</c:v>
                </c:pt>
              </c:strCache>
            </c:strRef>
          </c:tx>
          <c:spPr>
            <a:solidFill>
              <a:srgbClr val="FFB901"/>
            </a:solidFill>
            <a:ln>
              <a:noFill/>
            </a:ln>
          </c:spPr>
          <c:invertIfNegative val="0"/>
          <c:dLbls>
            <c:dLbl>
              <c:idx val="0"/>
              <c:tx>
                <c:rich>
                  <a:bodyPr/>
                  <a:lstStyle/>
                  <a:p>
                    <a:fld id="{2F7409E8-FD1C-4AA1-A85D-0DC76359A9BD}"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115E-48E7-9278-D03DDCBD9794}"/>
                </c:ext>
              </c:extLst>
            </c:dLbl>
            <c:dLbl>
              <c:idx val="1"/>
              <c:tx>
                <c:rich>
                  <a:bodyPr/>
                  <a:lstStyle/>
                  <a:p>
                    <a:fld id="{95B5F421-2336-4755-A7D8-B18ED3A9F4EA}"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115E-48E7-9278-D03DDCBD9794}"/>
                </c:ext>
              </c:extLst>
            </c:dLbl>
            <c:dLbl>
              <c:idx val="2"/>
              <c:tx>
                <c:rich>
                  <a:bodyPr/>
                  <a:lstStyle/>
                  <a:p>
                    <a:fld id="{3CD9ADBE-FE32-47C2-AF95-E55704C4EEB4}"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115E-48E7-9278-D03DDCBD9794}"/>
                </c:ext>
              </c:extLst>
            </c:dLbl>
            <c:dLbl>
              <c:idx val="3"/>
              <c:tx>
                <c:rich>
                  <a:bodyPr/>
                  <a:lstStyle/>
                  <a:p>
                    <a:fld id="{4FB5EE25-0745-4C3A-B0C3-105A198D249F}"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115E-48E7-9278-D03DDCBD9794}"/>
                </c:ext>
              </c:extLst>
            </c:dLbl>
            <c:dLbl>
              <c:idx val="4"/>
              <c:tx>
                <c:rich>
                  <a:bodyPr/>
                  <a:lstStyle/>
                  <a:p>
                    <a:fld id="{97850572-7180-4EC8-8BE3-E50E6701642A}"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115E-48E7-9278-D03DDCBD9794}"/>
                </c:ext>
              </c:extLst>
            </c:dLbl>
            <c:dLbl>
              <c:idx val="5"/>
              <c:tx>
                <c:rich>
                  <a:bodyPr/>
                  <a:lstStyle/>
                  <a:p>
                    <a:fld id="{CD17F810-3161-40A8-84FB-79A2306EB9C1}"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115E-48E7-9278-D03DDCBD9794}"/>
                </c:ext>
              </c:extLst>
            </c:dLbl>
            <c:dLbl>
              <c:idx val="6"/>
              <c:tx>
                <c:rich>
                  <a:bodyPr/>
                  <a:lstStyle/>
                  <a:p>
                    <a:fld id="{008A1B35-C1AA-4F73-9D35-4318713B777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115E-48E7-9278-D03DDCBD9794}"/>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Sheet1!$A$2:$A$8</c:f>
              <c:strCache>
                <c:ptCount val="7"/>
                <c:pt idx="0">
                  <c:v>I didn’t recognise the symptoms of diabetes</c:v>
                </c:pt>
                <c:pt idx="1">
                  <c:v>I needed several appointments</c:v>
                </c:pt>
                <c:pt idx="2">
                  <c:v>I couldn’t get an appointment </c:v>
                </c:pt>
                <c:pt idx="3">
                  <c:v>I avoided making an appointment</c:v>
                </c:pt>
                <c:pt idx="4">
                  <c:v>I was misdiagnosed</c:v>
                </c:pt>
                <c:pt idx="5">
                  <c:v>I experienced other delays </c:v>
                </c:pt>
                <c:pt idx="6">
                  <c:v>I didn’t experience any delays</c:v>
                </c:pt>
              </c:strCache>
            </c:strRef>
          </c:cat>
          <c:val>
            <c:numRef>
              <c:f>Sheet1!$B$2:$B$8</c:f>
              <c:numCache>
                <c:formatCode>General</c:formatCode>
                <c:ptCount val="7"/>
                <c:pt idx="0">
                  <c:v>52</c:v>
                </c:pt>
                <c:pt idx="1">
                  <c:v>6</c:v>
                </c:pt>
                <c:pt idx="2">
                  <c:v>4</c:v>
                </c:pt>
                <c:pt idx="3">
                  <c:v>3</c:v>
                </c:pt>
                <c:pt idx="4">
                  <c:v>2</c:v>
                </c:pt>
                <c:pt idx="5">
                  <c:v>2</c:v>
                </c:pt>
                <c:pt idx="6">
                  <c:v>39</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Sheet1!$H$2:$H$8</c15:f>
                <c15:dlblRangeCache>
                  <c:ptCount val="7"/>
                  <c:pt idx="0">
                    <c:v>52%</c:v>
                  </c:pt>
                  <c:pt idx="1">
                    <c:v>6%</c:v>
                  </c:pt>
                  <c:pt idx="2">
                    <c:v>4%</c:v>
                  </c:pt>
                  <c:pt idx="3">
                    <c:v>3%</c:v>
                  </c:pt>
                  <c:pt idx="4">
                    <c:v>2%</c:v>
                  </c:pt>
                  <c:pt idx="5">
                    <c:v>2%</c:v>
                  </c:pt>
                  <c:pt idx="6">
                    <c:v>39%</c:v>
                  </c:pt>
                </c15:dlblRangeCache>
              </c15:datalabelsRange>
            </c:ext>
            <c:ext xmlns:c16="http://schemas.microsoft.com/office/drawing/2014/chart" uri="{C3380CC4-5D6E-409C-BE32-E72D297353CC}">
              <c16:uniqueId val="{00000000-62A8-4593-B7C9-137346B67DF5}"/>
            </c:ext>
          </c:extLst>
        </c:ser>
        <c:dLbls>
          <c:showLegendKey val="0"/>
          <c:showVal val="0"/>
          <c:showCatName val="0"/>
          <c:showSerName val="0"/>
          <c:showPercent val="0"/>
          <c:showBubbleSize val="0"/>
        </c:dLbls>
        <c:gapWidth val="50"/>
        <c:overlap val="-5"/>
        <c:axId val="1043083279"/>
        <c:axId val="1043081359"/>
      </c:barChart>
      <c:catAx>
        <c:axId val="1043083279"/>
        <c:scaling>
          <c:orientation val="maxMin"/>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t"/>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plotVisOnly val="1"/>
    <c:dispBlanksAs val="zero"/>
    <c:showDLblsOverMax val="0"/>
  </c:chart>
  <c:txPr>
    <a:bodyPr/>
    <a:lstStyle/>
    <a:p>
      <a:pPr algn="r">
        <a:defRPr sz="1800"/>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580920754566682"/>
          <c:y val="0.14032552152575375"/>
          <c:w val="0.36627903599741773"/>
          <c:h val="0.77650426042304821"/>
        </c:manualLayout>
      </c:layout>
      <c:barChart>
        <c:barDir val="bar"/>
        <c:grouping val="clustered"/>
        <c:varyColors val="0"/>
        <c:ser>
          <c:idx val="0"/>
          <c:order val="0"/>
          <c:tx>
            <c:strRef>
              <c:f>Sheet1!$B$1</c:f>
              <c:strCache>
                <c:ptCount val="1"/>
                <c:pt idx="0">
                  <c:v>ICS</c:v>
                </c:pt>
              </c:strCache>
            </c:strRef>
          </c:tx>
          <c:spPr>
            <a:solidFill>
              <a:srgbClr val="003087"/>
            </a:solidFill>
            <a:ln>
              <a:noFill/>
            </a:ln>
          </c:spPr>
          <c:invertIfNegative val="0"/>
          <c:dLbls>
            <c:dLbl>
              <c:idx val="0"/>
              <c:tx>
                <c:rich>
                  <a:bodyPr/>
                  <a:lstStyle/>
                  <a:p>
                    <a:fld id="{34205D59-44B9-4E79-91AB-3F751D6DED08}"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305C-4A2F-9A88-03A72AE7F3F6}"/>
                </c:ext>
              </c:extLst>
            </c:dLbl>
            <c:dLbl>
              <c:idx val="1"/>
              <c:tx>
                <c:rich>
                  <a:bodyPr/>
                  <a:lstStyle/>
                  <a:p>
                    <a:fld id="{B0F7F4D2-A9FA-4032-B1D3-57425FB3D1EE}"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305C-4A2F-9A88-03A72AE7F3F6}"/>
                </c:ext>
              </c:extLst>
            </c:dLbl>
            <c:dLbl>
              <c:idx val="2"/>
              <c:tx>
                <c:rich>
                  <a:bodyPr/>
                  <a:lstStyle/>
                  <a:p>
                    <a:fld id="{E8D1F650-5D52-425E-99AB-CF0E3696D7D1}"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305C-4A2F-9A88-03A72AE7F3F6}"/>
                </c:ext>
              </c:extLst>
            </c:dLbl>
            <c:dLbl>
              <c:idx val="3"/>
              <c:tx>
                <c:rich>
                  <a:bodyPr/>
                  <a:lstStyle/>
                  <a:p>
                    <a:fld id="{73B536E8-ED31-4318-97C5-A21857DE5464}"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305C-4A2F-9A88-03A72AE7F3F6}"/>
                </c:ext>
              </c:extLst>
            </c:dLbl>
            <c:dLbl>
              <c:idx val="4"/>
              <c:tx>
                <c:rich>
                  <a:bodyPr/>
                  <a:lstStyle/>
                  <a:p>
                    <a:fld id="{14C12EF2-3685-4976-9E7C-D72A7F6E6591}"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305C-4A2F-9A88-03A72AE7F3F6}"/>
                </c:ext>
              </c:extLst>
            </c:dLbl>
            <c:dLbl>
              <c:idx val="5"/>
              <c:tx>
                <c:rich>
                  <a:bodyPr/>
                  <a:lstStyle/>
                  <a:p>
                    <a:fld id="{EABA8FEC-74D2-458D-9953-60C49724809A}"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305C-4A2F-9A88-03A72AE7F3F6}"/>
                </c:ext>
              </c:extLst>
            </c:dLbl>
            <c:dLbl>
              <c:idx val="6"/>
              <c:tx>
                <c:rich>
                  <a:bodyPr/>
                  <a:lstStyle/>
                  <a:p>
                    <a:fld id="{4F86E7AC-D94B-4511-89EA-C71A93A59881}"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305C-4A2F-9A88-03A72AE7F3F6}"/>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Sheet1!$A$2:$A$8</c:f>
              <c:strCache>
                <c:ptCount val="7"/>
                <c:pt idx="0">
                  <c:v>I didn’t recognise the symptoms of diabetes</c:v>
                </c:pt>
                <c:pt idx="1">
                  <c:v>I needed several appointments</c:v>
                </c:pt>
                <c:pt idx="2">
                  <c:v>I couldn’t get an appointment </c:v>
                </c:pt>
                <c:pt idx="3">
                  <c:v>I avoided making an appointment</c:v>
                </c:pt>
                <c:pt idx="4">
                  <c:v>I was misdiagnosed</c:v>
                </c:pt>
                <c:pt idx="5">
                  <c:v>I experienced other delays </c:v>
                </c:pt>
                <c:pt idx="6">
                  <c:v>I didn’t experience any delays</c:v>
                </c:pt>
              </c:strCache>
            </c:strRef>
          </c:cat>
          <c:val>
            <c:numRef>
              <c:f>Sheet1!$B$2:$B$8</c:f>
              <c:numCache>
                <c:formatCode>General</c:formatCode>
                <c:ptCount val="7"/>
                <c:pt idx="0">
                  <c:v>51</c:v>
                </c:pt>
                <c:pt idx="1">
                  <c:v>8</c:v>
                </c:pt>
                <c:pt idx="2">
                  <c:v>2</c:v>
                </c:pt>
                <c:pt idx="3">
                  <c:v>5</c:v>
                </c:pt>
                <c:pt idx="4">
                  <c:v>13</c:v>
                </c:pt>
                <c:pt idx="5">
                  <c:v>4</c:v>
                </c:pt>
                <c:pt idx="6">
                  <c:v>33</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Sheet1!$H$2:$H$8</c15:f>
                <c15:dlblRangeCache>
                  <c:ptCount val="7"/>
                  <c:pt idx="0">
                    <c:v>51%</c:v>
                  </c:pt>
                  <c:pt idx="1">
                    <c:v>8%</c:v>
                  </c:pt>
                  <c:pt idx="2">
                    <c:v>2%</c:v>
                  </c:pt>
                  <c:pt idx="3">
                    <c:v>5%</c:v>
                  </c:pt>
                  <c:pt idx="4">
                    <c:v>13%</c:v>
                  </c:pt>
                  <c:pt idx="5">
                    <c:v>4%</c:v>
                  </c:pt>
                  <c:pt idx="6">
                    <c:v>33%</c:v>
                  </c:pt>
                </c15:dlblRangeCache>
              </c15:datalabelsRange>
            </c:ext>
            <c:ext xmlns:c16="http://schemas.microsoft.com/office/drawing/2014/chart" uri="{C3380CC4-5D6E-409C-BE32-E72D297353CC}">
              <c16:uniqueId val="{00000005-27FC-4853-B15B-C09BF94EA9B2}"/>
            </c:ext>
          </c:extLst>
        </c:ser>
        <c:dLbls>
          <c:showLegendKey val="0"/>
          <c:showVal val="0"/>
          <c:showCatName val="0"/>
          <c:showSerName val="0"/>
          <c:showPercent val="0"/>
          <c:showBubbleSize val="0"/>
        </c:dLbls>
        <c:gapWidth val="50"/>
        <c:overlap val="-5"/>
        <c:axId val="1043083279"/>
        <c:axId val="1043081359"/>
      </c:barChart>
      <c:catAx>
        <c:axId val="1043083279"/>
        <c:scaling>
          <c:orientation val="maxMin"/>
        </c:scaling>
        <c:delete val="0"/>
        <c:axPos val="l"/>
        <c:numFmt formatCode="General" sourceLinked="1"/>
        <c:majorTickMark val="out"/>
        <c:minorTickMark val="none"/>
        <c:tickLblPos val="nextTo"/>
        <c:spPr>
          <a:ln>
            <a:noFill/>
          </a:ln>
        </c:spPr>
        <c:txPr>
          <a:bodyPr/>
          <a:lstStyle/>
          <a:p>
            <a:pPr algn="r">
              <a:defRPr sz="1200" b="0">
                <a:solidFill>
                  <a:schemeClr val="tx1"/>
                </a:solidFill>
                <a:latin typeface="+mn-lt"/>
              </a:defRPr>
            </a:pPr>
            <a:endParaRPr lang="en-US"/>
          </a:p>
        </c:txPr>
        <c:crossAx val="1043081359"/>
        <c:crosses val="autoZero"/>
        <c:auto val="1"/>
        <c:lblAlgn val="ctr"/>
        <c:lblOffset val="100"/>
        <c:noMultiLvlLbl val="0"/>
      </c:catAx>
      <c:valAx>
        <c:axId val="1043081359"/>
        <c:scaling>
          <c:orientation val="minMax"/>
          <c:max val="100"/>
        </c:scaling>
        <c:delete val="1"/>
        <c:axPos val="t"/>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plotVisOnly val="1"/>
    <c:dispBlanksAs val="zero"/>
    <c:showDLblsOverMax val="0"/>
  </c:chart>
  <c:txPr>
    <a:bodyPr/>
    <a:lstStyle/>
    <a:p>
      <a:pPr algn="r">
        <a:defRPr sz="1800"/>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3C51-487C-9ED0-8137DDBCC571}"/>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06EF-47F1-B883-7748EC1E3674}"/>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06EF-47F1-B883-7748EC1E3674}"/>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06EF-47F1-B883-7748EC1E3674}"/>
              </c:ext>
            </c:extLst>
          </c:dPt>
          <c:dLbls>
            <c:dLbl>
              <c:idx val="0"/>
              <c:tx>
                <c:rich>
                  <a:bodyPr/>
                  <a:lstStyle/>
                  <a:p>
                    <a:fld id="{7724BDCE-079B-448B-ACCB-3F6105503451}"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06EF-47F1-B883-7748EC1E3674}"/>
                </c:ext>
              </c:extLst>
            </c:dLbl>
            <c:dLbl>
              <c:idx val="1"/>
              <c:tx>
                <c:rich>
                  <a:bodyPr/>
                  <a:lstStyle/>
                  <a:p>
                    <a:fld id="{3B7742D5-0CD6-4334-9315-EC4EBF5EA69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06EF-47F1-B883-7748EC1E3674}"/>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10</c:v>
                </c:pt>
                <c:pt idx="1">
                  <c:v>90</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10%</c:v>
                  </c:pt>
                  <c:pt idx="1">
                    <c:v>90%</c:v>
                  </c:pt>
                </c15:dlblRangeCache>
              </c15:datalabelsRange>
            </c:ext>
            <c:ext xmlns:c16="http://schemas.microsoft.com/office/drawing/2014/chart" uri="{C3380CC4-5D6E-409C-BE32-E72D297353CC}">
              <c16:uniqueId val="{00000005-06EF-47F1-B883-7748EC1E3674}"/>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9A2D37B3-BFD1-4273-9D97-547D8FF95C96}"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3-16AD-4E32-8BD6-85CF2BD51EAA}"/>
                </c:ext>
              </c:extLst>
            </c:dLbl>
            <c:dLbl>
              <c:idx val="1"/>
              <c:tx>
                <c:rich>
                  <a:bodyPr/>
                  <a:lstStyle/>
                  <a:p>
                    <a:fld id="{C93C5018-E421-4521-90FA-C956E5E2FC3F}"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16AD-4E32-8BD6-85CF2BD51EAA}"/>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11</c:v>
                </c:pt>
                <c:pt idx="1">
                  <c:v>89</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11%</c:v>
                  </c:pt>
                  <c:pt idx="1">
                    <c:v>89%</c:v>
                  </c:pt>
                </c15:dlblRangeCache>
              </c15:datalabelsRange>
            </c:ext>
            <c:ext xmlns:c16="http://schemas.microsoft.com/office/drawing/2014/chart" uri="{C3380CC4-5D6E-409C-BE32-E72D297353CC}">
              <c16:uniqueId val="{00000006-06EF-47F1-B883-7748EC1E3674}"/>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A2F0-4CF1-80C7-205225AB80C4}"/>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A2F0-4CF1-80C7-205225AB80C4}"/>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A2F0-4CF1-80C7-205225AB80C4}"/>
              </c:ext>
            </c:extLst>
          </c:dPt>
          <c:dLbls>
            <c:dLbl>
              <c:idx val="0"/>
              <c:tx>
                <c:rich>
                  <a:bodyPr/>
                  <a:lstStyle/>
                  <a:p>
                    <a:fld id="{B1560205-0938-4AA5-A2B9-4B0627A28322}"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A2F0-4CF1-80C7-205225AB80C4}"/>
                </c:ext>
              </c:extLst>
            </c:dLbl>
            <c:dLbl>
              <c:idx val="1"/>
              <c:tx>
                <c:rich>
                  <a:bodyPr/>
                  <a:lstStyle/>
                  <a:p>
                    <a:fld id="{9E92244C-F19C-4D52-9690-BFC60FEF8750}"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A2F0-4CF1-80C7-205225AB80C4}"/>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11</c:v>
                </c:pt>
                <c:pt idx="1">
                  <c:v>89</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11%</c:v>
                  </c:pt>
                  <c:pt idx="1">
                    <c:v>89%</c:v>
                  </c:pt>
                </c15:dlblRangeCache>
              </c15:datalabelsRange>
            </c:ext>
            <c:ext xmlns:c16="http://schemas.microsoft.com/office/drawing/2014/chart" uri="{C3380CC4-5D6E-409C-BE32-E72D297353CC}">
              <c16:uniqueId val="{00000005-A2F0-4CF1-80C7-205225AB80C4}"/>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AB149420-6DB6-4330-976C-CBF68BE95420}"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3-EF04-40F3-B91F-C8C4FA5B6E26}"/>
                </c:ext>
              </c:extLst>
            </c:dLbl>
            <c:dLbl>
              <c:idx val="1"/>
              <c:tx>
                <c:rich>
                  <a:bodyPr/>
                  <a:lstStyle/>
                  <a:p>
                    <a:fld id="{F3FC3C3F-C4BE-4AAA-B415-214C011EAE1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EF04-40F3-B91F-C8C4FA5B6E26}"/>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10</c:v>
                </c:pt>
                <c:pt idx="1">
                  <c:v>90</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10%</c:v>
                  </c:pt>
                  <c:pt idx="1">
                    <c:v>90%</c:v>
                  </c:pt>
                </c15:dlblRangeCache>
              </c15:datalabelsRange>
            </c:ext>
            <c:ext xmlns:c16="http://schemas.microsoft.com/office/drawing/2014/chart" uri="{C3380CC4-5D6E-409C-BE32-E72D297353CC}">
              <c16:uniqueId val="{00000006-A2F0-4CF1-80C7-205225AB80C4}"/>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A5CF-40B3-8374-492CB86772A0}"/>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A5CF-40B3-8374-492CB86772A0}"/>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A5CF-40B3-8374-492CB86772A0}"/>
              </c:ext>
            </c:extLst>
          </c:dPt>
          <c:dLbls>
            <c:dLbl>
              <c:idx val="0"/>
              <c:tx>
                <c:rich>
                  <a:bodyPr/>
                  <a:lstStyle/>
                  <a:p>
                    <a:fld id="{E8F4DCD6-FF05-4757-A043-F816E57ABA85}"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A5CF-40B3-8374-492CB86772A0}"/>
                </c:ext>
              </c:extLst>
            </c:dLbl>
            <c:dLbl>
              <c:idx val="1"/>
              <c:tx>
                <c:rich>
                  <a:bodyPr/>
                  <a:lstStyle/>
                  <a:p>
                    <a:fld id="{B8A33AEF-7638-4E80-B137-FA7EF15EDD7B}"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A5CF-40B3-8374-492CB86772A0}"/>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18</c:v>
                </c:pt>
                <c:pt idx="1">
                  <c:v>82</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18%</c:v>
                  </c:pt>
                  <c:pt idx="1">
                    <c:v>82%</c:v>
                  </c:pt>
                </c15:dlblRangeCache>
              </c15:datalabelsRange>
            </c:ext>
            <c:ext xmlns:c16="http://schemas.microsoft.com/office/drawing/2014/chart" uri="{C3380CC4-5D6E-409C-BE32-E72D297353CC}">
              <c16:uniqueId val="{00000003-A5CF-40B3-8374-492CB86772A0}"/>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921A1B99-0433-4586-8661-73D073E33CF1}"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A5CF-40B3-8374-492CB86772A0}"/>
                </c:ext>
              </c:extLst>
            </c:dLbl>
            <c:dLbl>
              <c:idx val="1"/>
              <c:tx>
                <c:rich>
                  <a:bodyPr/>
                  <a:lstStyle/>
                  <a:p>
                    <a:fld id="{A7006EBB-D41B-4B22-B847-8A5AECA1B72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A5CF-40B3-8374-492CB86772A0}"/>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22</c:v>
                </c:pt>
                <c:pt idx="1">
                  <c:v>78</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22%</c:v>
                  </c:pt>
                  <c:pt idx="1">
                    <c:v>78%</c:v>
                  </c:pt>
                </c15:dlblRangeCache>
              </c15:datalabelsRange>
            </c:ext>
            <c:ext xmlns:c16="http://schemas.microsoft.com/office/drawing/2014/chart" uri="{C3380CC4-5D6E-409C-BE32-E72D297353CC}">
              <c16:uniqueId val="{00000006-A5CF-40B3-8374-492CB86772A0}"/>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775101648706516"/>
          <c:y val="0"/>
          <c:w val="0.51895396573243102"/>
          <c:h val="1"/>
        </c:manualLayout>
      </c:layout>
      <c:barChart>
        <c:barDir val="bar"/>
        <c:grouping val="clustered"/>
        <c:varyColors val="0"/>
        <c:ser>
          <c:idx val="0"/>
          <c:order val="0"/>
          <c:tx>
            <c:strRef>
              <c:f>Sheet1!$B$1</c:f>
              <c:strCache>
                <c:ptCount val="1"/>
                <c:pt idx="0">
                  <c:v>Type 1</c:v>
                </c:pt>
              </c:strCache>
            </c:strRef>
          </c:tx>
          <c:spPr>
            <a:solidFill>
              <a:srgbClr val="003087"/>
            </a:solidFill>
            <a:ln>
              <a:solidFill>
                <a:schemeClr val="bg1"/>
              </a:solidFill>
            </a:ln>
            <a:effectLst/>
          </c:spPr>
          <c:invertIfNegative val="0"/>
          <c:dLbls>
            <c:dLbl>
              <c:idx val="0"/>
              <c:tx>
                <c:rich>
                  <a:bodyPr/>
                  <a:lstStyle/>
                  <a:p>
                    <a:fld id="{B429F57E-CD0A-4330-906F-E769C4B85DE0}" type="CELLRANGE">
                      <a:rPr lang="en-US"/>
                      <a:pPr/>
                      <a:t>[CELLRANGE]</a:t>
                    </a:fld>
                    <a:endParaRPr lang="en-GB"/>
                  </a:p>
                </c:rich>
              </c:tx>
              <c:dLblPos val="outEnd"/>
              <c:showLegendKey val="0"/>
              <c:showVal val="0"/>
              <c:showCatName val="0"/>
              <c:showSerName val="0"/>
              <c:showPercent val="0"/>
              <c:showBubbleSize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C6F2-497D-897D-40F08A3DA172}"/>
                </c:ext>
              </c:extLst>
            </c:dLbl>
            <c:dLbl>
              <c:idx val="1"/>
              <c:tx>
                <c:rich>
                  <a:bodyPr/>
                  <a:lstStyle/>
                  <a:p>
                    <a:fld id="{5C129DBA-D5B5-4C06-919A-618ED37B769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C6F2-497D-897D-40F08A3DA172}"/>
                </c:ext>
              </c:extLst>
            </c:dLbl>
            <c:dLbl>
              <c:idx val="2"/>
              <c:tx>
                <c:rich>
                  <a:bodyPr/>
                  <a:lstStyle/>
                  <a:p>
                    <a:fld id="{DC46B18D-EF80-43FB-8917-FBE360BC77BF}"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C6F2-497D-897D-40F08A3DA172}"/>
                </c:ext>
              </c:extLst>
            </c:dLbl>
            <c:dLbl>
              <c:idx val="3"/>
              <c:tx>
                <c:rich>
                  <a:bodyPr/>
                  <a:lstStyle/>
                  <a:p>
                    <a:fld id="{295C5325-25CD-4B24-A9D9-1F480E7186CF}"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C6F2-497D-897D-40F08A3DA172}"/>
                </c:ext>
              </c:extLst>
            </c:dLbl>
            <c:dLbl>
              <c:idx val="4"/>
              <c:tx>
                <c:rich>
                  <a:bodyPr/>
                  <a:lstStyle/>
                  <a:p>
                    <a:fld id="{295ACA77-2A49-4C3A-9B35-F77BE91BEE94}"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C6F2-497D-897D-40F08A3DA172}"/>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Male</c:v>
                </c:pt>
                <c:pt idx="1">
                  <c:v>Female</c:v>
                </c:pt>
                <c:pt idx="2">
                  <c:v>Non-binary </c:v>
                </c:pt>
                <c:pt idx="3">
                  <c:v>Prefer to self-describe</c:v>
                </c:pt>
                <c:pt idx="4">
                  <c:v>Prefer not to say</c:v>
                </c:pt>
              </c:strCache>
            </c:strRef>
          </c:cat>
          <c:val>
            <c:numRef>
              <c:f>Sheet1!$B$2:$B$6</c:f>
              <c:numCache>
                <c:formatCode>0%</c:formatCode>
                <c:ptCount val="5"/>
                <c:pt idx="0">
                  <c:v>0.56999999999999995</c:v>
                </c:pt>
                <c:pt idx="1">
                  <c:v>0.42</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Sheet1!$H$2:$H$6</c15:f>
                <c15:dlblRangeCache>
                  <c:ptCount val="5"/>
                  <c:pt idx="0">
                    <c:v>57%</c:v>
                  </c:pt>
                  <c:pt idx="1">
                    <c:v>42%</c:v>
                  </c:pt>
                  <c:pt idx="2">
                    <c:v>-</c:v>
                  </c:pt>
                  <c:pt idx="3">
                    <c:v>-</c:v>
                  </c:pt>
                  <c:pt idx="4">
                    <c:v>-</c:v>
                  </c:pt>
                </c15:dlblRangeCache>
              </c15:datalabelsRange>
            </c:ext>
            <c:ext xmlns:c16="http://schemas.microsoft.com/office/drawing/2014/chart" uri="{C3380CC4-5D6E-409C-BE32-E72D297353CC}">
              <c16:uniqueId val="{00000000-6EEC-4F99-8026-EE8AA5651762}"/>
            </c:ext>
          </c:extLst>
        </c:ser>
        <c:ser>
          <c:idx val="1"/>
          <c:order val="1"/>
          <c:tx>
            <c:strRef>
              <c:f>Sheet1!$C$1</c:f>
              <c:strCache>
                <c:ptCount val="1"/>
                <c:pt idx="0">
                  <c:v>Type 2</c:v>
                </c:pt>
              </c:strCache>
            </c:strRef>
          </c:tx>
          <c:spPr>
            <a:solidFill>
              <a:srgbClr val="FFB901"/>
            </a:solidFill>
            <a:ln>
              <a:solidFill>
                <a:schemeClr val="bg1"/>
              </a:solidFill>
            </a:ln>
            <a:effectLst/>
          </c:spPr>
          <c:invertIfNegative val="0"/>
          <c:dLbls>
            <c:dLbl>
              <c:idx val="0"/>
              <c:tx>
                <c:rich>
                  <a:bodyPr/>
                  <a:lstStyle/>
                  <a:p>
                    <a:fld id="{F1FB9170-596A-4A0D-9805-A0D97FA595B9}" type="CELLRANGE">
                      <a:rPr lang="en-US"/>
                      <a:pPr/>
                      <a:t>[CELLRANGE]</a:t>
                    </a:fld>
                    <a:endParaRPr lang="en-GB"/>
                  </a:p>
                </c:rich>
              </c:tx>
              <c:dLblPos val="outEnd"/>
              <c:showLegendKey val="0"/>
              <c:showVal val="0"/>
              <c:showCatName val="0"/>
              <c:showSerName val="0"/>
              <c:showPercent val="0"/>
              <c:showBubbleSize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5-C6F2-497D-897D-40F08A3DA172}"/>
                </c:ext>
              </c:extLst>
            </c:dLbl>
            <c:dLbl>
              <c:idx val="1"/>
              <c:tx>
                <c:rich>
                  <a:bodyPr/>
                  <a:lstStyle/>
                  <a:p>
                    <a:fld id="{E9541A03-C463-426A-9EC3-A48D5E98D278}"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C6F2-497D-897D-40F08A3DA172}"/>
                </c:ext>
              </c:extLst>
            </c:dLbl>
            <c:dLbl>
              <c:idx val="2"/>
              <c:tx>
                <c:rich>
                  <a:bodyPr/>
                  <a:lstStyle/>
                  <a:p>
                    <a:fld id="{DA86AA3E-54DF-46E6-92EC-A33783A261A9}"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C6F2-497D-897D-40F08A3DA172}"/>
                </c:ext>
              </c:extLst>
            </c:dLbl>
            <c:dLbl>
              <c:idx val="3"/>
              <c:tx>
                <c:rich>
                  <a:bodyPr/>
                  <a:lstStyle/>
                  <a:p>
                    <a:fld id="{10E03FD4-761B-4CBB-AA2E-F228D24D6140}"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C6F2-497D-897D-40F08A3DA172}"/>
                </c:ext>
              </c:extLst>
            </c:dLbl>
            <c:dLbl>
              <c:idx val="4"/>
              <c:tx>
                <c:rich>
                  <a:bodyPr/>
                  <a:lstStyle/>
                  <a:p>
                    <a:fld id="{5BF8C58D-7821-4366-8AD3-49519F8AED6E}"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C6F2-497D-897D-40F08A3DA172}"/>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Male</c:v>
                </c:pt>
                <c:pt idx="1">
                  <c:v>Female</c:v>
                </c:pt>
                <c:pt idx="2">
                  <c:v>Non-binary </c:v>
                </c:pt>
                <c:pt idx="3">
                  <c:v>Prefer to self-describe</c:v>
                </c:pt>
                <c:pt idx="4">
                  <c:v>Prefer not to say</c:v>
                </c:pt>
              </c:strCache>
            </c:strRef>
          </c:cat>
          <c:val>
            <c:numRef>
              <c:f>Sheet1!$C$2:$C$6</c:f>
              <c:numCache>
                <c:formatCode>0%</c:formatCode>
                <c:ptCount val="5"/>
                <c:pt idx="0">
                  <c:v>0.56000000000000005</c:v>
                </c:pt>
                <c:pt idx="1">
                  <c:v>0.43</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Sheet1!$I$2:$I$6</c15:f>
                <c15:dlblRangeCache>
                  <c:ptCount val="5"/>
                  <c:pt idx="0">
                    <c:v>56%</c:v>
                  </c:pt>
                  <c:pt idx="1">
                    <c:v>43%</c:v>
                  </c:pt>
                  <c:pt idx="2">
                    <c:v>-</c:v>
                  </c:pt>
                  <c:pt idx="3">
                    <c:v>-</c:v>
                  </c:pt>
                  <c:pt idx="4">
                    <c:v>-</c:v>
                  </c:pt>
                </c15:dlblRangeCache>
              </c15:datalabelsRange>
            </c:ext>
            <c:ext xmlns:c16="http://schemas.microsoft.com/office/drawing/2014/chart" uri="{C3380CC4-5D6E-409C-BE32-E72D297353CC}">
              <c16:uniqueId val="{00000001-6EEC-4F99-8026-EE8AA5651762}"/>
            </c:ext>
          </c:extLst>
        </c:ser>
        <c:dLbls>
          <c:dLblPos val="ctr"/>
          <c:showLegendKey val="0"/>
          <c:showVal val="1"/>
          <c:showCatName val="0"/>
          <c:showSerName val="0"/>
          <c:showPercent val="0"/>
          <c:showBubbleSize val="0"/>
        </c:dLbls>
        <c:gapWidth val="30"/>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1819-49AB-9068-B304DBA3CCB4}"/>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1819-49AB-9068-B304DBA3CCB4}"/>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1819-49AB-9068-B304DBA3CCB4}"/>
              </c:ext>
            </c:extLst>
          </c:dPt>
          <c:dLbls>
            <c:dLbl>
              <c:idx val="0"/>
              <c:tx>
                <c:rich>
                  <a:bodyPr/>
                  <a:lstStyle/>
                  <a:p>
                    <a:fld id="{9DA7C4DA-FF75-4D13-AC4C-5B716D3A5953}"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1819-49AB-9068-B304DBA3CCB4}"/>
                </c:ext>
              </c:extLst>
            </c:dLbl>
            <c:dLbl>
              <c:idx val="1"/>
              <c:tx>
                <c:rich>
                  <a:bodyPr/>
                  <a:lstStyle/>
                  <a:p>
                    <a:fld id="{E8844C90-CEF4-46BA-A173-038B67C657E0}"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1819-49AB-9068-B304DBA3CCB4}"/>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22</c:v>
                </c:pt>
                <c:pt idx="1">
                  <c:v>78</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22%</c:v>
                  </c:pt>
                  <c:pt idx="1">
                    <c:v>78%</c:v>
                  </c:pt>
                </c15:dlblRangeCache>
              </c15:datalabelsRange>
            </c:ext>
            <c:ext xmlns:c16="http://schemas.microsoft.com/office/drawing/2014/chart" uri="{C3380CC4-5D6E-409C-BE32-E72D297353CC}">
              <c16:uniqueId val="{00000003-1819-49AB-9068-B304DBA3CCB4}"/>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212153E6-E0C5-48C4-B0A6-8B5FE742E5D8}"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1819-49AB-9068-B304DBA3CCB4}"/>
                </c:ext>
              </c:extLst>
            </c:dLbl>
            <c:dLbl>
              <c:idx val="1"/>
              <c:tx>
                <c:rich>
                  <a:bodyPr/>
                  <a:lstStyle/>
                  <a:p>
                    <a:fld id="{7B4B4905-AA92-46EF-8590-78275F72748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1819-49AB-9068-B304DBA3CCB4}"/>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20</c:v>
                </c:pt>
                <c:pt idx="1">
                  <c:v>80</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20%</c:v>
                  </c:pt>
                  <c:pt idx="1">
                    <c:v>80%</c:v>
                  </c:pt>
                </c15:dlblRangeCache>
              </c15:datalabelsRange>
            </c:ext>
            <c:ext xmlns:c16="http://schemas.microsoft.com/office/drawing/2014/chart" uri="{C3380CC4-5D6E-409C-BE32-E72D297353CC}">
              <c16:uniqueId val="{00000006-1819-49AB-9068-B304DBA3CCB4}"/>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83E6-406A-BD18-9D1352DD1788}"/>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83E6-406A-BD18-9D1352DD1788}"/>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83E6-406A-BD18-9D1352DD1788}"/>
              </c:ext>
            </c:extLst>
          </c:dPt>
          <c:dLbls>
            <c:dLbl>
              <c:idx val="0"/>
              <c:tx>
                <c:rich>
                  <a:bodyPr/>
                  <a:lstStyle/>
                  <a:p>
                    <a:fld id="{08E3A2D9-CA16-4F90-8626-887B4E99E44A}"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83E6-406A-BD18-9D1352DD1788}"/>
                </c:ext>
              </c:extLst>
            </c:dLbl>
            <c:dLbl>
              <c:idx val="1"/>
              <c:tx>
                <c:rich>
                  <a:bodyPr/>
                  <a:lstStyle/>
                  <a:p>
                    <a:fld id="{FEE56F1B-58F2-420F-8F2F-B8AD14CD8B8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83E6-406A-BD18-9D1352DD1788}"/>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4</c:v>
                </c:pt>
                <c:pt idx="1">
                  <c:v>96</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4%</c:v>
                  </c:pt>
                  <c:pt idx="1">
                    <c:v>96%</c:v>
                  </c:pt>
                </c15:dlblRangeCache>
              </c15:datalabelsRange>
            </c:ext>
            <c:ext xmlns:c16="http://schemas.microsoft.com/office/drawing/2014/chart" uri="{C3380CC4-5D6E-409C-BE32-E72D297353CC}">
              <c16:uniqueId val="{00000003-83E6-406A-BD18-9D1352DD1788}"/>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C8214039-591D-4E23-9700-06A1042E98DE}"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83E6-406A-BD18-9D1352DD1788}"/>
                </c:ext>
              </c:extLst>
            </c:dLbl>
            <c:dLbl>
              <c:idx val="1"/>
              <c:tx>
                <c:rich>
                  <a:bodyPr/>
                  <a:lstStyle/>
                  <a:p>
                    <a:fld id="{95B633C6-3513-49E2-9EDC-95B6F903CA30}"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83E6-406A-BD18-9D1352DD1788}"/>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3</c:v>
                </c:pt>
                <c:pt idx="1">
                  <c:v>97</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3%</c:v>
                  </c:pt>
                  <c:pt idx="1">
                    <c:v>97%</c:v>
                  </c:pt>
                </c15:dlblRangeCache>
              </c15:datalabelsRange>
            </c:ext>
            <c:ext xmlns:c16="http://schemas.microsoft.com/office/drawing/2014/chart" uri="{C3380CC4-5D6E-409C-BE32-E72D297353CC}">
              <c16:uniqueId val="{00000006-83E6-406A-BD18-9D1352DD1788}"/>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8044-4A9A-8BF8-13AAE32259E6}"/>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8044-4A9A-8BF8-13AAE32259E6}"/>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8044-4A9A-8BF8-13AAE32259E6}"/>
              </c:ext>
            </c:extLst>
          </c:dPt>
          <c:dLbls>
            <c:dLbl>
              <c:idx val="0"/>
              <c:tx>
                <c:rich>
                  <a:bodyPr/>
                  <a:lstStyle/>
                  <a:p>
                    <a:fld id="{D6B43F49-3BF7-4645-BD83-75E6BBEC7F1C}"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8044-4A9A-8BF8-13AAE32259E6}"/>
                </c:ext>
              </c:extLst>
            </c:dLbl>
            <c:dLbl>
              <c:idx val="1"/>
              <c:tx>
                <c:rich>
                  <a:bodyPr/>
                  <a:lstStyle/>
                  <a:p>
                    <a:fld id="{BF236BDF-2731-4CC0-8075-70A3CE66D3F9}"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8044-4A9A-8BF8-13AAE32259E6}"/>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7</c:v>
                </c:pt>
                <c:pt idx="1">
                  <c:v>93</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7%</c:v>
                  </c:pt>
                  <c:pt idx="1">
                    <c:v>93%</c:v>
                  </c:pt>
                </c15:dlblRangeCache>
              </c15:datalabelsRange>
            </c:ext>
            <c:ext xmlns:c16="http://schemas.microsoft.com/office/drawing/2014/chart" uri="{C3380CC4-5D6E-409C-BE32-E72D297353CC}">
              <c16:uniqueId val="{00000003-8044-4A9A-8BF8-13AAE32259E6}"/>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D973C4AD-9C77-4947-9DEC-6C444632A7ED}"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8044-4A9A-8BF8-13AAE32259E6}"/>
                </c:ext>
              </c:extLst>
            </c:dLbl>
            <c:dLbl>
              <c:idx val="1"/>
              <c:tx>
                <c:rich>
                  <a:bodyPr/>
                  <a:lstStyle/>
                  <a:p>
                    <a:fld id="{C44ABA08-7069-4FCA-8DC8-5D821EDA34C1}"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8044-4A9A-8BF8-13AAE32259E6}"/>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7</c:v>
                </c:pt>
                <c:pt idx="1">
                  <c:v>93</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7%</c:v>
                  </c:pt>
                  <c:pt idx="1">
                    <c:v>93%</c:v>
                  </c:pt>
                </c15:dlblRangeCache>
              </c15:datalabelsRange>
            </c:ext>
            <c:ext xmlns:c16="http://schemas.microsoft.com/office/drawing/2014/chart" uri="{C3380CC4-5D6E-409C-BE32-E72D297353CC}">
              <c16:uniqueId val="{00000006-8044-4A9A-8BF8-13AAE32259E6}"/>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8779289079627127"/>
          <c:y val="0.14032552152575375"/>
          <c:w val="0.4479499096372046"/>
          <c:h val="0.77650426042304821"/>
        </c:manualLayout>
      </c:layout>
      <c:barChart>
        <c:barDir val="bar"/>
        <c:grouping val="clustered"/>
        <c:varyColors val="0"/>
        <c:ser>
          <c:idx val="0"/>
          <c:order val="0"/>
          <c:tx>
            <c:strRef>
              <c:f>Sheet1!$B$1</c:f>
              <c:strCache>
                <c:ptCount val="1"/>
                <c:pt idx="0">
                  <c:v>ICS</c:v>
                </c:pt>
              </c:strCache>
            </c:strRef>
          </c:tx>
          <c:spPr>
            <a:solidFill>
              <a:srgbClr val="FFB901"/>
            </a:solidFill>
            <a:ln>
              <a:noFill/>
            </a:ln>
          </c:spPr>
          <c:invertIfNegative val="0"/>
          <c:dLbls>
            <c:dLbl>
              <c:idx val="0"/>
              <c:tx>
                <c:rich>
                  <a:bodyPr/>
                  <a:lstStyle/>
                  <a:p>
                    <a:r>
                      <a:rPr lang="en-GB"/>
                      <a:t>85%</a:t>
                    </a:r>
                    <a:r>
                      <a:rPr lang="en-GB"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0-73EB-456C-B74D-581899DAC290}"/>
                </c:ext>
              </c:extLst>
            </c:dLbl>
            <c:dLbl>
              <c:idx val="1"/>
              <c:tx>
                <c:rich>
                  <a:bodyPr/>
                  <a:lstStyle/>
                  <a:p>
                    <a:fld id="{3099DACE-E550-4CCC-8F72-01C0D6ABE9F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73EB-456C-B74D-581899DAC290}"/>
                </c:ext>
              </c:extLst>
            </c:dLbl>
            <c:dLbl>
              <c:idx val="2"/>
              <c:tx>
                <c:rich>
                  <a:bodyPr/>
                  <a:lstStyle/>
                  <a:p>
                    <a:fld id="{35D3AD01-E0B9-4532-B697-18B65D6D3CAB}"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73EB-456C-B74D-581899DAC290}"/>
                </c:ext>
              </c:extLst>
            </c:dLbl>
            <c:dLbl>
              <c:idx val="3"/>
              <c:tx>
                <c:rich>
                  <a:bodyPr/>
                  <a:lstStyle/>
                  <a:p>
                    <a:fld id="{6DC31E02-54A2-4D18-8DA0-1B58E67B869E}"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73EB-456C-B74D-581899DAC290}"/>
                </c:ext>
              </c:extLst>
            </c:dLbl>
            <c:dLbl>
              <c:idx val="4"/>
              <c:tx>
                <c:rich>
                  <a:bodyPr/>
                  <a:lstStyle/>
                  <a:p>
                    <a:fld id="{91C5FB0C-DFB4-4B13-BF5C-B09A9D8FCF2A}"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73EB-456C-B74D-581899DAC290}"/>
                </c:ext>
              </c:extLst>
            </c:dLbl>
            <c:dLbl>
              <c:idx val="5"/>
              <c:tx>
                <c:rich>
                  <a:bodyPr/>
                  <a:lstStyle/>
                  <a:p>
                    <a:r>
                      <a:rPr lang="en-GB"/>
                      <a:t>42%</a:t>
                    </a:r>
                    <a:r>
                      <a:rPr lang="en-GB"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5-73EB-456C-B74D-581899DAC290}"/>
                </c:ext>
              </c:extLst>
            </c:dLbl>
            <c:dLbl>
              <c:idx val="6"/>
              <c:tx>
                <c:rich>
                  <a:bodyPr/>
                  <a:lstStyle/>
                  <a:p>
                    <a:fld id="{481DD104-B290-4993-9F86-111EBEA7B88F}"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73EB-456C-B74D-581899DAC290}"/>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Sheet1!$A$2:$A$8</c:f>
              <c:strCache>
                <c:ptCount val="7"/>
                <c:pt idx="0">
                  <c:v>Weight and BMI</c:v>
                </c:pt>
                <c:pt idx="1">
                  <c:v>Blood pressure</c:v>
                </c:pt>
                <c:pt idx="2">
                  <c:v>Foot check </c:v>
                </c:pt>
                <c:pt idx="3">
                  <c:v>Urine test</c:v>
                </c:pt>
                <c:pt idx="4">
                  <c:v>Blood test</c:v>
                </c:pt>
                <c:pt idx="5">
                  <c:v>Smoking status review</c:v>
                </c:pt>
                <c:pt idx="6">
                  <c:v>None of the above </c:v>
                </c:pt>
              </c:strCache>
            </c:strRef>
          </c:cat>
          <c:val>
            <c:numRef>
              <c:f>Sheet1!$B$2:$B$8</c:f>
              <c:numCache>
                <c:formatCode>General</c:formatCode>
                <c:ptCount val="7"/>
                <c:pt idx="0">
                  <c:v>85</c:v>
                </c:pt>
                <c:pt idx="1">
                  <c:v>92</c:v>
                </c:pt>
                <c:pt idx="2">
                  <c:v>84</c:v>
                </c:pt>
                <c:pt idx="3">
                  <c:v>74</c:v>
                </c:pt>
                <c:pt idx="4">
                  <c:v>91</c:v>
                </c:pt>
                <c:pt idx="5">
                  <c:v>42</c:v>
                </c:pt>
                <c:pt idx="6">
                  <c:v>1</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Sheet1!$H$2:$H$8</c15:f>
                <c15:dlblRangeCache>
                  <c:ptCount val="7"/>
                  <c:pt idx="0">
                    <c:v>85%p</c:v>
                  </c:pt>
                  <c:pt idx="1">
                    <c:v>92%</c:v>
                  </c:pt>
                  <c:pt idx="2">
                    <c:v>84%</c:v>
                  </c:pt>
                  <c:pt idx="3">
                    <c:v>74%</c:v>
                  </c:pt>
                  <c:pt idx="4">
                    <c:v>91%</c:v>
                  </c:pt>
                  <c:pt idx="5">
                    <c:v>42%p</c:v>
                  </c:pt>
                  <c:pt idx="6">
                    <c:v>1%</c:v>
                  </c:pt>
                </c15:dlblRangeCache>
              </c15:datalabelsRange>
            </c:ext>
            <c:ext xmlns:c16="http://schemas.microsoft.com/office/drawing/2014/chart" uri="{C3380CC4-5D6E-409C-BE32-E72D297353CC}">
              <c16:uniqueId val="{00000000-62A8-4593-B7C9-137346B67DF5}"/>
            </c:ext>
          </c:extLst>
        </c:ser>
        <c:dLbls>
          <c:showLegendKey val="0"/>
          <c:showVal val="0"/>
          <c:showCatName val="0"/>
          <c:showSerName val="0"/>
          <c:showPercent val="0"/>
          <c:showBubbleSize val="0"/>
        </c:dLbls>
        <c:gapWidth val="50"/>
        <c:overlap val="-5"/>
        <c:axId val="1043083279"/>
        <c:axId val="1043081359"/>
      </c:barChart>
      <c:catAx>
        <c:axId val="1043083279"/>
        <c:scaling>
          <c:orientation val="maxMin"/>
        </c:scaling>
        <c:delete val="0"/>
        <c:axPos val="l"/>
        <c:numFmt formatCode="General" sourceLinked="1"/>
        <c:majorTickMark val="out"/>
        <c:minorTickMark val="none"/>
        <c:tickLblPos val="nextTo"/>
        <c:spPr>
          <a:ln>
            <a:noFill/>
          </a:ln>
        </c:spPr>
        <c:txPr>
          <a:bodyPr/>
          <a:lstStyle/>
          <a:p>
            <a:pPr algn="r">
              <a:defRPr sz="1200" b="0"/>
            </a:pPr>
            <a:endParaRPr lang="en-US"/>
          </a:p>
        </c:txPr>
        <c:crossAx val="1043081359"/>
        <c:crosses val="autoZero"/>
        <c:auto val="1"/>
        <c:lblAlgn val="ctr"/>
        <c:lblOffset val="100"/>
        <c:noMultiLvlLbl val="0"/>
      </c:catAx>
      <c:valAx>
        <c:axId val="1043081359"/>
        <c:scaling>
          <c:orientation val="minMax"/>
          <c:max val="100"/>
        </c:scaling>
        <c:delete val="1"/>
        <c:axPos val="t"/>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plotVisOnly val="1"/>
    <c:dispBlanksAs val="zero"/>
    <c:showDLblsOverMax val="0"/>
  </c:chart>
  <c:txPr>
    <a:bodyPr/>
    <a:lstStyle/>
    <a:p>
      <a:pPr algn="r">
        <a:defRPr sz="1800"/>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7462016924146696"/>
          <c:y val="0.14340935343214709"/>
          <c:w val="0.4479499096372046"/>
          <c:h val="0.77650426042304821"/>
        </c:manualLayout>
      </c:layout>
      <c:barChart>
        <c:barDir val="bar"/>
        <c:grouping val="clustered"/>
        <c:varyColors val="0"/>
        <c:ser>
          <c:idx val="0"/>
          <c:order val="0"/>
          <c:tx>
            <c:strRef>
              <c:f>Sheet1!$B$1</c:f>
              <c:strCache>
                <c:ptCount val="1"/>
                <c:pt idx="0">
                  <c:v>ICS</c:v>
                </c:pt>
              </c:strCache>
            </c:strRef>
          </c:tx>
          <c:spPr>
            <a:solidFill>
              <a:srgbClr val="003087"/>
            </a:solidFill>
            <a:ln>
              <a:noFill/>
            </a:ln>
          </c:spPr>
          <c:invertIfNegative val="0"/>
          <c:dLbls>
            <c:dLbl>
              <c:idx val="0"/>
              <c:tx>
                <c:rich>
                  <a:bodyPr/>
                  <a:lstStyle/>
                  <a:p>
                    <a:fld id="{B0F0DD17-1D99-45B9-BEBD-85EAF3BCCF24}"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3E36-4621-A2A8-3ADDA83CA04C}"/>
                </c:ext>
              </c:extLst>
            </c:dLbl>
            <c:dLbl>
              <c:idx val="1"/>
              <c:tx>
                <c:rich>
                  <a:bodyPr/>
                  <a:lstStyle/>
                  <a:p>
                    <a:fld id="{C0A4014E-548D-423F-AB92-997280434CBB}"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3E36-4621-A2A8-3ADDA83CA04C}"/>
                </c:ext>
              </c:extLst>
            </c:dLbl>
            <c:dLbl>
              <c:idx val="2"/>
              <c:tx>
                <c:rich>
                  <a:bodyPr/>
                  <a:lstStyle/>
                  <a:p>
                    <a:r>
                      <a:rPr lang="en-GB"/>
                      <a:t>78%</a:t>
                    </a:r>
                    <a:r>
                      <a:rPr lang="en-GB"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2-3E36-4621-A2A8-3ADDA83CA04C}"/>
                </c:ext>
              </c:extLst>
            </c:dLbl>
            <c:dLbl>
              <c:idx val="3"/>
              <c:tx>
                <c:rich>
                  <a:bodyPr/>
                  <a:lstStyle/>
                  <a:p>
                    <a:fld id="{BABE631F-DA75-4FE1-8515-BBEF46882396}"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3E36-4621-A2A8-3ADDA83CA04C}"/>
                </c:ext>
              </c:extLst>
            </c:dLbl>
            <c:dLbl>
              <c:idx val="4"/>
              <c:tx>
                <c:rich>
                  <a:bodyPr/>
                  <a:lstStyle/>
                  <a:p>
                    <a:fld id="{C641E8F6-644F-4CF2-AA3E-AEA071A04A59}"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3E36-4621-A2A8-3ADDA83CA04C}"/>
                </c:ext>
              </c:extLst>
            </c:dLbl>
            <c:dLbl>
              <c:idx val="5"/>
              <c:tx>
                <c:rich>
                  <a:bodyPr/>
                  <a:lstStyle/>
                  <a:p>
                    <a:fld id="{13DF2D25-3008-446D-814A-962ACD99C5F8}"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3E36-4621-A2A8-3ADDA83CA04C}"/>
                </c:ext>
              </c:extLst>
            </c:dLbl>
            <c:dLbl>
              <c:idx val="6"/>
              <c:tx>
                <c:rich>
                  <a:bodyPr/>
                  <a:lstStyle/>
                  <a:p>
                    <a:fld id="{4CE7FE34-5B15-459C-9A39-541F23F293F1}"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3E36-4621-A2A8-3ADDA83CA04C}"/>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Sheet1!$A$2:$A$8</c:f>
              <c:strCache>
                <c:ptCount val="7"/>
                <c:pt idx="0">
                  <c:v>Weight and BMI</c:v>
                </c:pt>
                <c:pt idx="1">
                  <c:v>Blood pressure</c:v>
                </c:pt>
                <c:pt idx="2">
                  <c:v>Foot check </c:v>
                </c:pt>
                <c:pt idx="3">
                  <c:v>Urine test</c:v>
                </c:pt>
                <c:pt idx="4">
                  <c:v>Blood test</c:v>
                </c:pt>
                <c:pt idx="5">
                  <c:v>Smoking status review</c:v>
                </c:pt>
                <c:pt idx="6">
                  <c:v>None of the above </c:v>
                </c:pt>
              </c:strCache>
            </c:strRef>
          </c:cat>
          <c:val>
            <c:numRef>
              <c:f>Sheet1!$B$2:$B$8</c:f>
              <c:numCache>
                <c:formatCode>General</c:formatCode>
                <c:ptCount val="7"/>
                <c:pt idx="0">
                  <c:v>80</c:v>
                </c:pt>
                <c:pt idx="1">
                  <c:v>86</c:v>
                </c:pt>
                <c:pt idx="2">
                  <c:v>78</c:v>
                </c:pt>
                <c:pt idx="3">
                  <c:v>68</c:v>
                </c:pt>
                <c:pt idx="4">
                  <c:v>89</c:v>
                </c:pt>
                <c:pt idx="5">
                  <c:v>45</c:v>
                </c:pt>
                <c:pt idx="6">
                  <c:v>2</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Sheet1!$H$2:$H$8</c15:f>
                <c15:dlblRangeCache>
                  <c:ptCount val="7"/>
                  <c:pt idx="0">
                    <c:v>80%</c:v>
                  </c:pt>
                  <c:pt idx="1">
                    <c:v>86%</c:v>
                  </c:pt>
                  <c:pt idx="2">
                    <c:v>78%p</c:v>
                  </c:pt>
                  <c:pt idx="3">
                    <c:v>68%</c:v>
                  </c:pt>
                  <c:pt idx="4">
                    <c:v>89%</c:v>
                  </c:pt>
                  <c:pt idx="5">
                    <c:v>45%</c:v>
                  </c:pt>
                  <c:pt idx="6">
                    <c:v>2%</c:v>
                  </c:pt>
                </c15:dlblRangeCache>
              </c15:datalabelsRange>
            </c:ext>
            <c:ext xmlns:c16="http://schemas.microsoft.com/office/drawing/2014/chart" uri="{C3380CC4-5D6E-409C-BE32-E72D297353CC}">
              <c16:uniqueId val="{00000005-27FC-4853-B15B-C09BF94EA9B2}"/>
            </c:ext>
          </c:extLst>
        </c:ser>
        <c:dLbls>
          <c:showLegendKey val="0"/>
          <c:showVal val="0"/>
          <c:showCatName val="0"/>
          <c:showSerName val="0"/>
          <c:showPercent val="0"/>
          <c:showBubbleSize val="0"/>
        </c:dLbls>
        <c:gapWidth val="50"/>
        <c:overlap val="-5"/>
        <c:axId val="1043083279"/>
        <c:axId val="1043081359"/>
      </c:barChart>
      <c:catAx>
        <c:axId val="1043083279"/>
        <c:scaling>
          <c:orientation val="maxMin"/>
        </c:scaling>
        <c:delete val="0"/>
        <c:axPos val="l"/>
        <c:numFmt formatCode="General" sourceLinked="1"/>
        <c:majorTickMark val="out"/>
        <c:minorTickMark val="none"/>
        <c:tickLblPos val="nextTo"/>
        <c:spPr>
          <a:ln>
            <a:noFill/>
          </a:ln>
        </c:spPr>
        <c:txPr>
          <a:bodyPr/>
          <a:lstStyle/>
          <a:p>
            <a:pPr algn="r">
              <a:defRPr sz="1200" b="0">
                <a:solidFill>
                  <a:schemeClr val="tx1"/>
                </a:solidFill>
                <a:latin typeface="+mn-lt"/>
              </a:defRPr>
            </a:pPr>
            <a:endParaRPr lang="en-US"/>
          </a:p>
        </c:txPr>
        <c:crossAx val="1043081359"/>
        <c:crosses val="autoZero"/>
        <c:auto val="1"/>
        <c:lblAlgn val="ctr"/>
        <c:lblOffset val="100"/>
        <c:noMultiLvlLbl val="0"/>
      </c:catAx>
      <c:valAx>
        <c:axId val="1043081359"/>
        <c:scaling>
          <c:orientation val="minMax"/>
          <c:max val="100"/>
        </c:scaling>
        <c:delete val="1"/>
        <c:axPos val="t"/>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plotVisOnly val="1"/>
    <c:dispBlanksAs val="zero"/>
    <c:showDLblsOverMax val="0"/>
  </c:chart>
  <c:txPr>
    <a:bodyPr/>
    <a:lstStyle/>
    <a:p>
      <a:pPr algn="r">
        <a:defRPr sz="1800"/>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EED2-4E7F-B2BC-CEF8C9F38C41}"/>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851655135384994E-2"/>
          <c:y val="1.2482683125017898E-2"/>
          <c:w val="0.46910435444134468"/>
          <c:h val="0.98886168626176729"/>
        </c:manualLayout>
      </c:layout>
      <c:doughnutChart>
        <c:varyColors val="1"/>
        <c:ser>
          <c:idx val="0"/>
          <c:order val="0"/>
          <c:tx>
            <c:strRef>
              <c:f>Sheet1!$B$1</c:f>
              <c:strCache>
                <c:ptCount val="1"/>
                <c:pt idx="0">
                  <c:v>Overall experience</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518F-4B7B-BAE2-592C310E145F}"/>
              </c:ext>
            </c:extLst>
          </c:dPt>
          <c:dPt>
            <c:idx val="1"/>
            <c:bubble3D val="0"/>
            <c:spPr>
              <a:solidFill>
                <a:srgbClr val="FFB81C"/>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518F-4B7B-BAE2-592C310E145F}"/>
              </c:ext>
            </c:extLst>
          </c:dPt>
          <c:dPt>
            <c:idx val="2"/>
            <c:bubble3D val="0"/>
            <c:spPr>
              <a:solidFill>
                <a:srgbClr val="FBE201"/>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518F-4B7B-BAE2-592C310E145F}"/>
              </c:ext>
            </c:extLst>
          </c:dPt>
          <c:dPt>
            <c:idx val="3"/>
            <c:bubble3D val="0"/>
            <c:spPr>
              <a:solidFill>
                <a:sysClr val="window" lastClr="FFFFFF">
                  <a:lumMod val="65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518F-4B7B-BAE2-592C310E145F}"/>
              </c:ext>
            </c:extLst>
          </c:dPt>
          <c:dPt>
            <c:idx val="4"/>
            <c:bubble3D val="0"/>
            <c:spPr>
              <a:solidFill>
                <a:sysClr val="window" lastClr="FFFFFF">
                  <a:lumMod val="50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518F-4B7B-BAE2-592C310E145F}"/>
              </c:ext>
            </c:extLst>
          </c:dPt>
          <c:dPt>
            <c:idx val="5"/>
            <c:bubble3D val="0"/>
            <c:spPr>
              <a:solidFill>
                <a:schemeClr val="accent4">
                  <a:lumMod val="50000"/>
                </a:scheme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518F-4B7B-BAE2-592C310E145F}"/>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518F-4B7B-BAE2-592C310E145F}"/>
                </c:ext>
              </c:extLst>
            </c:dLbl>
            <c:dLbl>
              <c:idx val="4"/>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518F-4B7B-BAE2-592C310E145F}"/>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Very good</c:v>
                </c:pt>
                <c:pt idx="1">
                  <c:v>Fairly good</c:v>
                </c:pt>
                <c:pt idx="2">
                  <c:v>Neither good nor poor</c:v>
                </c:pt>
                <c:pt idx="3">
                  <c:v>Fairly poor</c:v>
                </c:pt>
                <c:pt idx="4">
                  <c:v>Very poor</c:v>
                </c:pt>
              </c:strCache>
            </c:strRef>
          </c:cat>
          <c:val>
            <c:numRef>
              <c:f>Sheet1!$B$2:$B$6</c:f>
              <c:numCache>
                <c:formatCode>General</c:formatCode>
                <c:ptCount val="5"/>
                <c:pt idx="0">
                  <c:v>56</c:v>
                </c:pt>
                <c:pt idx="1">
                  <c:v>26</c:v>
                </c:pt>
                <c:pt idx="2">
                  <c:v>12</c:v>
                </c:pt>
                <c:pt idx="3">
                  <c:v>3</c:v>
                </c:pt>
                <c:pt idx="4">
                  <c:v>3</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518F-4B7B-BAE2-592C310E145F}"/>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Overall experience</c:v>
                </c:pt>
              </c:strCache>
            </c:strRef>
          </c:tx>
          <c:spPr>
            <a:ln w="3175">
              <a:solidFill>
                <a:sysClr val="window" lastClr="FFFFFF"/>
              </a:solidFill>
            </a:ln>
          </c:spPr>
          <c:dPt>
            <c:idx val="0"/>
            <c:bubble3D val="0"/>
            <c:spPr>
              <a:solidFill>
                <a:srgbClr val="003087"/>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A73A-4F78-BB78-0E8DAF603CE1}"/>
              </c:ext>
            </c:extLst>
          </c:dPt>
          <c:dPt>
            <c:idx val="1"/>
            <c:bubble3D val="0"/>
            <c:spPr>
              <a:solidFill>
                <a:srgbClr val="0072CE"/>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A73A-4F78-BB78-0E8DAF603CE1}"/>
              </c:ext>
            </c:extLst>
          </c:dPt>
          <c:dPt>
            <c:idx val="2"/>
            <c:bubble3D val="0"/>
            <c:spPr>
              <a:solidFill>
                <a:srgbClr val="41B6E6"/>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A73A-4F78-BB78-0E8DAF603CE1}"/>
              </c:ext>
            </c:extLst>
          </c:dPt>
          <c:dPt>
            <c:idx val="3"/>
            <c:bubble3D val="0"/>
            <c:spPr>
              <a:solidFill>
                <a:sysClr val="window" lastClr="FFFFFF">
                  <a:lumMod val="65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A73A-4F78-BB78-0E8DAF603CE1}"/>
              </c:ext>
            </c:extLst>
          </c:dPt>
          <c:dPt>
            <c:idx val="4"/>
            <c:bubble3D val="0"/>
            <c:spPr>
              <a:solidFill>
                <a:sysClr val="window" lastClr="FFFFFF">
                  <a:lumMod val="50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A73A-4F78-BB78-0E8DAF603CE1}"/>
              </c:ext>
            </c:extLst>
          </c:dPt>
          <c:dPt>
            <c:idx val="5"/>
            <c:bubble3D val="0"/>
            <c:spPr>
              <a:solidFill>
                <a:schemeClr val="accent4">
                  <a:lumMod val="50000"/>
                </a:scheme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A73A-4F78-BB78-0E8DAF603CE1}"/>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A73A-4F78-BB78-0E8DAF603CE1}"/>
                </c:ext>
              </c:extLst>
            </c:dLbl>
            <c:dLbl>
              <c:idx val="4"/>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A73A-4F78-BB78-0E8DAF603CE1}"/>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Very good</c:v>
                </c:pt>
                <c:pt idx="1">
                  <c:v>Fairly good</c:v>
                </c:pt>
                <c:pt idx="2">
                  <c:v>Neither good nor poor</c:v>
                </c:pt>
                <c:pt idx="3">
                  <c:v>Fairly poor</c:v>
                </c:pt>
                <c:pt idx="4">
                  <c:v>Very poor</c:v>
                </c:pt>
              </c:strCache>
            </c:strRef>
          </c:cat>
          <c:val>
            <c:numRef>
              <c:f>Sheet1!$B$2:$B$6</c:f>
              <c:numCache>
                <c:formatCode>General</c:formatCode>
                <c:ptCount val="5"/>
                <c:pt idx="0">
                  <c:v>46</c:v>
                </c:pt>
                <c:pt idx="1">
                  <c:v>32</c:v>
                </c:pt>
                <c:pt idx="2">
                  <c:v>15</c:v>
                </c:pt>
                <c:pt idx="3">
                  <c:v>5</c:v>
                </c:pt>
                <c:pt idx="4">
                  <c:v>2</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A73A-4F78-BB78-0E8DAF603CE1}"/>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8C84-48B9-8306-B5A057285BCC}"/>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D39B-488F-A44E-02612CB3468C}"/>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467769832541214"/>
          <c:y val="0"/>
          <c:w val="0.51919439867382866"/>
          <c:h val="0.93612227285684724"/>
        </c:manualLayout>
      </c:layout>
      <c:barChart>
        <c:barDir val="bar"/>
        <c:grouping val="clustered"/>
        <c:varyColors val="0"/>
        <c:ser>
          <c:idx val="0"/>
          <c:order val="0"/>
          <c:tx>
            <c:strRef>
              <c:f>Sheet1!$B$1</c:f>
              <c:strCache>
                <c:ptCount val="1"/>
                <c:pt idx="0">
                  <c:v>Type 1</c:v>
                </c:pt>
              </c:strCache>
            </c:strRef>
          </c:tx>
          <c:spPr>
            <a:solidFill>
              <a:srgbClr val="003087"/>
            </a:solidFill>
            <a:ln>
              <a:solidFill>
                <a:schemeClr val="bg1"/>
              </a:solidFill>
            </a:ln>
            <a:effectLst/>
          </c:spPr>
          <c:invertIfNegative val="0"/>
          <c:dLbls>
            <c:dLbl>
              <c:idx val="0"/>
              <c:tx>
                <c:rich>
                  <a:bodyPr/>
                  <a:lstStyle/>
                  <a:p>
                    <a:fld id="{EE8D3572-8696-429E-8E5D-34DCF7B8670B}" type="CELLRANGE">
                      <a:rPr lang="en-US"/>
                      <a:pPr/>
                      <a:t>[CELLRANGE]</a:t>
                    </a:fld>
                    <a:endParaRPr lang="en-GB"/>
                  </a:p>
                </c:rich>
              </c:tx>
              <c:dLblPos val="outEnd"/>
              <c:showLegendKey val="0"/>
              <c:showVal val="0"/>
              <c:showCatName val="0"/>
              <c:showSerName val="0"/>
              <c:showPercent val="0"/>
              <c:showBubbleSize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C97E-4A58-9FC2-36E77008E955}"/>
                </c:ext>
              </c:extLst>
            </c:dLbl>
            <c:dLbl>
              <c:idx val="1"/>
              <c:tx>
                <c:rich>
                  <a:bodyPr/>
                  <a:lstStyle/>
                  <a:p>
                    <a:fld id="{8623F398-878E-43EC-A9F5-4BE059DEB662}"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C97E-4A58-9FC2-36E77008E955}"/>
                </c:ext>
              </c:extLst>
            </c:dLbl>
            <c:dLbl>
              <c:idx val="2"/>
              <c:tx>
                <c:rich>
                  <a:bodyPr/>
                  <a:lstStyle/>
                  <a:p>
                    <a:fld id="{77A8427A-E84E-4339-8492-938A93DF9CF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C97E-4A58-9FC2-36E77008E955}"/>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Yes</c:v>
                </c:pt>
                <c:pt idx="1">
                  <c:v>No</c:v>
                </c:pt>
                <c:pt idx="2">
                  <c:v>Prefer not to say</c:v>
                </c:pt>
              </c:strCache>
            </c:strRef>
          </c:cat>
          <c:val>
            <c:numRef>
              <c:f>Sheet1!$B$2:$B$4</c:f>
              <c:numCache>
                <c:formatCode>0%</c:formatCode>
                <c:ptCount val="3"/>
                <c:pt idx="0">
                  <c:v>0.99</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Sheet1!$H$2:$H$4</c15:f>
                <c15:dlblRangeCache>
                  <c:ptCount val="3"/>
                  <c:pt idx="0">
                    <c:v>99%</c:v>
                  </c:pt>
                  <c:pt idx="1">
                    <c:v>-</c:v>
                  </c:pt>
                  <c:pt idx="2">
                    <c:v>-</c:v>
                  </c:pt>
                </c15:dlblRangeCache>
              </c15:datalabelsRange>
            </c:ext>
            <c:ext xmlns:c16="http://schemas.microsoft.com/office/drawing/2014/chart" uri="{C3380CC4-5D6E-409C-BE32-E72D297353CC}">
              <c16:uniqueId val="{00000000-E790-4EBF-AF41-E7FE946FAF46}"/>
            </c:ext>
          </c:extLst>
        </c:ser>
        <c:ser>
          <c:idx val="1"/>
          <c:order val="1"/>
          <c:tx>
            <c:strRef>
              <c:f>Sheet1!$C$1</c:f>
              <c:strCache>
                <c:ptCount val="1"/>
                <c:pt idx="0">
                  <c:v>Type 2</c:v>
                </c:pt>
              </c:strCache>
            </c:strRef>
          </c:tx>
          <c:spPr>
            <a:solidFill>
              <a:srgbClr val="FFB901"/>
            </a:solidFill>
            <a:ln>
              <a:solidFill>
                <a:schemeClr val="bg1"/>
              </a:solidFill>
            </a:ln>
            <a:effectLst/>
          </c:spPr>
          <c:invertIfNegative val="0"/>
          <c:dLbls>
            <c:dLbl>
              <c:idx val="0"/>
              <c:tx>
                <c:rich>
                  <a:bodyPr/>
                  <a:lstStyle/>
                  <a:p>
                    <a:fld id="{D4E0BC8B-CCC2-45B9-82EA-99EDD96E762B}" type="CELLRANGE">
                      <a:rPr lang="en-US"/>
                      <a:pPr/>
                      <a:t>[CELLRANGE]</a:t>
                    </a:fld>
                    <a:endParaRPr lang="en-GB"/>
                  </a:p>
                </c:rich>
              </c:tx>
              <c:dLblPos val="outEnd"/>
              <c:showLegendKey val="0"/>
              <c:showVal val="0"/>
              <c:showCatName val="0"/>
              <c:showSerName val="0"/>
              <c:showPercent val="0"/>
              <c:showBubbleSize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3-C97E-4A58-9FC2-36E77008E955}"/>
                </c:ext>
              </c:extLst>
            </c:dLbl>
            <c:dLbl>
              <c:idx val="1"/>
              <c:tx>
                <c:rich>
                  <a:bodyPr/>
                  <a:lstStyle/>
                  <a:p>
                    <a:fld id="{010CDF51-9C0E-4429-B231-B8299AF109A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C97E-4A58-9FC2-36E77008E955}"/>
                </c:ext>
              </c:extLst>
            </c:dLbl>
            <c:dLbl>
              <c:idx val="2"/>
              <c:tx>
                <c:rich>
                  <a:bodyPr/>
                  <a:lstStyle/>
                  <a:p>
                    <a:fld id="{4F35D656-F7DC-4C90-A3CA-A44FD4B73A1A}"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C97E-4A58-9FC2-36E77008E955}"/>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Yes</c:v>
                </c:pt>
                <c:pt idx="1">
                  <c:v>No</c:v>
                </c:pt>
                <c:pt idx="2">
                  <c:v>Prefer not to say</c:v>
                </c:pt>
              </c:strCache>
            </c:strRef>
          </c:cat>
          <c:val>
            <c:numRef>
              <c:f>Sheet1!$C$2:$C$4</c:f>
              <c:numCache>
                <c:formatCode>0%</c:formatCode>
                <c:ptCount val="3"/>
                <c:pt idx="0">
                  <c:v>1</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Sheet1!$I$2:$I$4</c15:f>
                <c15:dlblRangeCache>
                  <c:ptCount val="3"/>
                  <c:pt idx="0">
                    <c:v>100%</c:v>
                  </c:pt>
                  <c:pt idx="1">
                    <c:v>-</c:v>
                  </c:pt>
                  <c:pt idx="2">
                    <c:v>-</c:v>
                  </c:pt>
                </c15:dlblRangeCache>
              </c15:datalabelsRange>
            </c:ext>
            <c:ext xmlns:c16="http://schemas.microsoft.com/office/drawing/2014/chart" uri="{C3380CC4-5D6E-409C-BE32-E72D297353CC}">
              <c16:uniqueId val="{00000001-E790-4EBF-AF41-E7FE946FAF46}"/>
            </c:ext>
          </c:extLst>
        </c:ser>
        <c:dLbls>
          <c:dLblPos val="ctr"/>
          <c:showLegendKey val="0"/>
          <c:showVal val="1"/>
          <c:showCatName val="0"/>
          <c:showSerName val="0"/>
          <c:showPercent val="0"/>
          <c:showBubbleSize val="0"/>
        </c:dLbls>
        <c:gapWidth val="50"/>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solidFill>
            <a:schemeClr val="tx1"/>
          </a:solidFill>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70C2-4EDC-AD8B-7978ACB008A9}"/>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FC0D-453E-95A8-70FFA0143B85}"/>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4940-4E13-9406-BD5E43FE150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09712612820827E-2"/>
          <c:y val="1.2482683125017898E-2"/>
          <c:w val="0.46910435444134468"/>
          <c:h val="0.98886168626176729"/>
        </c:manualLayout>
      </c:layout>
      <c:doughnutChart>
        <c:varyColors val="1"/>
        <c:ser>
          <c:idx val="0"/>
          <c:order val="0"/>
          <c:tx>
            <c:strRef>
              <c:f>Sheet1!$B$1</c:f>
              <c:strCache>
                <c:ptCount val="1"/>
                <c:pt idx="0">
                  <c:v>Diabetes course participation</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713C-4ECA-8B9B-556F02F07C12}"/>
              </c:ext>
            </c:extLst>
          </c:dPt>
          <c:dPt>
            <c:idx val="1"/>
            <c:bubble3D val="0"/>
            <c:spPr>
              <a:solidFill>
                <a:srgbClr val="FFB81C"/>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713C-4ECA-8B9B-556F02F07C12}"/>
              </c:ext>
            </c:extLst>
          </c:dPt>
          <c:dPt>
            <c:idx val="2"/>
            <c:bubble3D val="0"/>
            <c:spPr>
              <a:solidFill>
                <a:srgbClr val="A6A6A6"/>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713C-4ECA-8B9B-556F02F07C12}"/>
              </c:ext>
            </c:extLst>
          </c:dPt>
          <c:dPt>
            <c:idx val="5"/>
            <c:bubble3D val="0"/>
            <c:spPr>
              <a:solidFill>
                <a:schemeClr val="accent4">
                  <a:lumMod val="50000"/>
                </a:scheme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713C-4ECA-8B9B-556F02F07C12}"/>
              </c:ext>
            </c:extLst>
          </c:dPt>
          <c:dLbls>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Sheet1!$A$2:$A$4</c:f>
              <c:strCache>
                <c:ptCount val="3"/>
                <c:pt idx="0">
                  <c:v>Yes, in the last 12 months</c:v>
                </c:pt>
                <c:pt idx="1">
                  <c:v>Yes, more than 12 months ago </c:v>
                </c:pt>
                <c:pt idx="2">
                  <c:v>No </c:v>
                </c:pt>
              </c:strCache>
            </c:strRef>
          </c:cat>
          <c:val>
            <c:numRef>
              <c:f>Sheet1!$B$2:$B$4</c:f>
              <c:numCache>
                <c:formatCode>General</c:formatCode>
                <c:ptCount val="3"/>
                <c:pt idx="0">
                  <c:v>7</c:v>
                </c:pt>
                <c:pt idx="1">
                  <c:v>27</c:v>
                </c:pt>
                <c:pt idx="2">
                  <c:v>67</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713C-4ECA-8B9B-556F02F07C12}"/>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Diabetes course participation</c:v>
                </c:pt>
              </c:strCache>
            </c:strRef>
          </c:tx>
          <c:spPr>
            <a:ln w="3175">
              <a:solidFill>
                <a:sysClr val="window" lastClr="FFFFFF"/>
              </a:solidFill>
            </a:ln>
          </c:spPr>
          <c:dPt>
            <c:idx val="0"/>
            <c:bubble3D val="0"/>
            <c:spPr>
              <a:solidFill>
                <a:srgbClr val="003087"/>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0667-48F0-9415-0D278C5450BA}"/>
              </c:ext>
            </c:extLst>
          </c:dPt>
          <c:dPt>
            <c:idx val="1"/>
            <c:bubble3D val="0"/>
            <c:spPr>
              <a:solidFill>
                <a:srgbClr val="0072CE"/>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0667-48F0-9415-0D278C5450BA}"/>
              </c:ext>
            </c:extLst>
          </c:dPt>
          <c:dPt>
            <c:idx val="2"/>
            <c:bubble3D val="0"/>
            <c:spPr>
              <a:solidFill>
                <a:srgbClr val="A6A6A6"/>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0667-48F0-9415-0D278C5450BA}"/>
              </c:ext>
            </c:extLst>
          </c:dPt>
          <c:dPt>
            <c:idx val="5"/>
            <c:bubble3D val="0"/>
            <c:spPr>
              <a:solidFill>
                <a:schemeClr val="accent4">
                  <a:lumMod val="50000"/>
                </a:scheme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0667-48F0-9415-0D278C5450BA}"/>
              </c:ext>
            </c:extLst>
          </c:dPt>
          <c:dLbls>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Sheet1!$A$2:$A$4</c:f>
              <c:strCache>
                <c:ptCount val="3"/>
                <c:pt idx="0">
                  <c:v>Yes, in the last 12 months </c:v>
                </c:pt>
                <c:pt idx="1">
                  <c:v>Yes, more than 12 months ago</c:v>
                </c:pt>
                <c:pt idx="2">
                  <c:v>No</c:v>
                </c:pt>
              </c:strCache>
            </c:strRef>
          </c:cat>
          <c:val>
            <c:numRef>
              <c:f>Sheet1!$B$2:$B$4</c:f>
              <c:numCache>
                <c:formatCode>General</c:formatCode>
                <c:ptCount val="3"/>
                <c:pt idx="0">
                  <c:v>11</c:v>
                </c:pt>
                <c:pt idx="1">
                  <c:v>46</c:v>
                </c:pt>
                <c:pt idx="2">
                  <c:v>43</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0667-48F0-9415-0D278C5450BA}"/>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0D3D-4941-9118-21EFF21152B7}"/>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1E40-45F7-B407-04D166369A23}"/>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736D-4EF9-9BD6-F86048F7E31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851655135384994E-2"/>
          <c:y val="1.2482683125017898E-2"/>
          <c:w val="0.46910435444134468"/>
          <c:h val="0.98886168626176729"/>
        </c:manualLayout>
      </c:layout>
      <c:doughnutChart>
        <c:varyColors val="1"/>
        <c:ser>
          <c:idx val="0"/>
          <c:order val="0"/>
          <c:tx>
            <c:strRef>
              <c:f>Sheet1!$B$1</c:f>
              <c:strCache>
                <c:ptCount val="1"/>
                <c:pt idx="0">
                  <c:v>Physical activity</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ED85-47EA-A1AC-4B09CF37E8F9}"/>
              </c:ext>
            </c:extLst>
          </c:dPt>
          <c:dPt>
            <c:idx val="1"/>
            <c:bubble3D val="0"/>
            <c:spPr>
              <a:solidFill>
                <a:srgbClr val="FFB81C"/>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ED85-47EA-A1AC-4B09CF37E8F9}"/>
              </c:ext>
            </c:extLst>
          </c:dPt>
          <c:dPt>
            <c:idx val="2"/>
            <c:bubble3D val="0"/>
            <c:spPr>
              <a:solidFill>
                <a:srgbClr val="FBE201"/>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ED85-47EA-A1AC-4B09CF37E8F9}"/>
              </c:ext>
            </c:extLst>
          </c:dPt>
          <c:dPt>
            <c:idx val="3"/>
            <c:bubble3D val="0"/>
            <c:spPr>
              <a:solidFill>
                <a:sysClr val="window" lastClr="FFFFFF">
                  <a:lumMod val="65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ED85-47EA-A1AC-4B09CF37E8F9}"/>
              </c:ext>
            </c:extLst>
          </c:dPt>
          <c:dPt>
            <c:idx val="4"/>
            <c:bubble3D val="0"/>
            <c:spPr>
              <a:solidFill>
                <a:sysClr val="window" lastClr="FFFFFF">
                  <a:lumMod val="50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ED85-47EA-A1AC-4B09CF37E8F9}"/>
              </c:ext>
            </c:extLst>
          </c:dPt>
          <c:dPt>
            <c:idx val="5"/>
            <c:bubble3D val="0"/>
            <c:spPr>
              <a:solidFill>
                <a:schemeClr val="accent4">
                  <a:lumMod val="50000"/>
                </a:scheme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ED85-47EA-A1AC-4B09CF37E8F9}"/>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ED85-47EA-A1AC-4B09CF37E8F9}"/>
                </c:ext>
              </c:extLst>
            </c:dLbl>
            <c:dLbl>
              <c:idx val="4"/>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ED85-47EA-A1AC-4B09CF37E8F9}"/>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Strongly agree</c:v>
                </c:pt>
                <c:pt idx="1">
                  <c:v>Tend to agree</c:v>
                </c:pt>
                <c:pt idx="2">
                  <c:v>Neither agree nor disagree</c:v>
                </c:pt>
                <c:pt idx="3">
                  <c:v>Tend to disagree</c:v>
                </c:pt>
                <c:pt idx="4">
                  <c:v>Strongly disagree</c:v>
                </c:pt>
              </c:strCache>
            </c:strRef>
          </c:cat>
          <c:val>
            <c:numRef>
              <c:f>Sheet1!$B$2:$B$6</c:f>
              <c:numCache>
                <c:formatCode>General</c:formatCode>
                <c:ptCount val="5"/>
                <c:pt idx="0">
                  <c:v>10</c:v>
                </c:pt>
                <c:pt idx="1">
                  <c:v>16</c:v>
                </c:pt>
                <c:pt idx="2">
                  <c:v>30</c:v>
                </c:pt>
                <c:pt idx="3">
                  <c:v>16</c:v>
                </c:pt>
                <c:pt idx="4">
                  <c:v>28</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ED85-47EA-A1AC-4B09CF37E8F9}"/>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Physical activity</c:v>
                </c:pt>
              </c:strCache>
            </c:strRef>
          </c:tx>
          <c:spPr>
            <a:ln w="3175">
              <a:solidFill>
                <a:sysClr val="window" lastClr="FFFFFF"/>
              </a:solidFill>
            </a:ln>
          </c:spPr>
          <c:dPt>
            <c:idx val="0"/>
            <c:bubble3D val="0"/>
            <c:spPr>
              <a:solidFill>
                <a:srgbClr val="003087"/>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9503-42F3-9D20-D30C5251B28C}"/>
              </c:ext>
            </c:extLst>
          </c:dPt>
          <c:dPt>
            <c:idx val="1"/>
            <c:bubble3D val="0"/>
            <c:spPr>
              <a:solidFill>
                <a:srgbClr val="0072CE"/>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9503-42F3-9D20-D30C5251B28C}"/>
              </c:ext>
            </c:extLst>
          </c:dPt>
          <c:dPt>
            <c:idx val="2"/>
            <c:bubble3D val="0"/>
            <c:spPr>
              <a:solidFill>
                <a:srgbClr val="41B6E6"/>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9503-42F3-9D20-D30C5251B28C}"/>
              </c:ext>
            </c:extLst>
          </c:dPt>
          <c:dPt>
            <c:idx val="3"/>
            <c:bubble3D val="0"/>
            <c:spPr>
              <a:solidFill>
                <a:sysClr val="window" lastClr="FFFFFF">
                  <a:lumMod val="65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9503-42F3-9D20-D30C5251B28C}"/>
              </c:ext>
            </c:extLst>
          </c:dPt>
          <c:dPt>
            <c:idx val="4"/>
            <c:bubble3D val="0"/>
            <c:spPr>
              <a:solidFill>
                <a:sysClr val="window" lastClr="FFFFFF">
                  <a:lumMod val="50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9503-42F3-9D20-D30C5251B28C}"/>
              </c:ext>
            </c:extLst>
          </c:dPt>
          <c:dPt>
            <c:idx val="5"/>
            <c:bubble3D val="0"/>
            <c:spPr>
              <a:solidFill>
                <a:schemeClr val="accent4">
                  <a:lumMod val="50000"/>
                </a:scheme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9503-42F3-9D20-D30C5251B28C}"/>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9503-42F3-9D20-D30C5251B28C}"/>
                </c:ext>
              </c:extLst>
            </c:dLbl>
            <c:dLbl>
              <c:idx val="4"/>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9503-42F3-9D20-D30C5251B28C}"/>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Strongly agree </c:v>
                </c:pt>
                <c:pt idx="1">
                  <c:v>Tend to agree</c:v>
                </c:pt>
                <c:pt idx="2">
                  <c:v>Neither agree nor disagree</c:v>
                </c:pt>
                <c:pt idx="3">
                  <c:v>Tend to disagree</c:v>
                </c:pt>
                <c:pt idx="4">
                  <c:v>Strongly disagree</c:v>
                </c:pt>
              </c:strCache>
            </c:strRef>
          </c:cat>
          <c:val>
            <c:numRef>
              <c:f>Sheet1!$B$2:$B$6</c:f>
              <c:numCache>
                <c:formatCode>General</c:formatCode>
                <c:ptCount val="5"/>
                <c:pt idx="0">
                  <c:v>15</c:v>
                </c:pt>
                <c:pt idx="1">
                  <c:v>22</c:v>
                </c:pt>
                <c:pt idx="2">
                  <c:v>18</c:v>
                </c:pt>
                <c:pt idx="3">
                  <c:v>18</c:v>
                </c:pt>
                <c:pt idx="4">
                  <c:v>27</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9503-42F3-9D20-D30C5251B28C}"/>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605633504829378"/>
          <c:y val="0"/>
          <c:w val="0.36868308070857292"/>
          <c:h val="1"/>
        </c:manualLayout>
      </c:layout>
      <c:barChart>
        <c:barDir val="bar"/>
        <c:grouping val="clustered"/>
        <c:varyColors val="0"/>
        <c:ser>
          <c:idx val="0"/>
          <c:order val="0"/>
          <c:tx>
            <c:strRef>
              <c:f>Sheet1!$B$1</c:f>
              <c:strCache>
                <c:ptCount val="1"/>
                <c:pt idx="0">
                  <c:v>Type 1</c:v>
                </c:pt>
              </c:strCache>
            </c:strRef>
          </c:tx>
          <c:spPr>
            <a:solidFill>
              <a:srgbClr val="003087"/>
            </a:solidFill>
            <a:ln>
              <a:solidFill>
                <a:schemeClr val="bg1"/>
              </a:solidFill>
            </a:ln>
            <a:effectLst/>
          </c:spPr>
          <c:invertIfNegative val="0"/>
          <c:dPt>
            <c:idx val="0"/>
            <c:invertIfNegative val="0"/>
            <c:bubble3D val="0"/>
            <c:spPr>
              <a:solidFill>
                <a:srgbClr val="003087"/>
              </a:solidFill>
              <a:ln>
                <a:solidFill>
                  <a:schemeClr val="bg1"/>
                </a:solidFill>
              </a:ln>
              <a:effectLst/>
            </c:spPr>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F029-4591-89C8-AEFE620A8F83}"/>
              </c:ext>
            </c:extLst>
          </c:dPt>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 (most deprived)</c:v>
                </c:pt>
                <c:pt idx="1">
                  <c:v>2</c:v>
                </c:pt>
                <c:pt idx="2">
                  <c:v>3</c:v>
                </c:pt>
                <c:pt idx="3">
                  <c:v>4</c:v>
                </c:pt>
                <c:pt idx="4">
                  <c:v>5 (least deprived)</c:v>
                </c:pt>
              </c:strCache>
            </c:strRef>
          </c:cat>
          <c:val>
            <c:numRef>
              <c:f>Sheet1!$B$2:$B$6</c:f>
              <c:numCache>
                <c:formatCode>0%</c:formatCode>
                <c:ptCount val="5"/>
                <c:pt idx="0">
                  <c:v>0.10100000000000001</c:v>
                </c:pt>
                <c:pt idx="1">
                  <c:v>0.17199999999999999</c:v>
                </c:pt>
                <c:pt idx="2">
                  <c:v>0.182</c:v>
                </c:pt>
                <c:pt idx="3">
                  <c:v>0.253</c:v>
                </c:pt>
                <c:pt idx="4">
                  <c:v>0.29099999999999998</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F029-4591-89C8-AEFE620A8F83}"/>
            </c:ext>
          </c:extLst>
        </c:ser>
        <c:ser>
          <c:idx val="1"/>
          <c:order val="1"/>
          <c:tx>
            <c:strRef>
              <c:f>Sheet1!$C$1</c:f>
              <c:strCache>
                <c:ptCount val="1"/>
                <c:pt idx="0">
                  <c:v>Type 2</c:v>
                </c:pt>
              </c:strCache>
            </c:strRef>
          </c:tx>
          <c:spPr>
            <a:solidFill>
              <a:srgbClr val="FFB901"/>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 (most deprived)</c:v>
                </c:pt>
                <c:pt idx="1">
                  <c:v>2</c:v>
                </c:pt>
                <c:pt idx="2">
                  <c:v>3</c:v>
                </c:pt>
                <c:pt idx="3">
                  <c:v>4</c:v>
                </c:pt>
                <c:pt idx="4">
                  <c:v>5 (least deprived)</c:v>
                </c:pt>
              </c:strCache>
            </c:strRef>
          </c:cat>
          <c:val>
            <c:numRef>
              <c:f>Sheet1!$C$2:$C$6</c:f>
              <c:numCache>
                <c:formatCode>0%</c:formatCode>
                <c:ptCount val="5"/>
                <c:pt idx="0">
                  <c:v>0.13500000000000001</c:v>
                </c:pt>
                <c:pt idx="1">
                  <c:v>0.23300000000000001</c:v>
                </c:pt>
                <c:pt idx="2">
                  <c:v>0.18</c:v>
                </c:pt>
                <c:pt idx="3">
                  <c:v>0.19700000000000001</c:v>
                </c:pt>
                <c:pt idx="4">
                  <c:v>0.255</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F029-4591-89C8-AEFE620A8F83}"/>
            </c:ext>
          </c:extLst>
        </c:ser>
        <c:dLbls>
          <c:dLblPos val="ctr"/>
          <c:showLegendKey val="0"/>
          <c:showVal val="1"/>
          <c:showCatName val="0"/>
          <c:showSerName val="0"/>
          <c:showPercent val="0"/>
          <c:showBubbleSize val="0"/>
        </c:dLbls>
        <c:gapWidth val="50"/>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solidFill>
            <a:schemeClr val="tx1"/>
          </a:solidFill>
        </a:defRPr>
      </a:pPr>
      <a:endParaRPr lang="en-US"/>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D38F-4DE1-BB04-219F55B38654}"/>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9092-4910-9C96-E0BE4DBF2118}"/>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FA91-4B33-9583-416F96210993}"/>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851655135384994E-2"/>
          <c:y val="1.2482683125017898E-2"/>
          <c:w val="0.46910435444134468"/>
          <c:h val="0.98886168626176729"/>
        </c:manualLayout>
      </c:layout>
      <c:doughnutChart>
        <c:varyColors val="1"/>
        <c:ser>
          <c:idx val="0"/>
          <c:order val="0"/>
          <c:tx>
            <c:strRef>
              <c:f>Sheet1!$B$1</c:f>
              <c:strCache>
                <c:ptCount val="1"/>
                <c:pt idx="0">
                  <c:v>Social life</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AA0B-4B04-A9ED-76B4B32FF314}"/>
              </c:ext>
            </c:extLst>
          </c:dPt>
          <c:dPt>
            <c:idx val="1"/>
            <c:bubble3D val="0"/>
            <c:spPr>
              <a:solidFill>
                <a:srgbClr val="FFB81C"/>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AA0B-4B04-A9ED-76B4B32FF314}"/>
              </c:ext>
            </c:extLst>
          </c:dPt>
          <c:dPt>
            <c:idx val="2"/>
            <c:bubble3D val="0"/>
            <c:spPr>
              <a:solidFill>
                <a:srgbClr val="FBE201"/>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AA0B-4B04-A9ED-76B4B32FF314}"/>
              </c:ext>
            </c:extLst>
          </c:dPt>
          <c:dPt>
            <c:idx val="3"/>
            <c:bubble3D val="0"/>
            <c:spPr>
              <a:solidFill>
                <a:sysClr val="window" lastClr="FFFFFF">
                  <a:lumMod val="65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AA0B-4B04-A9ED-76B4B32FF314}"/>
              </c:ext>
            </c:extLst>
          </c:dPt>
          <c:dPt>
            <c:idx val="4"/>
            <c:bubble3D val="0"/>
            <c:spPr>
              <a:solidFill>
                <a:sysClr val="window" lastClr="FFFFFF">
                  <a:lumMod val="50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AA0B-4B04-A9ED-76B4B32FF314}"/>
              </c:ext>
            </c:extLst>
          </c:dPt>
          <c:dPt>
            <c:idx val="5"/>
            <c:bubble3D val="0"/>
            <c:spPr>
              <a:solidFill>
                <a:schemeClr val="accent4">
                  <a:lumMod val="50000"/>
                </a:scheme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AA0B-4B04-A9ED-76B4B32FF314}"/>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AA0B-4B04-A9ED-76B4B32FF314}"/>
                </c:ext>
              </c:extLst>
            </c:dLbl>
            <c:dLbl>
              <c:idx val="4"/>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AA0B-4B04-A9ED-76B4B32FF314}"/>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Strongly agree</c:v>
                </c:pt>
                <c:pt idx="1">
                  <c:v>Tend to agree</c:v>
                </c:pt>
                <c:pt idx="2">
                  <c:v>Neither agree nor disagree</c:v>
                </c:pt>
                <c:pt idx="3">
                  <c:v>Tend to disagree</c:v>
                </c:pt>
                <c:pt idx="4">
                  <c:v>Strongly disagree</c:v>
                </c:pt>
              </c:strCache>
            </c:strRef>
          </c:cat>
          <c:val>
            <c:numRef>
              <c:f>Sheet1!$B$2:$B$6</c:f>
              <c:numCache>
                <c:formatCode>General</c:formatCode>
                <c:ptCount val="5"/>
                <c:pt idx="0">
                  <c:v>7</c:v>
                </c:pt>
                <c:pt idx="1">
                  <c:v>9</c:v>
                </c:pt>
                <c:pt idx="2">
                  <c:v>27</c:v>
                </c:pt>
                <c:pt idx="3">
                  <c:v>23</c:v>
                </c:pt>
                <c:pt idx="4">
                  <c:v>34</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AA0B-4B04-A9ED-76B4B32FF314}"/>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Social life</c:v>
                </c:pt>
              </c:strCache>
            </c:strRef>
          </c:tx>
          <c:spPr>
            <a:ln w="3175">
              <a:solidFill>
                <a:sysClr val="window" lastClr="FFFFFF"/>
              </a:solidFill>
            </a:ln>
          </c:spPr>
          <c:dPt>
            <c:idx val="0"/>
            <c:bubble3D val="0"/>
            <c:spPr>
              <a:solidFill>
                <a:srgbClr val="003087"/>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F948-457F-BFD3-8D42A545E3E8}"/>
              </c:ext>
            </c:extLst>
          </c:dPt>
          <c:dPt>
            <c:idx val="1"/>
            <c:bubble3D val="0"/>
            <c:spPr>
              <a:solidFill>
                <a:srgbClr val="0072CE"/>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F948-457F-BFD3-8D42A545E3E8}"/>
              </c:ext>
            </c:extLst>
          </c:dPt>
          <c:dPt>
            <c:idx val="2"/>
            <c:bubble3D val="0"/>
            <c:spPr>
              <a:solidFill>
                <a:srgbClr val="41B6E6"/>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F948-457F-BFD3-8D42A545E3E8}"/>
              </c:ext>
            </c:extLst>
          </c:dPt>
          <c:dPt>
            <c:idx val="3"/>
            <c:bubble3D val="0"/>
            <c:spPr>
              <a:solidFill>
                <a:sysClr val="window" lastClr="FFFFFF">
                  <a:lumMod val="65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F948-457F-BFD3-8D42A545E3E8}"/>
              </c:ext>
            </c:extLst>
          </c:dPt>
          <c:dPt>
            <c:idx val="4"/>
            <c:bubble3D val="0"/>
            <c:spPr>
              <a:solidFill>
                <a:sysClr val="window" lastClr="FFFFFF">
                  <a:lumMod val="50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F948-457F-BFD3-8D42A545E3E8}"/>
              </c:ext>
            </c:extLst>
          </c:dPt>
          <c:dPt>
            <c:idx val="5"/>
            <c:bubble3D val="0"/>
            <c:spPr>
              <a:solidFill>
                <a:schemeClr val="accent4">
                  <a:lumMod val="50000"/>
                </a:scheme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F948-457F-BFD3-8D42A545E3E8}"/>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F948-457F-BFD3-8D42A545E3E8}"/>
                </c:ext>
              </c:extLst>
            </c:dLbl>
            <c:dLbl>
              <c:idx val="4"/>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F948-457F-BFD3-8D42A545E3E8}"/>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Strongly agree </c:v>
                </c:pt>
                <c:pt idx="1">
                  <c:v>Tend to agree</c:v>
                </c:pt>
                <c:pt idx="2">
                  <c:v>Neither agree nor disagree</c:v>
                </c:pt>
                <c:pt idx="3">
                  <c:v>Tend to disagree</c:v>
                </c:pt>
                <c:pt idx="4">
                  <c:v>Strongly disagree</c:v>
                </c:pt>
              </c:strCache>
            </c:strRef>
          </c:cat>
          <c:val>
            <c:numRef>
              <c:f>Sheet1!$B$2:$B$6</c:f>
              <c:numCache>
                <c:formatCode>General</c:formatCode>
                <c:ptCount val="5"/>
                <c:pt idx="0">
                  <c:v>9</c:v>
                </c:pt>
                <c:pt idx="1">
                  <c:v>12</c:v>
                </c:pt>
                <c:pt idx="2">
                  <c:v>20</c:v>
                </c:pt>
                <c:pt idx="3">
                  <c:v>25</c:v>
                </c:pt>
                <c:pt idx="4">
                  <c:v>34</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F948-457F-BFD3-8D42A545E3E8}"/>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FE61-4A2C-877C-19854C0D782B}"/>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09712612820827E-2"/>
          <c:y val="1.2482683125017898E-2"/>
          <c:w val="0.46910435444134468"/>
          <c:h val="0.98886168626176729"/>
        </c:manualLayout>
      </c:layout>
      <c:doughnutChart>
        <c:varyColors val="1"/>
        <c:ser>
          <c:idx val="0"/>
          <c:order val="0"/>
          <c:tx>
            <c:strRef>
              <c:f>Sheet1!$B$1</c:f>
              <c:strCache>
                <c:ptCount val="1"/>
                <c:pt idx="0">
                  <c:v>Constant worry</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A544-449F-88F1-92CBE5636C98}"/>
              </c:ext>
            </c:extLst>
          </c:dPt>
          <c:dPt>
            <c:idx val="1"/>
            <c:bubble3D val="0"/>
            <c:spPr>
              <a:solidFill>
                <a:srgbClr val="FFB81C"/>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A544-449F-88F1-92CBE5636C98}"/>
              </c:ext>
            </c:extLst>
          </c:dPt>
          <c:dPt>
            <c:idx val="2"/>
            <c:bubble3D val="0"/>
            <c:spPr>
              <a:solidFill>
                <a:srgbClr val="FBE201"/>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A544-449F-88F1-92CBE5636C98}"/>
              </c:ext>
            </c:extLst>
          </c:dPt>
          <c:dPt>
            <c:idx val="3"/>
            <c:bubble3D val="0"/>
            <c:spPr>
              <a:solidFill>
                <a:sysClr val="window" lastClr="FFFFFF">
                  <a:lumMod val="65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A544-449F-88F1-92CBE5636C98}"/>
              </c:ext>
            </c:extLst>
          </c:dPt>
          <c:dPt>
            <c:idx val="4"/>
            <c:bubble3D val="0"/>
            <c:spPr>
              <a:solidFill>
                <a:sysClr val="window" lastClr="FFFFFF">
                  <a:lumMod val="50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A544-449F-88F1-92CBE5636C98}"/>
              </c:ext>
            </c:extLst>
          </c:dPt>
          <c:dPt>
            <c:idx val="5"/>
            <c:bubble3D val="0"/>
            <c:spPr>
              <a:solidFill>
                <a:schemeClr val="accent4">
                  <a:lumMod val="50000"/>
                </a:scheme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A544-449F-88F1-92CBE5636C98}"/>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A544-449F-88F1-92CBE5636C98}"/>
                </c:ext>
              </c:extLst>
            </c:dLbl>
            <c:dLbl>
              <c:idx val="4"/>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A544-449F-88F1-92CBE5636C98}"/>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Strongly agree</c:v>
                </c:pt>
                <c:pt idx="1">
                  <c:v>Tend to agree</c:v>
                </c:pt>
                <c:pt idx="2">
                  <c:v>Neither agree nor disagree</c:v>
                </c:pt>
                <c:pt idx="3">
                  <c:v>Tend to disagree</c:v>
                </c:pt>
                <c:pt idx="4">
                  <c:v>Strongly disagree</c:v>
                </c:pt>
              </c:strCache>
            </c:strRef>
          </c:cat>
          <c:val>
            <c:numRef>
              <c:f>Sheet1!$B$2:$B$6</c:f>
              <c:numCache>
                <c:formatCode>General</c:formatCode>
                <c:ptCount val="5"/>
                <c:pt idx="0">
                  <c:v>12</c:v>
                </c:pt>
                <c:pt idx="1">
                  <c:v>19</c:v>
                </c:pt>
                <c:pt idx="2">
                  <c:v>30</c:v>
                </c:pt>
                <c:pt idx="3">
                  <c:v>19</c:v>
                </c:pt>
                <c:pt idx="4">
                  <c:v>20</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A544-449F-88F1-92CBE5636C98}"/>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Constant worry</c:v>
                </c:pt>
              </c:strCache>
            </c:strRef>
          </c:tx>
          <c:spPr>
            <a:ln w="3175">
              <a:solidFill>
                <a:sysClr val="window" lastClr="FFFFFF"/>
              </a:solidFill>
            </a:ln>
          </c:spPr>
          <c:dPt>
            <c:idx val="0"/>
            <c:bubble3D val="0"/>
            <c:spPr>
              <a:solidFill>
                <a:srgbClr val="003087"/>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5287-4EC8-AD40-BD87AC21A389}"/>
              </c:ext>
            </c:extLst>
          </c:dPt>
          <c:dPt>
            <c:idx val="1"/>
            <c:bubble3D val="0"/>
            <c:spPr>
              <a:solidFill>
                <a:srgbClr val="0072CE"/>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5287-4EC8-AD40-BD87AC21A389}"/>
              </c:ext>
            </c:extLst>
          </c:dPt>
          <c:dPt>
            <c:idx val="2"/>
            <c:bubble3D val="0"/>
            <c:spPr>
              <a:solidFill>
                <a:srgbClr val="41B6E6"/>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5287-4EC8-AD40-BD87AC21A389}"/>
              </c:ext>
            </c:extLst>
          </c:dPt>
          <c:dPt>
            <c:idx val="3"/>
            <c:bubble3D val="0"/>
            <c:spPr>
              <a:solidFill>
                <a:sysClr val="window" lastClr="FFFFFF">
                  <a:lumMod val="65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5287-4EC8-AD40-BD87AC21A389}"/>
              </c:ext>
            </c:extLst>
          </c:dPt>
          <c:dPt>
            <c:idx val="4"/>
            <c:bubble3D val="0"/>
            <c:spPr>
              <a:solidFill>
                <a:sysClr val="window" lastClr="FFFFFF">
                  <a:lumMod val="50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5287-4EC8-AD40-BD87AC21A389}"/>
              </c:ext>
            </c:extLst>
          </c:dPt>
          <c:dPt>
            <c:idx val="5"/>
            <c:bubble3D val="0"/>
            <c:spPr>
              <a:solidFill>
                <a:schemeClr val="accent4">
                  <a:lumMod val="50000"/>
                </a:scheme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5287-4EC8-AD40-BD87AC21A389}"/>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5287-4EC8-AD40-BD87AC21A389}"/>
                </c:ext>
              </c:extLst>
            </c:dLbl>
            <c:dLbl>
              <c:idx val="4"/>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5287-4EC8-AD40-BD87AC21A389}"/>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Strongly agree </c:v>
                </c:pt>
                <c:pt idx="1">
                  <c:v>Tend to agree</c:v>
                </c:pt>
                <c:pt idx="2">
                  <c:v>Neither agree nor disagree</c:v>
                </c:pt>
                <c:pt idx="3">
                  <c:v>Tend to disagree</c:v>
                </c:pt>
                <c:pt idx="4">
                  <c:v>Strongly disagree</c:v>
                </c:pt>
              </c:strCache>
            </c:strRef>
          </c:cat>
          <c:val>
            <c:numRef>
              <c:f>Sheet1!$B$2:$B$6</c:f>
              <c:numCache>
                <c:formatCode>General</c:formatCode>
                <c:ptCount val="5"/>
                <c:pt idx="0">
                  <c:v>26</c:v>
                </c:pt>
                <c:pt idx="1">
                  <c:v>32</c:v>
                </c:pt>
                <c:pt idx="2">
                  <c:v>21</c:v>
                </c:pt>
                <c:pt idx="3">
                  <c:v>12</c:v>
                </c:pt>
                <c:pt idx="4">
                  <c:v>9</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5287-4EC8-AD40-BD87AC21A389}"/>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3854-49BB-9F0B-3402CC6A002D}"/>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F235-4D67-B6B0-256EBB7B371B}"/>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841134932213873"/>
          <c:y val="0"/>
          <c:w val="0.43656665160455649"/>
          <c:h val="1"/>
        </c:manualLayout>
      </c:layout>
      <c:barChart>
        <c:barDir val="bar"/>
        <c:grouping val="clustered"/>
        <c:varyColors val="0"/>
        <c:ser>
          <c:idx val="0"/>
          <c:order val="0"/>
          <c:tx>
            <c:strRef>
              <c:f>Sheet1!$B$1</c:f>
              <c:strCache>
                <c:ptCount val="1"/>
                <c:pt idx="0">
                  <c:v>Type 1</c:v>
                </c:pt>
              </c:strCache>
            </c:strRef>
          </c:tx>
          <c:spPr>
            <a:solidFill>
              <a:srgbClr val="003087"/>
            </a:solidFill>
            <a:ln>
              <a:solidFill>
                <a:schemeClr val="bg1"/>
              </a:solidFill>
            </a:ln>
            <a:effectLst/>
          </c:spPr>
          <c:invertIfNegative val="0"/>
          <c:dLbls>
            <c:dLbl>
              <c:idx val="0"/>
              <c:tx>
                <c:rich>
                  <a:bodyPr/>
                  <a:lstStyle/>
                  <a:p>
                    <a:fld id="{5FB71E06-76E8-40B3-ACF8-B8E0F3284868}" type="CELLRANGE">
                      <a:rPr lang="en-US"/>
                      <a:pPr/>
                      <a:t>[CELLRANGE]</a:t>
                    </a:fld>
                    <a:endParaRPr lang="en-GB"/>
                  </a:p>
                </c:rich>
              </c:tx>
              <c:dLblPos val="outEnd"/>
              <c:showLegendKey val="0"/>
              <c:showVal val="0"/>
              <c:showCatName val="0"/>
              <c:showSerName val="0"/>
              <c:showPercent val="0"/>
              <c:showBubbleSize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2636-44D6-AB5C-8DBD4A47EC31}"/>
                </c:ext>
              </c:extLst>
            </c:dLbl>
            <c:dLbl>
              <c:idx val="1"/>
              <c:tx>
                <c:rich>
                  <a:bodyPr/>
                  <a:lstStyle/>
                  <a:p>
                    <a:fld id="{3A97CEF9-A8C5-468E-A2A1-C98EDEB17391}"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2636-44D6-AB5C-8DBD4A47EC31}"/>
                </c:ext>
              </c:extLst>
            </c:dLbl>
            <c:dLbl>
              <c:idx val="2"/>
              <c:tx>
                <c:rich>
                  <a:bodyPr/>
                  <a:lstStyle/>
                  <a:p>
                    <a:fld id="{47223AC0-518A-4D75-A96E-9C8D11433738}"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2636-44D6-AB5C-8DBD4A47EC31}"/>
                </c:ext>
              </c:extLst>
            </c:dLbl>
            <c:dLbl>
              <c:idx val="3"/>
              <c:tx>
                <c:rich>
                  <a:bodyPr/>
                  <a:lstStyle/>
                  <a:p>
                    <a:fld id="{9CFCD3C8-02E4-4606-A801-93C9D7BCBF38}"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2636-44D6-AB5C-8DBD4A47EC31}"/>
                </c:ext>
              </c:extLst>
            </c:dLbl>
            <c:dLbl>
              <c:idx val="4"/>
              <c:tx>
                <c:rich>
                  <a:bodyPr/>
                  <a:lstStyle/>
                  <a:p>
                    <a:fld id="{5106FB48-6840-44F2-9872-5DF1E902BF3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2636-44D6-AB5C-8DBD4A47EC31}"/>
                </c:ext>
              </c:extLst>
            </c:dLbl>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Sheet1!$A$2:$A$6</c:f>
              <c:strCache>
                <c:ptCount val="5"/>
                <c:pt idx="0">
                  <c:v>White </c:v>
                </c:pt>
                <c:pt idx="1">
                  <c:v>Mixed or Multiple ethnic groups</c:v>
                </c:pt>
                <c:pt idx="2">
                  <c:v>Asian or Asian British </c:v>
                </c:pt>
                <c:pt idx="3">
                  <c:v>Black, Black British,
Carribean, African</c:v>
                </c:pt>
                <c:pt idx="4">
                  <c:v>Other ethnic group</c:v>
                </c:pt>
              </c:strCache>
            </c:strRef>
          </c:cat>
          <c:val>
            <c:numRef>
              <c:f>Sheet1!$B$2:$B$6</c:f>
              <c:numCache>
                <c:formatCode>0%</c:formatCode>
                <c:ptCount val="5"/>
                <c:pt idx="0">
                  <c:v>0.94</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Sheet1!$H$2:$H$6</c15:f>
                <c15:dlblRangeCache>
                  <c:ptCount val="5"/>
                  <c:pt idx="0">
                    <c:v>94%</c:v>
                  </c:pt>
                  <c:pt idx="1">
                    <c:v>-</c:v>
                  </c:pt>
                  <c:pt idx="2">
                    <c:v>-</c:v>
                  </c:pt>
                  <c:pt idx="3">
                    <c:v>-</c:v>
                  </c:pt>
                  <c:pt idx="4">
                    <c:v>-</c:v>
                  </c:pt>
                </c15:dlblRangeCache>
              </c15:datalabelsRange>
            </c:ext>
            <c:ext xmlns:c16="http://schemas.microsoft.com/office/drawing/2014/chart" uri="{C3380CC4-5D6E-409C-BE32-E72D297353CC}">
              <c16:uniqueId val="{00000000-CD6D-40FA-A275-3B13B89C9E35}"/>
            </c:ext>
          </c:extLst>
        </c:ser>
        <c:ser>
          <c:idx val="1"/>
          <c:order val="1"/>
          <c:tx>
            <c:strRef>
              <c:f>Sheet1!$C$1</c:f>
              <c:strCache>
                <c:ptCount val="1"/>
                <c:pt idx="0">
                  <c:v>Type 2</c:v>
                </c:pt>
              </c:strCache>
            </c:strRef>
          </c:tx>
          <c:spPr>
            <a:solidFill>
              <a:srgbClr val="FFB901"/>
            </a:solidFill>
            <a:ln>
              <a:solidFill>
                <a:schemeClr val="bg1"/>
              </a:solidFill>
            </a:ln>
            <a:effectLst/>
          </c:spPr>
          <c:invertIfNegative val="0"/>
          <c:dLbls>
            <c:dLbl>
              <c:idx val="0"/>
              <c:tx>
                <c:rich>
                  <a:bodyPr/>
                  <a:lstStyle/>
                  <a:p>
                    <a:fld id="{E74356E4-713D-4496-BC9D-A8FBD5F0174A}" type="CELLRANGE">
                      <a:rPr lang="en-US"/>
                      <a:pPr/>
                      <a:t>[CELLRANGE]</a:t>
                    </a:fld>
                    <a:endParaRPr lang="en-GB"/>
                  </a:p>
                </c:rich>
              </c:tx>
              <c:dLblPos val="outEnd"/>
              <c:showLegendKey val="0"/>
              <c:showVal val="0"/>
              <c:showCatName val="0"/>
              <c:showSerName val="0"/>
              <c:showPercent val="0"/>
              <c:showBubbleSize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5-2636-44D6-AB5C-8DBD4A47EC31}"/>
                </c:ext>
              </c:extLst>
            </c:dLbl>
            <c:dLbl>
              <c:idx val="1"/>
              <c:tx>
                <c:rich>
                  <a:bodyPr/>
                  <a:lstStyle/>
                  <a:p>
                    <a:fld id="{F22E2223-F477-4834-917B-33D963CDE22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2636-44D6-AB5C-8DBD4A47EC31}"/>
                </c:ext>
              </c:extLst>
            </c:dLbl>
            <c:dLbl>
              <c:idx val="2"/>
              <c:tx>
                <c:rich>
                  <a:bodyPr/>
                  <a:lstStyle/>
                  <a:p>
                    <a:fld id="{F64A0E6C-11C6-4517-828C-8F4775BCE65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2636-44D6-AB5C-8DBD4A47EC31}"/>
                </c:ext>
              </c:extLst>
            </c:dLbl>
            <c:dLbl>
              <c:idx val="3"/>
              <c:tx>
                <c:rich>
                  <a:bodyPr/>
                  <a:lstStyle/>
                  <a:p>
                    <a:fld id="{CE324DB1-0ABC-49D4-8E43-EDE94ED04F8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2636-44D6-AB5C-8DBD4A47EC31}"/>
                </c:ext>
              </c:extLst>
            </c:dLbl>
            <c:dLbl>
              <c:idx val="4"/>
              <c:tx>
                <c:rich>
                  <a:bodyPr/>
                  <a:lstStyle/>
                  <a:p>
                    <a:fld id="{3BA18ABC-001B-4673-851F-CE6E18EB8630}"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2636-44D6-AB5C-8DBD4A47EC31}"/>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White </c:v>
                </c:pt>
                <c:pt idx="1">
                  <c:v>Mixed or Multiple ethnic groups</c:v>
                </c:pt>
                <c:pt idx="2">
                  <c:v>Asian or Asian British </c:v>
                </c:pt>
                <c:pt idx="3">
                  <c:v>Black, Black British,
Carribean, African</c:v>
                </c:pt>
                <c:pt idx="4">
                  <c:v>Other ethnic group</c:v>
                </c:pt>
              </c:strCache>
            </c:strRef>
          </c:cat>
          <c:val>
            <c:numRef>
              <c:f>Sheet1!$C$2:$C$6</c:f>
              <c:numCache>
                <c:formatCode>0%</c:formatCode>
                <c:ptCount val="5"/>
                <c:pt idx="0">
                  <c:v>0.92</c:v>
                </c:pt>
                <c:pt idx="1">
                  <c:v>0</c:v>
                </c:pt>
                <c:pt idx="2">
                  <c:v>0.05</c:v>
                </c:pt>
                <c:pt idx="3">
                  <c:v>0.02</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Sheet1!$I$2:$I$6</c15:f>
                <c15:dlblRangeCache>
                  <c:ptCount val="5"/>
                  <c:pt idx="0">
                    <c:v>92%</c:v>
                  </c:pt>
                  <c:pt idx="1">
                    <c:v>-</c:v>
                  </c:pt>
                  <c:pt idx="2">
                    <c:v>5%</c:v>
                  </c:pt>
                  <c:pt idx="3">
                    <c:v>2%</c:v>
                  </c:pt>
                  <c:pt idx="4">
                    <c:v>-</c:v>
                  </c:pt>
                </c15:dlblRangeCache>
              </c15:datalabelsRange>
            </c:ext>
            <c:ext xmlns:c16="http://schemas.microsoft.com/office/drawing/2014/chart" uri="{C3380CC4-5D6E-409C-BE32-E72D297353CC}">
              <c16:uniqueId val="{00000001-CD6D-40FA-A275-3B13B89C9E35}"/>
            </c:ext>
          </c:extLst>
        </c:ser>
        <c:dLbls>
          <c:dLblPos val="outEnd"/>
          <c:showLegendKey val="0"/>
          <c:showVal val="1"/>
          <c:showCatName val="0"/>
          <c:showSerName val="0"/>
          <c:showPercent val="0"/>
          <c:showBubbleSize val="0"/>
        </c:dLbls>
        <c:gapWidth val="50"/>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b" anchorCtr="1"/>
          <a:lstStyle/>
          <a:p>
            <a:pPr algn="r">
              <a:defRPr sz="12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en-US"/>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6EAD-479F-93F1-7F590177C559}"/>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09712612820827E-2"/>
          <c:y val="1.2482683125017898E-2"/>
          <c:w val="0.46910435444134468"/>
          <c:h val="0.98886168626176729"/>
        </c:manualLayout>
      </c:layout>
      <c:doughnutChart>
        <c:varyColors val="1"/>
        <c:ser>
          <c:idx val="0"/>
          <c:order val="0"/>
          <c:tx>
            <c:strRef>
              <c:f>Sheet1!$B$1</c:f>
              <c:strCache>
                <c:ptCount val="1"/>
                <c:pt idx="0">
                  <c:v>Financially worse off</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793F-44F5-AF3A-E977DFC4D570}"/>
              </c:ext>
            </c:extLst>
          </c:dPt>
          <c:dPt>
            <c:idx val="1"/>
            <c:bubble3D val="0"/>
            <c:spPr>
              <a:solidFill>
                <a:srgbClr val="FFB81C"/>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793F-44F5-AF3A-E977DFC4D570}"/>
              </c:ext>
            </c:extLst>
          </c:dPt>
          <c:dPt>
            <c:idx val="2"/>
            <c:bubble3D val="0"/>
            <c:spPr>
              <a:solidFill>
                <a:srgbClr val="FBE201"/>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793F-44F5-AF3A-E977DFC4D570}"/>
              </c:ext>
            </c:extLst>
          </c:dPt>
          <c:dPt>
            <c:idx val="3"/>
            <c:bubble3D val="0"/>
            <c:spPr>
              <a:solidFill>
                <a:sysClr val="window" lastClr="FFFFFF">
                  <a:lumMod val="65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793F-44F5-AF3A-E977DFC4D570}"/>
              </c:ext>
            </c:extLst>
          </c:dPt>
          <c:dPt>
            <c:idx val="4"/>
            <c:bubble3D val="0"/>
            <c:spPr>
              <a:solidFill>
                <a:sysClr val="window" lastClr="FFFFFF">
                  <a:lumMod val="50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793F-44F5-AF3A-E977DFC4D570}"/>
              </c:ext>
            </c:extLst>
          </c:dPt>
          <c:dPt>
            <c:idx val="5"/>
            <c:bubble3D val="0"/>
            <c:spPr>
              <a:solidFill>
                <a:schemeClr val="accent4">
                  <a:lumMod val="50000"/>
                </a:scheme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793F-44F5-AF3A-E977DFC4D570}"/>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793F-44F5-AF3A-E977DFC4D570}"/>
                </c:ext>
              </c:extLst>
            </c:dLbl>
            <c:dLbl>
              <c:idx val="4"/>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793F-44F5-AF3A-E977DFC4D570}"/>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Strongly agree</c:v>
                </c:pt>
                <c:pt idx="1">
                  <c:v>Tend to agree</c:v>
                </c:pt>
                <c:pt idx="2">
                  <c:v>Neither agree nor disagree</c:v>
                </c:pt>
                <c:pt idx="3">
                  <c:v>Tend to disagree</c:v>
                </c:pt>
                <c:pt idx="4">
                  <c:v>Strongly disagree</c:v>
                </c:pt>
              </c:strCache>
            </c:strRef>
          </c:cat>
          <c:val>
            <c:numRef>
              <c:f>Sheet1!$B$2:$B$6</c:f>
              <c:numCache>
                <c:formatCode>General</c:formatCode>
                <c:ptCount val="5"/>
                <c:pt idx="0">
                  <c:v>7</c:v>
                </c:pt>
                <c:pt idx="1">
                  <c:v>8</c:v>
                </c:pt>
                <c:pt idx="2">
                  <c:v>26</c:v>
                </c:pt>
                <c:pt idx="3">
                  <c:v>21</c:v>
                </c:pt>
                <c:pt idx="4">
                  <c:v>37</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793F-44F5-AF3A-E977DFC4D570}"/>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Financially worse off</c:v>
                </c:pt>
              </c:strCache>
            </c:strRef>
          </c:tx>
          <c:spPr>
            <a:ln w="3175">
              <a:solidFill>
                <a:sysClr val="window" lastClr="FFFFFF"/>
              </a:solidFill>
            </a:ln>
          </c:spPr>
          <c:dPt>
            <c:idx val="0"/>
            <c:bubble3D val="0"/>
            <c:spPr>
              <a:solidFill>
                <a:srgbClr val="003087"/>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9D5A-4962-941A-F2018786ED3D}"/>
              </c:ext>
            </c:extLst>
          </c:dPt>
          <c:dPt>
            <c:idx val="1"/>
            <c:bubble3D val="0"/>
            <c:spPr>
              <a:solidFill>
                <a:srgbClr val="0072CE"/>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9D5A-4962-941A-F2018786ED3D}"/>
              </c:ext>
            </c:extLst>
          </c:dPt>
          <c:dPt>
            <c:idx val="2"/>
            <c:bubble3D val="0"/>
            <c:spPr>
              <a:solidFill>
                <a:srgbClr val="41B6E6"/>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9D5A-4962-941A-F2018786ED3D}"/>
              </c:ext>
            </c:extLst>
          </c:dPt>
          <c:dPt>
            <c:idx val="3"/>
            <c:bubble3D val="0"/>
            <c:spPr>
              <a:solidFill>
                <a:sysClr val="window" lastClr="FFFFFF">
                  <a:lumMod val="65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9D5A-4962-941A-F2018786ED3D}"/>
              </c:ext>
            </c:extLst>
          </c:dPt>
          <c:dPt>
            <c:idx val="4"/>
            <c:bubble3D val="0"/>
            <c:spPr>
              <a:solidFill>
                <a:sysClr val="window" lastClr="FFFFFF">
                  <a:lumMod val="50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9D5A-4962-941A-F2018786ED3D}"/>
              </c:ext>
            </c:extLst>
          </c:dPt>
          <c:dPt>
            <c:idx val="5"/>
            <c:bubble3D val="0"/>
            <c:spPr>
              <a:solidFill>
                <a:schemeClr val="accent4">
                  <a:lumMod val="50000"/>
                </a:scheme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9D5A-4962-941A-F2018786ED3D}"/>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9D5A-4962-941A-F2018786ED3D}"/>
                </c:ext>
              </c:extLst>
            </c:dLbl>
            <c:dLbl>
              <c:idx val="4"/>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9D5A-4962-941A-F2018786ED3D}"/>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Strongly agree </c:v>
                </c:pt>
                <c:pt idx="1">
                  <c:v>Tend to agree</c:v>
                </c:pt>
                <c:pt idx="2">
                  <c:v>Neither agree nor disagree</c:v>
                </c:pt>
                <c:pt idx="3">
                  <c:v>Tend to disagree</c:v>
                </c:pt>
                <c:pt idx="4">
                  <c:v>Strongly disagree</c:v>
                </c:pt>
              </c:strCache>
            </c:strRef>
          </c:cat>
          <c:val>
            <c:numRef>
              <c:f>Sheet1!$B$2:$B$6</c:f>
              <c:numCache>
                <c:formatCode>General</c:formatCode>
                <c:ptCount val="5"/>
                <c:pt idx="0">
                  <c:v>13</c:v>
                </c:pt>
                <c:pt idx="1">
                  <c:v>14</c:v>
                </c:pt>
                <c:pt idx="2">
                  <c:v>26</c:v>
                </c:pt>
                <c:pt idx="3">
                  <c:v>16</c:v>
                </c:pt>
                <c:pt idx="4">
                  <c:v>31</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9D5A-4962-941A-F2018786ED3D}"/>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1B29-4491-A174-A6B20BC7218D}"/>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CADB-4B4E-8217-359107ECACAE}"/>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A351-4851-99CD-A413D7BD7B00}"/>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9FB1-44C6-B858-D930BB7DBEA6}"/>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5D57-498E-8608-720595E4FD3D}"/>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09712612820827E-2"/>
          <c:y val="1.2482683125017898E-2"/>
          <c:w val="0.46910435444134468"/>
          <c:h val="0.98886168626176729"/>
        </c:manualLayout>
      </c:layout>
      <c:doughnutChart>
        <c:varyColors val="1"/>
        <c:ser>
          <c:idx val="0"/>
          <c:order val="0"/>
          <c:tx>
            <c:strRef>
              <c:f>Sheet1!$B$1</c:f>
              <c:strCache>
                <c:ptCount val="1"/>
                <c:pt idx="0">
                  <c:v>Quality of life</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B466-4342-9D3C-AD35C1998E9A}"/>
              </c:ext>
            </c:extLst>
          </c:dPt>
          <c:dPt>
            <c:idx val="1"/>
            <c:bubble3D val="0"/>
            <c:spPr>
              <a:solidFill>
                <a:srgbClr val="FFB81C"/>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B466-4342-9D3C-AD35C1998E9A}"/>
              </c:ext>
            </c:extLst>
          </c:dPt>
          <c:dPt>
            <c:idx val="2"/>
            <c:bubble3D val="0"/>
            <c:spPr>
              <a:solidFill>
                <a:srgbClr val="FBE201"/>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B466-4342-9D3C-AD35C1998E9A}"/>
              </c:ext>
            </c:extLst>
          </c:dPt>
          <c:dPt>
            <c:idx val="3"/>
            <c:bubble3D val="0"/>
            <c:spPr>
              <a:solidFill>
                <a:sysClr val="window" lastClr="FFFFFF">
                  <a:lumMod val="65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B466-4342-9D3C-AD35C1998E9A}"/>
              </c:ext>
            </c:extLst>
          </c:dPt>
          <c:dPt>
            <c:idx val="5"/>
            <c:bubble3D val="0"/>
            <c:spPr>
              <a:solidFill>
                <a:schemeClr val="accent4">
                  <a:lumMod val="50000"/>
                </a:scheme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B466-4342-9D3C-AD35C1998E9A}"/>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B466-4342-9D3C-AD35C1998E9A}"/>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Sheet1!$A$2:$A$5</c:f>
              <c:strCache>
                <c:ptCount val="4"/>
                <c:pt idx="0">
                  <c:v>A great deal </c:v>
                </c:pt>
                <c:pt idx="1">
                  <c:v>A fair amount </c:v>
                </c:pt>
                <c:pt idx="2">
                  <c:v>Not very much </c:v>
                </c:pt>
                <c:pt idx="3">
                  <c:v>Not at all </c:v>
                </c:pt>
              </c:strCache>
            </c:strRef>
          </c:cat>
          <c:val>
            <c:numRef>
              <c:f>Sheet1!$B$2:$B$5</c:f>
              <c:numCache>
                <c:formatCode>General</c:formatCode>
                <c:ptCount val="4"/>
                <c:pt idx="0">
                  <c:v>8</c:v>
                </c:pt>
                <c:pt idx="1">
                  <c:v>22</c:v>
                </c:pt>
                <c:pt idx="2">
                  <c:v>40</c:v>
                </c:pt>
                <c:pt idx="3">
                  <c:v>30</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B466-4342-9D3C-AD35C1998E9A}"/>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Quality of life</c:v>
                </c:pt>
              </c:strCache>
            </c:strRef>
          </c:tx>
          <c:spPr>
            <a:ln w="3175">
              <a:solidFill>
                <a:sysClr val="window" lastClr="FFFFFF"/>
              </a:solidFill>
            </a:ln>
          </c:spPr>
          <c:dPt>
            <c:idx val="0"/>
            <c:bubble3D val="0"/>
            <c:spPr>
              <a:solidFill>
                <a:srgbClr val="003087"/>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C00C-40A2-BA9F-EFFE2A8E9058}"/>
              </c:ext>
            </c:extLst>
          </c:dPt>
          <c:dPt>
            <c:idx val="1"/>
            <c:bubble3D val="0"/>
            <c:spPr>
              <a:solidFill>
                <a:srgbClr val="0072CE"/>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C00C-40A2-BA9F-EFFE2A8E9058}"/>
              </c:ext>
            </c:extLst>
          </c:dPt>
          <c:dPt>
            <c:idx val="2"/>
            <c:bubble3D val="0"/>
            <c:spPr>
              <a:solidFill>
                <a:srgbClr val="41B6E6"/>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C00C-40A2-BA9F-EFFE2A8E9058}"/>
              </c:ext>
            </c:extLst>
          </c:dPt>
          <c:dPt>
            <c:idx val="3"/>
            <c:bubble3D val="0"/>
            <c:spPr>
              <a:solidFill>
                <a:sysClr val="window" lastClr="FFFFFF">
                  <a:lumMod val="65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C00C-40A2-BA9F-EFFE2A8E9058}"/>
              </c:ext>
            </c:extLst>
          </c:dPt>
          <c:dPt>
            <c:idx val="5"/>
            <c:bubble3D val="0"/>
            <c:spPr>
              <a:solidFill>
                <a:schemeClr val="accent4">
                  <a:lumMod val="50000"/>
                </a:scheme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C00C-40A2-BA9F-EFFE2A8E9058}"/>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C00C-40A2-BA9F-EFFE2A8E9058}"/>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Sheet1!$A$2:$A$5</c:f>
              <c:strCache>
                <c:ptCount val="4"/>
                <c:pt idx="0">
                  <c:v>A great deal </c:v>
                </c:pt>
                <c:pt idx="1">
                  <c:v>A fair amount </c:v>
                </c:pt>
                <c:pt idx="2">
                  <c:v>Not very much</c:v>
                </c:pt>
                <c:pt idx="3">
                  <c:v>Not at all </c:v>
                </c:pt>
              </c:strCache>
            </c:strRef>
          </c:cat>
          <c:val>
            <c:numRef>
              <c:f>Sheet1!$B$2:$B$5</c:f>
              <c:numCache>
                <c:formatCode>General</c:formatCode>
                <c:ptCount val="4"/>
                <c:pt idx="0">
                  <c:v>22</c:v>
                </c:pt>
                <c:pt idx="1">
                  <c:v>34</c:v>
                </c:pt>
                <c:pt idx="2">
                  <c:v>35</c:v>
                </c:pt>
                <c:pt idx="3">
                  <c:v>9</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C00C-40A2-BA9F-EFFE2A8E9058}"/>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287179580527267E-2"/>
          <c:y val="0"/>
          <c:w val="0.9567128204194727"/>
          <c:h val="0.97346625526342612"/>
        </c:manualLayout>
      </c:layout>
      <c:barChart>
        <c:barDir val="bar"/>
        <c:grouping val="clustered"/>
        <c:varyColors val="0"/>
        <c:ser>
          <c:idx val="0"/>
          <c:order val="0"/>
          <c:tx>
            <c:strRef>
              <c:f>Sheet1!$B$1</c:f>
              <c:strCache>
                <c:ptCount val="1"/>
                <c:pt idx="0">
                  <c:v>Type 1</c:v>
                </c:pt>
              </c:strCache>
            </c:strRef>
          </c:tx>
          <c:spPr>
            <a:solidFill>
              <a:srgbClr val="003087"/>
            </a:solidFill>
            <a:ln>
              <a:solidFill>
                <a:schemeClr val="bg1"/>
              </a:solidFill>
            </a:ln>
            <a:effectLst/>
          </c:spPr>
          <c:invertIfNegative val="0"/>
          <c:dLbls>
            <c:dLbl>
              <c:idx val="0"/>
              <c:dLblPos val="outEnd"/>
              <c:showLegendKey val="0"/>
              <c:showVal val="1"/>
              <c:showCatName val="0"/>
              <c:showSerName val="0"/>
              <c:showPercent val="0"/>
              <c:showBubbleSize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layout>
                    <c:manualLayout>
                      <c:w val="0.29206312581947097"/>
                      <c:h val="0.49272724560278081"/>
                    </c:manualLayout>
                  </c15:layout>
                </c:ext>
                <c:ext xmlns:c16="http://schemas.microsoft.com/office/drawing/2014/chart" uri="{C3380CC4-5D6E-409C-BE32-E72D297353CC}">
                  <c16:uniqueId val="{00000002-84B0-4574-AA91-A9A73D7B8DC0}"/>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Response rate</c:v>
                </c:pt>
              </c:strCache>
            </c:strRef>
          </c:cat>
          <c:val>
            <c:numRef>
              <c:f>Sheet1!$B$2</c:f>
              <c:numCache>
                <c:formatCode>0%</c:formatCode>
                <c:ptCount val="1"/>
                <c:pt idx="0">
                  <c:v>0.48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4B0-4574-AA91-A9A73D7B8DC0}"/>
            </c:ext>
          </c:extLst>
        </c:ser>
        <c:dLbls>
          <c:dLblPos val="ctr"/>
          <c:showLegendKey val="0"/>
          <c:showVal val="1"/>
          <c:showCatName val="0"/>
          <c:showSerName val="0"/>
          <c:showPercent val="0"/>
          <c:showBubbleSize val="0"/>
        </c:dLbls>
        <c:gapWidth val="50"/>
        <c:axId val="1719621407"/>
        <c:axId val="1719614207"/>
      </c:barChart>
      <c:catAx>
        <c:axId val="1719621407"/>
        <c:scaling>
          <c:orientation val="minMax"/>
        </c:scaling>
        <c:delete val="1"/>
        <c:axPos val="l"/>
        <c:numFmt formatCode="General" sourceLinked="1"/>
        <c:majorTickMark val="none"/>
        <c:minorTickMark val="none"/>
        <c:tickLblPos val="nextTo"/>
        <c:crossAx val="1719614207"/>
        <c:crosses val="autoZero"/>
        <c:auto val="1"/>
        <c:lblAlgn val="ctr"/>
        <c:lblOffset val="100"/>
        <c:noMultiLvlLbl val="0"/>
      </c:catAx>
      <c:valAx>
        <c:axId val="1719614207"/>
        <c:scaling>
          <c:orientation val="minMax"/>
          <c:max val="1"/>
        </c:scaling>
        <c:delete val="1"/>
        <c:axPos val="b"/>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solidFill>
            <a:schemeClr val="tx1"/>
          </a:solidFill>
        </a:defRPr>
      </a:pPr>
      <a:endParaRPr lang="en-US"/>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EDCF-466C-AE2D-2157D92BD234}"/>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E581-4834-B519-3DE457F1057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F716-4D96-B212-569E258A3BE3}"/>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09712612820827E-2"/>
          <c:y val="1.2482683125017898E-2"/>
          <c:w val="0.46910435444134468"/>
          <c:h val="0.98886168626176729"/>
        </c:manualLayout>
      </c:layout>
      <c:doughnutChart>
        <c:varyColors val="1"/>
        <c:ser>
          <c:idx val="0"/>
          <c:order val="0"/>
          <c:tx>
            <c:strRef>
              <c:f>Sheet1!$B$1</c:f>
              <c:strCache>
                <c:ptCount val="1"/>
                <c:pt idx="0">
                  <c:v>Living with Diabetes</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1C59-4130-886A-CF0D0C48A6C7}"/>
              </c:ext>
            </c:extLst>
          </c:dPt>
          <c:dPt>
            <c:idx val="1"/>
            <c:bubble3D val="0"/>
            <c:spPr>
              <a:solidFill>
                <a:srgbClr val="FFB81C"/>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1C59-4130-886A-CF0D0C48A6C7}"/>
              </c:ext>
            </c:extLst>
          </c:dPt>
          <c:dPt>
            <c:idx val="2"/>
            <c:bubble3D val="0"/>
            <c:spPr>
              <a:solidFill>
                <a:srgbClr val="FBE201"/>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1C59-4130-886A-CF0D0C48A6C7}"/>
              </c:ext>
            </c:extLst>
          </c:dPt>
          <c:dPt>
            <c:idx val="3"/>
            <c:bubble3D val="0"/>
            <c:spPr>
              <a:solidFill>
                <a:sysClr val="window" lastClr="FFFFFF">
                  <a:lumMod val="65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1C59-4130-886A-CF0D0C48A6C7}"/>
              </c:ext>
            </c:extLst>
          </c:dPt>
          <c:dPt>
            <c:idx val="4"/>
            <c:bubble3D val="0"/>
            <c:spPr>
              <a:solidFill>
                <a:sysClr val="window" lastClr="FFFFFF">
                  <a:lumMod val="50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1C59-4130-886A-CF0D0C48A6C7}"/>
              </c:ext>
            </c:extLst>
          </c:dPt>
          <c:dPt>
            <c:idx val="5"/>
            <c:bubble3D val="0"/>
            <c:spPr>
              <a:solidFill>
                <a:schemeClr val="accent4">
                  <a:lumMod val="50000"/>
                </a:scheme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1C59-4130-886A-CF0D0C48A6C7}"/>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1C59-4130-886A-CF0D0C48A6C7}"/>
                </c:ext>
              </c:extLst>
            </c:dLbl>
            <c:dLbl>
              <c:idx val="4"/>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1C59-4130-886A-CF0D0C48A6C7}"/>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Strongly agree</c:v>
                </c:pt>
                <c:pt idx="1">
                  <c:v>Tend to agree</c:v>
                </c:pt>
                <c:pt idx="2">
                  <c:v>Neither agree nor disagree</c:v>
                </c:pt>
                <c:pt idx="3">
                  <c:v>Tend to disagree</c:v>
                </c:pt>
                <c:pt idx="4">
                  <c:v>Strongly disagree</c:v>
                </c:pt>
              </c:strCache>
            </c:strRef>
          </c:cat>
          <c:val>
            <c:numRef>
              <c:f>Sheet1!$B$2:$B$6</c:f>
              <c:numCache>
                <c:formatCode>General</c:formatCode>
                <c:ptCount val="5"/>
                <c:pt idx="0">
                  <c:v>42</c:v>
                </c:pt>
                <c:pt idx="1">
                  <c:v>37</c:v>
                </c:pt>
                <c:pt idx="2">
                  <c:v>14</c:v>
                </c:pt>
                <c:pt idx="3">
                  <c:v>3</c:v>
                </c:pt>
                <c:pt idx="4">
                  <c:v>4</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1C59-4130-886A-CF0D0C48A6C7}"/>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Living with Diabetes</c:v>
                </c:pt>
              </c:strCache>
            </c:strRef>
          </c:tx>
          <c:spPr>
            <a:ln w="3175">
              <a:solidFill>
                <a:sysClr val="window" lastClr="FFFFFF"/>
              </a:solidFill>
            </a:ln>
          </c:spPr>
          <c:dPt>
            <c:idx val="0"/>
            <c:bubble3D val="0"/>
            <c:spPr>
              <a:solidFill>
                <a:srgbClr val="003087"/>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CA0B-417E-A55E-2902872CA87F}"/>
              </c:ext>
            </c:extLst>
          </c:dPt>
          <c:dPt>
            <c:idx val="1"/>
            <c:bubble3D val="0"/>
            <c:spPr>
              <a:solidFill>
                <a:srgbClr val="0072CE"/>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CA0B-417E-A55E-2902872CA87F}"/>
              </c:ext>
            </c:extLst>
          </c:dPt>
          <c:dPt>
            <c:idx val="2"/>
            <c:bubble3D val="0"/>
            <c:spPr>
              <a:solidFill>
                <a:srgbClr val="41B6E6"/>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CA0B-417E-A55E-2902872CA87F}"/>
              </c:ext>
            </c:extLst>
          </c:dPt>
          <c:dPt>
            <c:idx val="3"/>
            <c:bubble3D val="0"/>
            <c:spPr>
              <a:solidFill>
                <a:sysClr val="window" lastClr="FFFFFF">
                  <a:lumMod val="65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CA0B-417E-A55E-2902872CA87F}"/>
              </c:ext>
            </c:extLst>
          </c:dPt>
          <c:dPt>
            <c:idx val="4"/>
            <c:bubble3D val="0"/>
            <c:spPr>
              <a:solidFill>
                <a:sysClr val="window" lastClr="FFFFFF">
                  <a:lumMod val="50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CA0B-417E-A55E-2902872CA87F}"/>
              </c:ext>
            </c:extLst>
          </c:dPt>
          <c:dPt>
            <c:idx val="5"/>
            <c:bubble3D val="0"/>
            <c:spPr>
              <a:solidFill>
                <a:schemeClr val="accent4">
                  <a:lumMod val="50000"/>
                </a:scheme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CA0B-417E-A55E-2902872CA87F}"/>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CA0B-417E-A55E-2902872CA87F}"/>
                </c:ext>
              </c:extLst>
            </c:dLbl>
            <c:dLbl>
              <c:idx val="4"/>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CA0B-417E-A55E-2902872CA87F}"/>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Strongly agree </c:v>
                </c:pt>
                <c:pt idx="1">
                  <c:v>Tend to agree</c:v>
                </c:pt>
                <c:pt idx="2">
                  <c:v>Neither agree nor disagree</c:v>
                </c:pt>
                <c:pt idx="3">
                  <c:v>Tend to disagree</c:v>
                </c:pt>
                <c:pt idx="4">
                  <c:v>Strongly disagree</c:v>
                </c:pt>
              </c:strCache>
            </c:strRef>
          </c:cat>
          <c:val>
            <c:numRef>
              <c:f>Sheet1!$B$2:$B$6</c:f>
              <c:numCache>
                <c:formatCode>General</c:formatCode>
                <c:ptCount val="5"/>
                <c:pt idx="0">
                  <c:v>64</c:v>
                </c:pt>
                <c:pt idx="1">
                  <c:v>22</c:v>
                </c:pt>
                <c:pt idx="2">
                  <c:v>9</c:v>
                </c:pt>
                <c:pt idx="3">
                  <c:v>2</c:v>
                </c:pt>
                <c:pt idx="4">
                  <c:v>3</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CA0B-417E-A55E-2902872CA87F}"/>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B3F4-426B-95D4-FD9D44E02B0D}"/>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8493597657949157E-2"/>
          <c:y val="1.2482683125017898E-2"/>
          <c:w val="0.46910435444134468"/>
          <c:h val="0.98886168626176729"/>
        </c:manualLayout>
      </c:layout>
      <c:doughnutChart>
        <c:varyColors val="1"/>
        <c:ser>
          <c:idx val="0"/>
          <c:order val="0"/>
          <c:tx>
            <c:strRef>
              <c:f>Sheet1!$B$1</c:f>
              <c:strCache>
                <c:ptCount val="1"/>
                <c:pt idx="0">
                  <c:v>Confidence in managing diabetes</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7228-4CF6-882A-21C4C87ED185}"/>
              </c:ext>
            </c:extLst>
          </c:dPt>
          <c:dPt>
            <c:idx val="1"/>
            <c:bubble3D val="0"/>
            <c:spPr>
              <a:solidFill>
                <a:srgbClr val="FFB81C"/>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7228-4CF6-882A-21C4C87ED185}"/>
              </c:ext>
            </c:extLst>
          </c:dPt>
          <c:dPt>
            <c:idx val="2"/>
            <c:bubble3D val="0"/>
            <c:spPr>
              <a:solidFill>
                <a:srgbClr val="FBE201"/>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7228-4CF6-882A-21C4C87ED185}"/>
              </c:ext>
            </c:extLst>
          </c:dPt>
          <c:dPt>
            <c:idx val="3"/>
            <c:bubble3D val="0"/>
            <c:spPr>
              <a:solidFill>
                <a:sysClr val="window" lastClr="FFFFFF">
                  <a:lumMod val="65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7228-4CF6-882A-21C4C87ED185}"/>
              </c:ext>
            </c:extLst>
          </c:dPt>
          <c:dPt>
            <c:idx val="5"/>
            <c:bubble3D val="0"/>
            <c:spPr>
              <a:solidFill>
                <a:schemeClr val="accent4">
                  <a:lumMod val="50000"/>
                </a:scheme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7228-4CF6-882A-21C4C87ED185}"/>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7228-4CF6-882A-21C4C87ED185}"/>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Sheet1!$A$2:$A$5</c:f>
              <c:strCache>
                <c:ptCount val="4"/>
                <c:pt idx="0">
                  <c:v>Very confident </c:v>
                </c:pt>
                <c:pt idx="1">
                  <c:v>Fairly confident </c:v>
                </c:pt>
                <c:pt idx="2">
                  <c:v>Not very confident </c:v>
                </c:pt>
                <c:pt idx="3">
                  <c:v>Not at all confident </c:v>
                </c:pt>
              </c:strCache>
            </c:strRef>
          </c:cat>
          <c:val>
            <c:numRef>
              <c:f>Sheet1!$B$2:$B$5</c:f>
              <c:numCache>
                <c:formatCode>General</c:formatCode>
                <c:ptCount val="4"/>
                <c:pt idx="0">
                  <c:v>37</c:v>
                </c:pt>
                <c:pt idx="1">
                  <c:v>45</c:v>
                </c:pt>
                <c:pt idx="2">
                  <c:v>14</c:v>
                </c:pt>
                <c:pt idx="3">
                  <c:v>5</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7228-4CF6-882A-21C4C87ED185}"/>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Confidence in managing diabetes</c:v>
                </c:pt>
              </c:strCache>
            </c:strRef>
          </c:tx>
          <c:spPr>
            <a:ln w="3175">
              <a:solidFill>
                <a:sysClr val="window" lastClr="FFFFFF"/>
              </a:solidFill>
            </a:ln>
          </c:spPr>
          <c:dPt>
            <c:idx val="0"/>
            <c:bubble3D val="0"/>
            <c:spPr>
              <a:solidFill>
                <a:srgbClr val="003087"/>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4AA4-4D98-843D-FABACE6BEB76}"/>
              </c:ext>
            </c:extLst>
          </c:dPt>
          <c:dPt>
            <c:idx val="1"/>
            <c:bubble3D val="0"/>
            <c:spPr>
              <a:solidFill>
                <a:srgbClr val="0072CE"/>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4AA4-4D98-843D-FABACE6BEB76}"/>
              </c:ext>
            </c:extLst>
          </c:dPt>
          <c:dPt>
            <c:idx val="2"/>
            <c:bubble3D val="0"/>
            <c:spPr>
              <a:solidFill>
                <a:srgbClr val="41B6E6"/>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4AA4-4D98-843D-FABACE6BEB76}"/>
              </c:ext>
            </c:extLst>
          </c:dPt>
          <c:dPt>
            <c:idx val="3"/>
            <c:bubble3D val="0"/>
            <c:spPr>
              <a:solidFill>
                <a:sysClr val="window" lastClr="FFFFFF">
                  <a:lumMod val="65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4AA4-4D98-843D-FABACE6BEB76}"/>
              </c:ext>
            </c:extLst>
          </c:dPt>
          <c:dPt>
            <c:idx val="5"/>
            <c:bubble3D val="0"/>
            <c:spPr>
              <a:solidFill>
                <a:schemeClr val="accent4">
                  <a:lumMod val="50000"/>
                </a:scheme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4AA4-4D98-843D-FABACE6BEB76}"/>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4AA4-4D98-843D-FABACE6BEB76}"/>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Sheet1!$A$2:$A$5</c:f>
              <c:strCache>
                <c:ptCount val="4"/>
                <c:pt idx="0">
                  <c:v>Very confident </c:v>
                </c:pt>
                <c:pt idx="1">
                  <c:v>Fairly confident </c:v>
                </c:pt>
                <c:pt idx="2">
                  <c:v>Not very confident </c:v>
                </c:pt>
                <c:pt idx="3">
                  <c:v>Not at all confident </c:v>
                </c:pt>
              </c:strCache>
            </c:strRef>
          </c:cat>
          <c:val>
            <c:numRef>
              <c:f>Sheet1!$B$2:$B$5</c:f>
              <c:numCache>
                <c:formatCode>General</c:formatCode>
                <c:ptCount val="4"/>
                <c:pt idx="0">
                  <c:v>33</c:v>
                </c:pt>
                <c:pt idx="1">
                  <c:v>51</c:v>
                </c:pt>
                <c:pt idx="2">
                  <c:v>14</c:v>
                </c:pt>
                <c:pt idx="3">
                  <c:v>2</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4AA4-4D98-843D-FABACE6BEB76}"/>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AF71-479C-BAC2-987EE9D6F991}"/>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163E-4A3F-90C7-DEFE044E96C0}"/>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287179580527267E-2"/>
          <c:y val="0"/>
          <c:w val="0.9567128204194727"/>
          <c:h val="0.97346625526342612"/>
        </c:manualLayout>
      </c:layout>
      <c:barChart>
        <c:barDir val="bar"/>
        <c:grouping val="clustered"/>
        <c:varyColors val="0"/>
        <c:ser>
          <c:idx val="0"/>
          <c:order val="0"/>
          <c:tx>
            <c:strRef>
              <c:f>Sheet1!$B$1</c:f>
              <c:strCache>
                <c:ptCount val="1"/>
                <c:pt idx="0">
                  <c:v>type 2</c:v>
                </c:pt>
              </c:strCache>
            </c:strRef>
          </c:tx>
          <c:spPr>
            <a:solidFill>
              <a:srgbClr val="FFB901"/>
            </a:solidFill>
            <a:ln>
              <a:solidFill>
                <a:schemeClr val="bg1"/>
              </a:solidFill>
            </a:ln>
            <a:effectLst/>
          </c:spPr>
          <c:invertIfNegative val="0"/>
          <c:dLbls>
            <c:dLbl>
              <c:idx val="0"/>
              <c:dLblPos val="outEnd"/>
              <c:showLegendKey val="0"/>
              <c:showVal val="1"/>
              <c:showCatName val="0"/>
              <c:showSerName val="0"/>
              <c:showPercent val="0"/>
              <c:showBubbleSize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layout>
                    <c:manualLayout>
                      <c:w val="0.29206312581947097"/>
                      <c:h val="0.49272724560278081"/>
                    </c:manualLayout>
                  </c15:layout>
                </c:ext>
                <c:ext xmlns:c16="http://schemas.microsoft.com/office/drawing/2014/chart" uri="{C3380CC4-5D6E-409C-BE32-E72D297353CC}">
                  <c16:uniqueId val="{00000000-0EB6-4463-B214-E387588CB6FA}"/>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Response rate</c:v>
                </c:pt>
              </c:strCache>
            </c:strRef>
          </c:cat>
          <c:val>
            <c:numRef>
              <c:f>Sheet1!$B$2</c:f>
              <c:numCache>
                <c:formatCode>0%</c:formatCode>
                <c:ptCount val="1"/>
                <c:pt idx="0">
                  <c:v>0.41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B6-4463-B214-E387588CB6FA}"/>
            </c:ext>
          </c:extLst>
        </c:ser>
        <c:dLbls>
          <c:dLblPos val="ctr"/>
          <c:showLegendKey val="0"/>
          <c:showVal val="1"/>
          <c:showCatName val="0"/>
          <c:showSerName val="0"/>
          <c:showPercent val="0"/>
          <c:showBubbleSize val="0"/>
        </c:dLbls>
        <c:gapWidth val="50"/>
        <c:axId val="1719621407"/>
        <c:axId val="1719614207"/>
      </c:barChart>
      <c:catAx>
        <c:axId val="1719621407"/>
        <c:scaling>
          <c:orientation val="minMax"/>
        </c:scaling>
        <c:delete val="1"/>
        <c:axPos val="l"/>
        <c:numFmt formatCode="General" sourceLinked="1"/>
        <c:majorTickMark val="none"/>
        <c:minorTickMark val="none"/>
        <c:tickLblPos val="nextTo"/>
        <c:crossAx val="1719614207"/>
        <c:crosses val="autoZero"/>
        <c:auto val="1"/>
        <c:lblAlgn val="ctr"/>
        <c:lblOffset val="100"/>
        <c:noMultiLvlLbl val="0"/>
      </c:catAx>
      <c:valAx>
        <c:axId val="1719614207"/>
        <c:scaling>
          <c:orientation val="minMax"/>
          <c:max val="1"/>
        </c:scaling>
        <c:delete val="1"/>
        <c:axPos val="b"/>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solidFill>
            <a:schemeClr val="tx1"/>
          </a:solidFill>
        </a:defRPr>
      </a:pPr>
      <a:endParaRPr lang="en-US"/>
    </a:p>
  </c:txPr>
  <c:externalData r:id="rId3">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AD12-4727-B773-2BCB82A01A09}"/>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F863-4EF3-8628-514246B96513}"/>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F863-4EF3-8628-514246B96513}"/>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F863-4EF3-8628-514246B96513}"/>
              </c:ext>
            </c:extLst>
          </c:dPt>
          <c:dLbls>
            <c:dLbl>
              <c:idx val="0"/>
              <c:tx>
                <c:rich>
                  <a:bodyPr/>
                  <a:lstStyle/>
                  <a:p>
                    <a:fld id="{BFEF4033-2174-46DA-B710-A6FE00A4F15D}"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F863-4EF3-8628-514246B96513}"/>
                </c:ext>
              </c:extLst>
            </c:dLbl>
            <c:dLbl>
              <c:idx val="1"/>
              <c:tx>
                <c:rich>
                  <a:bodyPr/>
                  <a:lstStyle/>
                  <a:p>
                    <a:fld id="{D26A65D5-377E-44C3-B106-E8F65F182E48}"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F863-4EF3-8628-514246B96513}"/>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79</c:v>
                </c:pt>
                <c:pt idx="1">
                  <c:v>21</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79%</c:v>
                  </c:pt>
                  <c:pt idx="1">
                    <c:v>21%</c:v>
                  </c:pt>
                </c15:dlblRangeCache>
              </c15:datalabelsRange>
            </c:ext>
            <c:ext xmlns:c16="http://schemas.microsoft.com/office/drawing/2014/chart" uri="{C3380CC4-5D6E-409C-BE32-E72D297353CC}">
              <c16:uniqueId val="{00000003-F863-4EF3-8628-514246B96513}"/>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r>
                      <a:rPr lang="en-US"/>
                      <a:t>73%</a:t>
                    </a:r>
                    <a:r>
                      <a:rPr lang="en-US"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ext>
                <c:ext xmlns:c16="http://schemas.microsoft.com/office/drawing/2014/chart" uri="{C3380CC4-5D6E-409C-BE32-E72D297353CC}">
                  <c16:uniqueId val="{00000004-F863-4EF3-8628-514246B96513}"/>
                </c:ext>
              </c:extLst>
            </c:dLbl>
            <c:dLbl>
              <c:idx val="1"/>
              <c:tx>
                <c:rich>
                  <a:bodyPr/>
                  <a:lstStyle/>
                  <a:p>
                    <a:r>
                      <a:rPr lang="en-GB"/>
                      <a:t>27%</a:t>
                    </a:r>
                    <a:r>
                      <a:rPr lang="en-GB"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5-F863-4EF3-8628-514246B96513}"/>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73</c:v>
                </c:pt>
                <c:pt idx="1">
                  <c:v>27</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73%q</c:v>
                  </c:pt>
                  <c:pt idx="1">
                    <c:v>27%p</c:v>
                  </c:pt>
                </c15:dlblRangeCache>
              </c15:datalabelsRange>
            </c:ext>
            <c:ext xmlns:c16="http://schemas.microsoft.com/office/drawing/2014/chart" uri="{C3380CC4-5D6E-409C-BE32-E72D297353CC}">
              <c16:uniqueId val="{00000006-F863-4EF3-8628-514246B96513}"/>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4E5E-4713-BCB6-17010B447163}"/>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4E5E-4713-BCB6-17010B447163}"/>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4E5E-4713-BCB6-17010B447163}"/>
              </c:ext>
            </c:extLst>
          </c:dPt>
          <c:dLbls>
            <c:dLbl>
              <c:idx val="0"/>
              <c:tx>
                <c:rich>
                  <a:bodyPr/>
                  <a:lstStyle/>
                  <a:p>
                    <a:fld id="{EEC249E4-1A89-4C14-A20D-8F663465CFE9}"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4E5E-4713-BCB6-17010B447163}"/>
                </c:ext>
              </c:extLst>
            </c:dLbl>
            <c:dLbl>
              <c:idx val="1"/>
              <c:tx>
                <c:rich>
                  <a:bodyPr/>
                  <a:lstStyle/>
                  <a:p>
                    <a:fld id="{8F51CCB2-4258-478E-B7A8-2C0DCFACE659}"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4E5E-4713-BCB6-17010B447163}"/>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82</c:v>
                </c:pt>
                <c:pt idx="1">
                  <c:v>18</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82%</c:v>
                  </c:pt>
                  <c:pt idx="1">
                    <c:v>18%</c:v>
                  </c:pt>
                </c15:dlblRangeCache>
              </c15:datalabelsRange>
            </c:ext>
            <c:ext xmlns:c16="http://schemas.microsoft.com/office/drawing/2014/chart" uri="{C3380CC4-5D6E-409C-BE32-E72D297353CC}">
              <c16:uniqueId val="{00000003-4E5E-4713-BCB6-17010B447163}"/>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83C7573B-3D34-456A-90D8-D52129E092EE}"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4E5E-4713-BCB6-17010B447163}"/>
                </c:ext>
              </c:extLst>
            </c:dLbl>
            <c:dLbl>
              <c:idx val="1"/>
              <c:tx>
                <c:rich>
                  <a:bodyPr/>
                  <a:lstStyle/>
                  <a:p>
                    <a:fld id="{21B554D5-DC75-4A1F-A8A5-4D932DD0553A}"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4E5E-4713-BCB6-17010B447163}"/>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84</c:v>
                </c:pt>
                <c:pt idx="1">
                  <c:v>16</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84%</c:v>
                  </c:pt>
                  <c:pt idx="1">
                    <c:v>16%</c:v>
                  </c:pt>
                </c15:dlblRangeCache>
              </c15:datalabelsRange>
            </c:ext>
            <c:ext xmlns:c16="http://schemas.microsoft.com/office/drawing/2014/chart" uri="{C3380CC4-5D6E-409C-BE32-E72D297353CC}">
              <c16:uniqueId val="{00000006-4E5E-4713-BCB6-17010B447163}"/>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CFB6-49AC-A845-714BC7862DE1}"/>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CFB6-49AC-A845-714BC7862DE1}"/>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CFB6-49AC-A845-714BC7862DE1}"/>
              </c:ext>
            </c:extLst>
          </c:dPt>
          <c:dLbls>
            <c:dLbl>
              <c:idx val="0"/>
              <c:tx>
                <c:rich>
                  <a:bodyPr/>
                  <a:lstStyle/>
                  <a:p>
                    <a:fld id="{65BD1C09-3AAD-4BAD-A541-9BB9591E0777}"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CFB6-49AC-A845-714BC7862DE1}"/>
                </c:ext>
              </c:extLst>
            </c:dLbl>
            <c:dLbl>
              <c:idx val="1"/>
              <c:tx>
                <c:rich>
                  <a:bodyPr/>
                  <a:lstStyle/>
                  <a:p>
                    <a:fld id="{5CDDF5F7-BDFC-4906-9C5A-6389145CB209}"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CFB6-49AC-A845-714BC7862DE1}"/>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61</c:v>
                </c:pt>
                <c:pt idx="1">
                  <c:v>39</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61%</c:v>
                  </c:pt>
                  <c:pt idx="1">
                    <c:v>39%</c:v>
                  </c:pt>
                </c15:dlblRangeCache>
              </c15:datalabelsRange>
            </c:ext>
            <c:ext xmlns:c16="http://schemas.microsoft.com/office/drawing/2014/chart" uri="{C3380CC4-5D6E-409C-BE32-E72D297353CC}">
              <c16:uniqueId val="{00000003-CFB6-49AC-A845-714BC7862DE1}"/>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01DD44AA-065F-4715-8A08-96A9FFC2CDFD}"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CFB6-49AC-A845-714BC7862DE1}"/>
                </c:ext>
              </c:extLst>
            </c:dLbl>
            <c:dLbl>
              <c:idx val="1"/>
              <c:tx>
                <c:rich>
                  <a:bodyPr/>
                  <a:lstStyle/>
                  <a:p>
                    <a:fld id="{8086369D-AF5D-470F-881B-A63814A80024}"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CFB6-49AC-A845-714BC7862DE1}"/>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62</c:v>
                </c:pt>
                <c:pt idx="1">
                  <c:v>38</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62%</c:v>
                  </c:pt>
                  <c:pt idx="1">
                    <c:v>38%</c:v>
                  </c:pt>
                </c15:dlblRangeCache>
              </c15:datalabelsRange>
            </c:ext>
            <c:ext xmlns:c16="http://schemas.microsoft.com/office/drawing/2014/chart" uri="{C3380CC4-5D6E-409C-BE32-E72D297353CC}">
              <c16:uniqueId val="{00000006-CFB6-49AC-A845-714BC7862DE1}"/>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61B2-481E-8927-CB542BF48EB3}"/>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61B2-481E-8927-CB542BF48EB3}"/>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61B2-481E-8927-CB542BF48EB3}"/>
              </c:ext>
            </c:extLst>
          </c:dPt>
          <c:dLbls>
            <c:dLbl>
              <c:idx val="0"/>
              <c:tx>
                <c:rich>
                  <a:bodyPr/>
                  <a:lstStyle/>
                  <a:p>
                    <a:fld id="{4E702E64-1A6E-4E3C-B31F-DA36B871300E}"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61B2-481E-8927-CB542BF48EB3}"/>
                </c:ext>
              </c:extLst>
            </c:dLbl>
            <c:dLbl>
              <c:idx val="1"/>
              <c:tx>
                <c:rich>
                  <a:bodyPr/>
                  <a:lstStyle/>
                  <a:p>
                    <a:fld id="{DFCB2A19-B0FB-4D60-BE2C-47A3C55EE186}"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61B2-481E-8927-CB542BF48EB3}"/>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76</c:v>
                </c:pt>
                <c:pt idx="1">
                  <c:v>24</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76%</c:v>
                  </c:pt>
                  <c:pt idx="1">
                    <c:v>24%</c:v>
                  </c:pt>
                </c15:dlblRangeCache>
              </c15:datalabelsRange>
            </c:ext>
            <c:ext xmlns:c16="http://schemas.microsoft.com/office/drawing/2014/chart" uri="{C3380CC4-5D6E-409C-BE32-E72D297353CC}">
              <c16:uniqueId val="{00000003-61B2-481E-8927-CB542BF48EB3}"/>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57686E00-B8AF-4CB8-ACBF-05F9FE03DE71}"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61B2-481E-8927-CB542BF48EB3}"/>
                </c:ext>
              </c:extLst>
            </c:dLbl>
            <c:dLbl>
              <c:idx val="1"/>
              <c:tx>
                <c:rich>
                  <a:bodyPr/>
                  <a:lstStyle/>
                  <a:p>
                    <a:fld id="{AF2987E3-6AAD-4627-AC28-5918CD95972D}"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61B2-481E-8927-CB542BF48EB3}"/>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79</c:v>
                </c:pt>
                <c:pt idx="1">
                  <c:v>21</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79%</c:v>
                  </c:pt>
                  <c:pt idx="1">
                    <c:v>21%</c:v>
                  </c:pt>
                </c15:dlblRangeCache>
              </c15:datalabelsRange>
            </c:ext>
            <c:ext xmlns:c16="http://schemas.microsoft.com/office/drawing/2014/chart" uri="{C3380CC4-5D6E-409C-BE32-E72D297353CC}">
              <c16:uniqueId val="{00000006-61B2-481E-8927-CB542BF48EB3}"/>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1BD0-417A-9AE1-625975EDEF4B}"/>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1BD0-417A-9AE1-625975EDEF4B}"/>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1BD0-417A-9AE1-625975EDEF4B}"/>
              </c:ext>
            </c:extLst>
          </c:dPt>
          <c:dLbls>
            <c:dLbl>
              <c:idx val="0"/>
              <c:tx>
                <c:rich>
                  <a:bodyPr/>
                  <a:lstStyle/>
                  <a:p>
                    <a:fld id="{479A5FDF-FF52-41EB-B82E-8A805B52008C}"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1BD0-417A-9AE1-625975EDEF4B}"/>
                </c:ext>
              </c:extLst>
            </c:dLbl>
            <c:dLbl>
              <c:idx val="1"/>
              <c:tx>
                <c:rich>
                  <a:bodyPr/>
                  <a:lstStyle/>
                  <a:p>
                    <a:fld id="{F259DAAA-3E07-478D-97E4-C6AA60431D3B}"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1BD0-417A-9AE1-625975EDEF4B}"/>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38</c:v>
                </c:pt>
                <c:pt idx="1">
                  <c:v>62</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38%</c:v>
                  </c:pt>
                  <c:pt idx="1">
                    <c:v>62%</c:v>
                  </c:pt>
                </c15:dlblRangeCache>
              </c15:datalabelsRange>
            </c:ext>
            <c:ext xmlns:c16="http://schemas.microsoft.com/office/drawing/2014/chart" uri="{C3380CC4-5D6E-409C-BE32-E72D297353CC}">
              <c16:uniqueId val="{00000003-1BD0-417A-9AE1-625975EDEF4B}"/>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EA9914CB-4A63-4906-BA1D-82D2A2D3B1E6}"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1BD0-417A-9AE1-625975EDEF4B}"/>
                </c:ext>
              </c:extLst>
            </c:dLbl>
            <c:dLbl>
              <c:idx val="1"/>
              <c:tx>
                <c:rich>
                  <a:bodyPr/>
                  <a:lstStyle/>
                  <a:p>
                    <a:fld id="{05A89D99-CF3D-415C-9CE0-B2E0D7C8829A}"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1BD0-417A-9AE1-625975EDEF4B}"/>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41</c:v>
                </c:pt>
                <c:pt idx="1">
                  <c:v>59</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41%</c:v>
                  </c:pt>
                  <c:pt idx="1">
                    <c:v>59%</c:v>
                  </c:pt>
                </c15:dlblRangeCache>
              </c15:datalabelsRange>
            </c:ext>
            <c:ext xmlns:c16="http://schemas.microsoft.com/office/drawing/2014/chart" uri="{C3380CC4-5D6E-409C-BE32-E72D297353CC}">
              <c16:uniqueId val="{00000006-1BD0-417A-9AE1-625975EDEF4B}"/>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331F-4356-B084-576816CB2DE3}"/>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331F-4356-B084-576816CB2DE3}"/>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331F-4356-B084-576816CB2DE3}"/>
              </c:ext>
            </c:extLst>
          </c:dPt>
          <c:dLbls>
            <c:dLbl>
              <c:idx val="0"/>
              <c:tx>
                <c:rich>
                  <a:bodyPr/>
                  <a:lstStyle/>
                  <a:p>
                    <a:fld id="{73EBFE0B-7B10-4040-BE97-87A847092340}"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331F-4356-B084-576816CB2DE3}"/>
                </c:ext>
              </c:extLst>
            </c:dLbl>
            <c:dLbl>
              <c:idx val="1"/>
              <c:tx>
                <c:rich>
                  <a:bodyPr/>
                  <a:lstStyle/>
                  <a:p>
                    <a:fld id="{2F6B8A5A-D9B9-4603-92CF-6A52471C2D1F}"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331F-4356-B084-576816CB2DE3}"/>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43</c:v>
                </c:pt>
                <c:pt idx="1">
                  <c:v>57</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43%</c:v>
                  </c:pt>
                  <c:pt idx="1">
                    <c:v>57%</c:v>
                  </c:pt>
                </c15:dlblRangeCache>
              </c15:datalabelsRange>
            </c:ext>
            <c:ext xmlns:c16="http://schemas.microsoft.com/office/drawing/2014/chart" uri="{C3380CC4-5D6E-409C-BE32-E72D297353CC}">
              <c16:uniqueId val="{00000003-331F-4356-B084-576816CB2DE3}"/>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9DC8263B-8E8E-426D-BBCF-050DB8B5946A}"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331F-4356-B084-576816CB2DE3}"/>
                </c:ext>
              </c:extLst>
            </c:dLbl>
            <c:dLbl>
              <c:idx val="1"/>
              <c:tx>
                <c:rich>
                  <a:bodyPr/>
                  <a:lstStyle/>
                  <a:p>
                    <a:fld id="{36EA24C7-3089-422A-9B7E-171BEA368C2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331F-4356-B084-576816CB2DE3}"/>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43</c:v>
                </c:pt>
                <c:pt idx="1">
                  <c:v>57</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43%</c:v>
                  </c:pt>
                  <c:pt idx="1">
                    <c:v>57%</c:v>
                  </c:pt>
                </c15:dlblRangeCache>
              </c15:datalabelsRange>
            </c:ext>
            <c:ext xmlns:c16="http://schemas.microsoft.com/office/drawing/2014/chart" uri="{C3380CC4-5D6E-409C-BE32-E72D297353CC}">
              <c16:uniqueId val="{00000006-331F-4356-B084-576816CB2DE3}"/>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9E81-4665-B9F1-19FE31D5928C}"/>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9E81-4665-B9F1-19FE31D5928C}"/>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9E81-4665-B9F1-19FE31D5928C}"/>
              </c:ext>
            </c:extLst>
          </c:dPt>
          <c:dLbls>
            <c:dLbl>
              <c:idx val="0"/>
              <c:tx>
                <c:rich>
                  <a:bodyPr/>
                  <a:lstStyle/>
                  <a:p>
                    <a:fld id="{07BABF56-AC6B-4DAB-A08D-E4C8F1BA4394}"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9E81-4665-B9F1-19FE31D5928C}"/>
                </c:ext>
              </c:extLst>
            </c:dLbl>
            <c:dLbl>
              <c:idx val="1"/>
              <c:tx>
                <c:rich>
                  <a:bodyPr/>
                  <a:lstStyle/>
                  <a:p>
                    <a:fld id="{B8092351-3F77-44A2-919C-F6DC69BD6CE1}"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9E81-4665-B9F1-19FE31D5928C}"/>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45</c:v>
                </c:pt>
                <c:pt idx="1">
                  <c:v>55</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45%</c:v>
                  </c:pt>
                  <c:pt idx="1">
                    <c:v>55%</c:v>
                  </c:pt>
                </c15:dlblRangeCache>
              </c15:datalabelsRange>
            </c:ext>
            <c:ext xmlns:c16="http://schemas.microsoft.com/office/drawing/2014/chart" uri="{C3380CC4-5D6E-409C-BE32-E72D297353CC}">
              <c16:uniqueId val="{00000003-9E81-4665-B9F1-19FE31D5928C}"/>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r>
                      <a:rPr lang="en-US"/>
                      <a:t>51%</a:t>
                    </a:r>
                    <a:r>
                      <a:rPr lang="en-US"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ext>
                <c:ext xmlns:c16="http://schemas.microsoft.com/office/drawing/2014/chart" uri="{C3380CC4-5D6E-409C-BE32-E72D297353CC}">
                  <c16:uniqueId val="{00000004-9E81-4665-B9F1-19FE31D5928C}"/>
                </c:ext>
              </c:extLst>
            </c:dLbl>
            <c:dLbl>
              <c:idx val="1"/>
              <c:tx>
                <c:rich>
                  <a:bodyPr/>
                  <a:lstStyle/>
                  <a:p>
                    <a:r>
                      <a:rPr lang="en-GB"/>
                      <a:t>49%</a:t>
                    </a:r>
                    <a:r>
                      <a:rPr lang="en-GB"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5-9E81-4665-B9F1-19FE31D5928C}"/>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51</c:v>
                </c:pt>
                <c:pt idx="1">
                  <c:v>49</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51%p</c:v>
                  </c:pt>
                  <c:pt idx="1">
                    <c:v>49%q</c:v>
                  </c:pt>
                </c15:dlblRangeCache>
              </c15:datalabelsRange>
            </c:ext>
            <c:ext xmlns:c16="http://schemas.microsoft.com/office/drawing/2014/chart" uri="{C3380CC4-5D6E-409C-BE32-E72D297353CC}">
              <c16:uniqueId val="{00000006-9E81-4665-B9F1-19FE31D5928C}"/>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51DD-430C-8FF3-E4B09270E25F}"/>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51DD-430C-8FF3-E4B09270E25F}"/>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51DD-430C-8FF3-E4B09270E25F}"/>
              </c:ext>
            </c:extLst>
          </c:dPt>
          <c:dLbls>
            <c:dLbl>
              <c:idx val="0"/>
              <c:tx>
                <c:rich>
                  <a:bodyPr/>
                  <a:lstStyle/>
                  <a:p>
                    <a:fld id="{4FA09A86-2A9E-4C61-8773-C44580E510A5}"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51DD-430C-8FF3-E4B09270E25F}"/>
                </c:ext>
              </c:extLst>
            </c:dLbl>
            <c:dLbl>
              <c:idx val="1"/>
              <c:tx>
                <c:rich>
                  <a:bodyPr/>
                  <a:lstStyle/>
                  <a:p>
                    <a:fld id="{162CEFB2-F584-419A-8C1A-43EB9385814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51DD-430C-8FF3-E4B09270E25F}"/>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33</c:v>
                </c:pt>
                <c:pt idx="1">
                  <c:v>67</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33%</c:v>
                  </c:pt>
                  <c:pt idx="1">
                    <c:v>67%</c:v>
                  </c:pt>
                </c15:dlblRangeCache>
              </c15:datalabelsRange>
            </c:ext>
            <c:ext xmlns:c16="http://schemas.microsoft.com/office/drawing/2014/chart" uri="{C3380CC4-5D6E-409C-BE32-E72D297353CC}">
              <c16:uniqueId val="{00000003-51DD-430C-8FF3-E4B09270E25F}"/>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59A1606A-97EC-4290-9DA4-B221C6BA4DA6}"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51DD-430C-8FF3-E4B09270E25F}"/>
                </c:ext>
              </c:extLst>
            </c:dLbl>
            <c:dLbl>
              <c:idx val="1"/>
              <c:tx>
                <c:rich>
                  <a:bodyPr/>
                  <a:lstStyle/>
                  <a:p>
                    <a:fld id="{D1D9F925-DBFD-4BF4-9D8B-E9B13AF884B2}"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51DD-430C-8FF3-E4B09270E25F}"/>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36</c:v>
                </c:pt>
                <c:pt idx="1">
                  <c:v>64</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36%</c:v>
                  </c:pt>
                  <c:pt idx="1">
                    <c:v>64%</c:v>
                  </c:pt>
                </c15:dlblRangeCache>
              </c15:datalabelsRange>
            </c:ext>
            <c:ext xmlns:c16="http://schemas.microsoft.com/office/drawing/2014/chart" uri="{C3380CC4-5D6E-409C-BE32-E72D297353CC}">
              <c16:uniqueId val="{00000006-51DD-430C-8FF3-E4B09270E25F}"/>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4F3E-4C45-9DAC-B2929C4B2C23}"/>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4F3E-4C45-9DAC-B2929C4B2C23}"/>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4F3E-4C45-9DAC-B2929C4B2C23}"/>
              </c:ext>
            </c:extLst>
          </c:dPt>
          <c:dLbls>
            <c:dLbl>
              <c:idx val="0"/>
              <c:tx>
                <c:rich>
                  <a:bodyPr/>
                  <a:lstStyle/>
                  <a:p>
                    <a:fld id="{D1156A4F-1A88-4D76-97F8-000E6A941AAE}"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4F3E-4C45-9DAC-B2929C4B2C23}"/>
                </c:ext>
              </c:extLst>
            </c:dLbl>
            <c:dLbl>
              <c:idx val="1"/>
              <c:tx>
                <c:rich>
                  <a:bodyPr/>
                  <a:lstStyle/>
                  <a:p>
                    <a:fld id="{6CE13952-FF3A-4015-9D6A-02D85C8FADEB}"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4F3E-4C45-9DAC-B2929C4B2C23}"/>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81</c:v>
                </c:pt>
                <c:pt idx="1">
                  <c:v>19</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81%</c:v>
                  </c:pt>
                  <c:pt idx="1">
                    <c:v>19%</c:v>
                  </c:pt>
                </c15:dlblRangeCache>
              </c15:datalabelsRange>
            </c:ext>
            <c:ext xmlns:c16="http://schemas.microsoft.com/office/drawing/2014/chart" uri="{C3380CC4-5D6E-409C-BE32-E72D297353CC}">
              <c16:uniqueId val="{00000003-4F3E-4C45-9DAC-B2929C4B2C23}"/>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AEA316BC-1738-4EE6-AB7C-7DF676328EEF}"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4F3E-4C45-9DAC-B2929C4B2C23}"/>
                </c:ext>
              </c:extLst>
            </c:dLbl>
            <c:dLbl>
              <c:idx val="1"/>
              <c:tx>
                <c:rich>
                  <a:bodyPr/>
                  <a:lstStyle/>
                  <a:p>
                    <a:fld id="{82A3B485-F17C-4DC3-9580-4BFE60AFE3E4}"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4F3E-4C45-9DAC-B2929C4B2C23}"/>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82</c:v>
                </c:pt>
                <c:pt idx="1">
                  <c:v>18</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82%</c:v>
                  </c:pt>
                  <c:pt idx="1">
                    <c:v>18%</c:v>
                  </c:pt>
                </c15:dlblRangeCache>
              </c15:datalabelsRange>
            </c:ext>
            <c:ext xmlns:c16="http://schemas.microsoft.com/office/drawing/2014/chart" uri="{C3380CC4-5D6E-409C-BE32-E72D297353CC}">
              <c16:uniqueId val="{00000006-4F3E-4C45-9DAC-B2929C4B2C23}"/>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0.0</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DE34-45F5-95AA-B4B0F5430F31}"/>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D90100"/>
    </a:solidFill>
  </c:spPr>
  <c:txPr>
    <a:bodyPr/>
    <a:lstStyle/>
    <a:p>
      <a:pPr>
        <a:defRPr sz="1800"/>
      </a:pPr>
      <a:endParaRPr lang="en-US"/>
    </a:p>
  </c:txPr>
  <c:externalData r:id="rId1">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5F81-41A0-AA5F-E21FFFB8EB7E}"/>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5F81-41A0-AA5F-E21FFFB8EB7E}"/>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5F81-41A0-AA5F-E21FFFB8EB7E}"/>
              </c:ext>
            </c:extLst>
          </c:dPt>
          <c:dLbls>
            <c:dLbl>
              <c:idx val="0"/>
              <c:tx>
                <c:rich>
                  <a:bodyPr/>
                  <a:lstStyle/>
                  <a:p>
                    <a:fld id="{BA0DB239-E452-4646-85F3-3695D9FAC8F4}"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5F81-41A0-AA5F-E21FFFB8EB7E}"/>
                </c:ext>
              </c:extLst>
            </c:dLbl>
            <c:dLbl>
              <c:idx val="1"/>
              <c:tx>
                <c:rich>
                  <a:bodyPr/>
                  <a:lstStyle/>
                  <a:p>
                    <a:fld id="{46AACB3D-641A-4D36-B521-BD9318FA66FE}"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5F81-41A0-AA5F-E21FFFB8EB7E}"/>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76</c:v>
                </c:pt>
                <c:pt idx="1">
                  <c:v>24</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76%</c:v>
                  </c:pt>
                  <c:pt idx="1">
                    <c:v>24%</c:v>
                  </c:pt>
                </c15:dlblRangeCache>
              </c15:datalabelsRange>
            </c:ext>
            <c:ext xmlns:c16="http://schemas.microsoft.com/office/drawing/2014/chart" uri="{C3380CC4-5D6E-409C-BE32-E72D297353CC}">
              <c16:uniqueId val="{00000003-5F81-41A0-AA5F-E21FFFB8EB7E}"/>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r>
                      <a:rPr lang="en-US"/>
                      <a:t>81%</a:t>
                    </a:r>
                    <a:r>
                      <a:rPr lang="en-US"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ext>
                <c:ext xmlns:c16="http://schemas.microsoft.com/office/drawing/2014/chart" uri="{C3380CC4-5D6E-409C-BE32-E72D297353CC}">
                  <c16:uniqueId val="{00000004-5F81-41A0-AA5F-E21FFFB8EB7E}"/>
                </c:ext>
              </c:extLst>
            </c:dLbl>
            <c:dLbl>
              <c:idx val="1"/>
              <c:tx>
                <c:rich>
                  <a:bodyPr/>
                  <a:lstStyle/>
                  <a:p>
                    <a:r>
                      <a:rPr lang="en-GB"/>
                      <a:t>19%</a:t>
                    </a:r>
                    <a:r>
                      <a:rPr lang="en-GB"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5-5F81-41A0-AA5F-E21FFFB8EB7E}"/>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81</c:v>
                </c:pt>
                <c:pt idx="1">
                  <c:v>19</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81%p</c:v>
                  </c:pt>
                  <c:pt idx="1">
                    <c:v>19%q</c:v>
                  </c:pt>
                </c15:dlblRangeCache>
              </c15:datalabelsRange>
            </c:ext>
            <c:ext xmlns:c16="http://schemas.microsoft.com/office/drawing/2014/chart" uri="{C3380CC4-5D6E-409C-BE32-E72D297353CC}">
              <c16:uniqueId val="{00000006-5F81-41A0-AA5F-E21FFFB8EB7E}"/>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F532-49D4-9643-2B7F1FC6412B}"/>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F532-49D4-9643-2B7F1FC6412B}"/>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F532-49D4-9643-2B7F1FC6412B}"/>
              </c:ext>
            </c:extLst>
          </c:dPt>
          <c:dLbls>
            <c:dLbl>
              <c:idx val="0"/>
              <c:tx>
                <c:rich>
                  <a:bodyPr/>
                  <a:lstStyle/>
                  <a:p>
                    <a:fld id="{B850FC81-C5ED-47A6-82DF-4B5C7880526A}"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F532-49D4-9643-2B7F1FC6412B}"/>
                </c:ext>
              </c:extLst>
            </c:dLbl>
            <c:dLbl>
              <c:idx val="1"/>
              <c:tx>
                <c:rich>
                  <a:bodyPr/>
                  <a:lstStyle/>
                  <a:p>
                    <a:fld id="{C111E02F-144E-49E9-9A56-07796420CAC8}"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F532-49D4-9643-2B7F1FC6412B}"/>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63</c:v>
                </c:pt>
                <c:pt idx="1">
                  <c:v>37</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63%</c:v>
                  </c:pt>
                  <c:pt idx="1">
                    <c:v>37%</c:v>
                  </c:pt>
                </c15:dlblRangeCache>
              </c15:datalabelsRange>
            </c:ext>
            <c:ext xmlns:c16="http://schemas.microsoft.com/office/drawing/2014/chart" uri="{C3380CC4-5D6E-409C-BE32-E72D297353CC}">
              <c16:uniqueId val="{00000003-F532-49D4-9643-2B7F1FC6412B}"/>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6C9D4DEB-4C7E-4DD8-B050-2E674CD77FDA}"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F532-49D4-9643-2B7F1FC6412B}"/>
                </c:ext>
              </c:extLst>
            </c:dLbl>
            <c:dLbl>
              <c:idx val="1"/>
              <c:tx>
                <c:rich>
                  <a:bodyPr/>
                  <a:lstStyle/>
                  <a:p>
                    <a:fld id="{6AA8742A-9045-44EF-A224-ECA3709D4B9F}"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F532-49D4-9643-2B7F1FC6412B}"/>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68</c:v>
                </c:pt>
                <c:pt idx="1">
                  <c:v>32</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68%</c:v>
                  </c:pt>
                  <c:pt idx="1">
                    <c:v>32%</c:v>
                  </c:pt>
                </c15:dlblRangeCache>
              </c15:datalabelsRange>
            </c:ext>
            <c:ext xmlns:c16="http://schemas.microsoft.com/office/drawing/2014/chart" uri="{C3380CC4-5D6E-409C-BE32-E72D297353CC}">
              <c16:uniqueId val="{00000006-F532-49D4-9643-2B7F1FC6412B}"/>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3C56-4EA4-9136-CE48FDDBE16D}"/>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3C56-4EA4-9136-CE48FDDBE16D}"/>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3C56-4EA4-9136-CE48FDDBE16D}"/>
              </c:ext>
            </c:extLst>
          </c:dPt>
          <c:dLbls>
            <c:dLbl>
              <c:idx val="0"/>
              <c:tx>
                <c:rich>
                  <a:bodyPr/>
                  <a:lstStyle/>
                  <a:p>
                    <a:fld id="{B6CEA364-8B96-42A5-A081-8B153C411F90}"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3C56-4EA4-9136-CE48FDDBE16D}"/>
                </c:ext>
              </c:extLst>
            </c:dLbl>
            <c:dLbl>
              <c:idx val="1"/>
              <c:tx>
                <c:rich>
                  <a:bodyPr/>
                  <a:lstStyle/>
                  <a:p>
                    <a:fld id="{00ECAD80-DFAC-41B6-94C7-F21B922C403D}"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3C56-4EA4-9136-CE48FDDBE16D}"/>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49</c:v>
                </c:pt>
                <c:pt idx="1">
                  <c:v>51</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49%</c:v>
                  </c:pt>
                  <c:pt idx="1">
                    <c:v>51%</c:v>
                  </c:pt>
                </c15:dlblRangeCache>
              </c15:datalabelsRange>
            </c:ext>
            <c:ext xmlns:c16="http://schemas.microsoft.com/office/drawing/2014/chart" uri="{C3380CC4-5D6E-409C-BE32-E72D297353CC}">
              <c16:uniqueId val="{00000003-3C56-4EA4-9136-CE48FDDBE16D}"/>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6E7C800C-0AA4-46EE-BB73-4236C11BF866}"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3C56-4EA4-9136-CE48FDDBE16D}"/>
                </c:ext>
              </c:extLst>
            </c:dLbl>
            <c:dLbl>
              <c:idx val="1"/>
              <c:tx>
                <c:rich>
                  <a:bodyPr/>
                  <a:lstStyle/>
                  <a:p>
                    <a:fld id="{FADF01A6-D314-4FF7-A6D0-FF3B7CEE6F0A}"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3C56-4EA4-9136-CE48FDDBE16D}"/>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51</c:v>
                </c:pt>
                <c:pt idx="1">
                  <c:v>49</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51%</c:v>
                  </c:pt>
                  <c:pt idx="1">
                    <c:v>49%</c:v>
                  </c:pt>
                </c15:dlblRangeCache>
              </c15:datalabelsRange>
            </c:ext>
            <c:ext xmlns:c16="http://schemas.microsoft.com/office/drawing/2014/chart" uri="{C3380CC4-5D6E-409C-BE32-E72D297353CC}">
              <c16:uniqueId val="{00000006-3C56-4EA4-9136-CE48FDDBE16D}"/>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6011-40D3-80BA-F4CA421B82A7}"/>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6011-40D3-80BA-F4CA421B82A7}"/>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6011-40D3-80BA-F4CA421B82A7}"/>
              </c:ext>
            </c:extLst>
          </c:dPt>
          <c:dLbls>
            <c:dLbl>
              <c:idx val="0"/>
              <c:tx>
                <c:rich>
                  <a:bodyPr/>
                  <a:lstStyle/>
                  <a:p>
                    <a:fld id="{81FD73A6-E4E6-4FD6-80F7-7CE8204A982D}"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6011-40D3-80BA-F4CA421B82A7}"/>
                </c:ext>
              </c:extLst>
            </c:dLbl>
            <c:dLbl>
              <c:idx val="1"/>
              <c:tx>
                <c:rich>
                  <a:bodyPr/>
                  <a:lstStyle/>
                  <a:p>
                    <a:fld id="{27C3774C-8BF6-49AD-9039-D13BBFEF902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6011-40D3-80BA-F4CA421B82A7}"/>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76</c:v>
                </c:pt>
                <c:pt idx="1">
                  <c:v>24</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76%</c:v>
                  </c:pt>
                  <c:pt idx="1">
                    <c:v>24%</c:v>
                  </c:pt>
                </c15:dlblRangeCache>
              </c15:datalabelsRange>
            </c:ext>
            <c:ext xmlns:c16="http://schemas.microsoft.com/office/drawing/2014/chart" uri="{C3380CC4-5D6E-409C-BE32-E72D297353CC}">
              <c16:uniqueId val="{00000003-6011-40D3-80BA-F4CA421B82A7}"/>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AF734E6C-4684-4623-9EDD-871FEAB0A863}"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6011-40D3-80BA-F4CA421B82A7}"/>
                </c:ext>
              </c:extLst>
            </c:dLbl>
            <c:dLbl>
              <c:idx val="1"/>
              <c:tx>
                <c:rich>
                  <a:bodyPr/>
                  <a:lstStyle/>
                  <a:p>
                    <a:fld id="{92603F6C-0D2E-4A72-9920-A5CFDAC60364}"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6011-40D3-80BA-F4CA421B82A7}"/>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76</c:v>
                </c:pt>
                <c:pt idx="1">
                  <c:v>24</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76%</c:v>
                  </c:pt>
                  <c:pt idx="1">
                    <c:v>24%</c:v>
                  </c:pt>
                </c15:dlblRangeCache>
              </c15:datalabelsRange>
            </c:ext>
            <c:ext xmlns:c16="http://schemas.microsoft.com/office/drawing/2014/chart" uri="{C3380CC4-5D6E-409C-BE32-E72D297353CC}">
              <c16:uniqueId val="{00000006-6011-40D3-80BA-F4CA421B82A7}"/>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1A96-46F4-8DED-A8EE18A79494}"/>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1A96-46F4-8DED-A8EE18A79494}"/>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1A96-46F4-8DED-A8EE18A79494}"/>
              </c:ext>
            </c:extLst>
          </c:dPt>
          <c:dLbls>
            <c:dLbl>
              <c:idx val="0"/>
              <c:tx>
                <c:rich>
                  <a:bodyPr/>
                  <a:lstStyle/>
                  <a:p>
                    <a:fld id="{C920BB9F-7427-46AF-BA6B-CCA711BC6626}"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1A96-46F4-8DED-A8EE18A79494}"/>
                </c:ext>
              </c:extLst>
            </c:dLbl>
            <c:dLbl>
              <c:idx val="1"/>
              <c:tx>
                <c:rich>
                  <a:bodyPr/>
                  <a:lstStyle/>
                  <a:p>
                    <a:fld id="{4B5E2B16-E86A-4B7F-92E3-D114440A7DB7}"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1A96-46F4-8DED-A8EE18A79494}"/>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73</c:v>
                </c:pt>
                <c:pt idx="1">
                  <c:v>27</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73%</c:v>
                  </c:pt>
                  <c:pt idx="1">
                    <c:v>27%</c:v>
                  </c:pt>
                </c15:dlblRangeCache>
              </c15:datalabelsRange>
            </c:ext>
            <c:ext xmlns:c16="http://schemas.microsoft.com/office/drawing/2014/chart" uri="{C3380CC4-5D6E-409C-BE32-E72D297353CC}">
              <c16:uniqueId val="{00000003-1A96-46F4-8DED-A8EE18A79494}"/>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r>
                      <a:rPr lang="en-US"/>
                      <a:t>79%</a:t>
                    </a:r>
                    <a:r>
                      <a:rPr lang="en-US"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ext>
                <c:ext xmlns:c16="http://schemas.microsoft.com/office/drawing/2014/chart" uri="{C3380CC4-5D6E-409C-BE32-E72D297353CC}">
                  <c16:uniqueId val="{00000004-1A96-46F4-8DED-A8EE18A79494}"/>
                </c:ext>
              </c:extLst>
            </c:dLbl>
            <c:dLbl>
              <c:idx val="1"/>
              <c:tx>
                <c:rich>
                  <a:bodyPr/>
                  <a:lstStyle/>
                  <a:p>
                    <a:r>
                      <a:rPr lang="en-GB"/>
                      <a:t>21%</a:t>
                    </a:r>
                    <a:r>
                      <a:rPr lang="en-GB"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5-1A96-46F4-8DED-A8EE18A79494}"/>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79</c:v>
                </c:pt>
                <c:pt idx="1">
                  <c:v>21</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79%p</c:v>
                  </c:pt>
                  <c:pt idx="1">
                    <c:v>21%q</c:v>
                  </c:pt>
                </c15:dlblRangeCache>
              </c15:datalabelsRange>
            </c:ext>
            <c:ext xmlns:c16="http://schemas.microsoft.com/office/drawing/2014/chart" uri="{C3380CC4-5D6E-409C-BE32-E72D297353CC}">
              <c16:uniqueId val="{00000006-1A96-46F4-8DED-A8EE18A79494}"/>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0184-4101-A92D-BE25F2913D3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51EF-4162-B71C-EE735C9A2B85}"/>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09712612820827E-2"/>
          <c:y val="1.2482683125017898E-2"/>
          <c:w val="0.46910435444134468"/>
          <c:h val="0.98886168626176729"/>
        </c:manualLayout>
      </c:layout>
      <c:doughnutChart>
        <c:varyColors val="1"/>
        <c:ser>
          <c:idx val="0"/>
          <c:order val="0"/>
          <c:tx>
            <c:strRef>
              <c:f>Sheet1!$B$1</c:f>
              <c:strCache>
                <c:ptCount val="1"/>
                <c:pt idx="0">
                  <c:v>Complications</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6ABD-49A4-9313-2D971B7280FD}"/>
              </c:ext>
            </c:extLst>
          </c:dPt>
          <c:dPt>
            <c:idx val="1"/>
            <c:bubble3D val="0"/>
            <c:spPr>
              <a:solidFill>
                <a:srgbClr val="FFB81C"/>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6ABD-49A4-9313-2D971B7280FD}"/>
              </c:ext>
            </c:extLst>
          </c:dPt>
          <c:dPt>
            <c:idx val="2"/>
            <c:bubble3D val="0"/>
            <c:spPr>
              <a:solidFill>
                <a:srgbClr val="A6A6A6"/>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6ABD-49A4-9313-2D971B7280FD}"/>
              </c:ext>
            </c:extLst>
          </c:dPt>
          <c:dPt>
            <c:idx val="5"/>
            <c:bubble3D val="0"/>
            <c:spPr>
              <a:solidFill>
                <a:schemeClr val="accent4">
                  <a:lumMod val="50000"/>
                </a:scheme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6ABD-49A4-9313-2D971B7280FD}"/>
              </c:ext>
            </c:extLst>
          </c:dPt>
          <c:dLbls>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Sheet1!$A$2:$A$4</c:f>
              <c:strCache>
                <c:ptCount val="3"/>
                <c:pt idx="0">
                  <c:v>Yes, in the last 12 months</c:v>
                </c:pt>
                <c:pt idx="1">
                  <c:v>Yes, more than 12 months ago </c:v>
                </c:pt>
                <c:pt idx="2">
                  <c:v>No </c:v>
                </c:pt>
              </c:strCache>
            </c:strRef>
          </c:cat>
          <c:val>
            <c:numRef>
              <c:f>Sheet1!$B$2:$B$4</c:f>
              <c:numCache>
                <c:formatCode>General</c:formatCode>
                <c:ptCount val="3"/>
                <c:pt idx="0">
                  <c:v>47</c:v>
                </c:pt>
                <c:pt idx="1">
                  <c:v>35</c:v>
                </c:pt>
                <c:pt idx="2">
                  <c:v>17</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6ABD-49A4-9313-2D971B7280FD}"/>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Complications</c:v>
                </c:pt>
              </c:strCache>
            </c:strRef>
          </c:tx>
          <c:spPr>
            <a:ln w="3175">
              <a:solidFill>
                <a:sysClr val="window" lastClr="FFFFFF"/>
              </a:solidFill>
            </a:ln>
          </c:spPr>
          <c:dPt>
            <c:idx val="0"/>
            <c:bubble3D val="0"/>
            <c:spPr>
              <a:solidFill>
                <a:srgbClr val="003087"/>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840D-493E-84CC-314BB695EAAB}"/>
              </c:ext>
            </c:extLst>
          </c:dPt>
          <c:dPt>
            <c:idx val="1"/>
            <c:bubble3D val="0"/>
            <c:spPr>
              <a:solidFill>
                <a:srgbClr val="0072CE"/>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840D-493E-84CC-314BB695EAAB}"/>
              </c:ext>
            </c:extLst>
          </c:dPt>
          <c:dPt>
            <c:idx val="2"/>
            <c:bubble3D val="0"/>
            <c:spPr>
              <a:solidFill>
                <a:srgbClr val="A6A6A6"/>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840D-493E-84CC-314BB695EAAB}"/>
              </c:ext>
            </c:extLst>
          </c:dPt>
          <c:dPt>
            <c:idx val="5"/>
            <c:bubble3D val="0"/>
            <c:spPr>
              <a:solidFill>
                <a:schemeClr val="accent4">
                  <a:lumMod val="50000"/>
                </a:scheme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840D-493E-84CC-314BB695EAAB}"/>
              </c:ext>
            </c:extLst>
          </c:dPt>
          <c:dLbls>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Sheet1!$A$2:$A$4</c:f>
              <c:strCache>
                <c:ptCount val="3"/>
                <c:pt idx="0">
                  <c:v>Yes, in the last 12 months </c:v>
                </c:pt>
                <c:pt idx="1">
                  <c:v>Yes, more than 12 months ago</c:v>
                </c:pt>
                <c:pt idx="2">
                  <c:v>No</c:v>
                </c:pt>
              </c:strCache>
            </c:strRef>
          </c:cat>
          <c:val>
            <c:numRef>
              <c:f>Sheet1!$B$2:$B$4</c:f>
              <c:numCache>
                <c:formatCode>General</c:formatCode>
                <c:ptCount val="3"/>
                <c:pt idx="0">
                  <c:v>40</c:v>
                </c:pt>
                <c:pt idx="1">
                  <c:v>50</c:v>
                </c:pt>
                <c:pt idx="2">
                  <c:v>10</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840D-493E-84CC-314BB695EAAB}"/>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8A6C-4A41-AB52-07C2B57C74C3}"/>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0.0</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FA86-43B2-9314-8E91D52252D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D90100"/>
    </a:solidFill>
  </c:spPr>
  <c:txPr>
    <a:bodyPr/>
    <a:lstStyle/>
    <a:p>
      <a:pPr>
        <a:defRPr sz="1800"/>
      </a:pPr>
      <a:endParaRPr lang="en-US"/>
    </a:p>
  </c:txPr>
  <c:externalData r:id="rId1">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3053573404437648"/>
          <c:y val="0.14032552152575375"/>
          <c:w val="0.32805764136431781"/>
          <c:h val="0.77650426042304821"/>
        </c:manualLayout>
      </c:layout>
      <c:barChart>
        <c:barDir val="bar"/>
        <c:grouping val="clustered"/>
        <c:varyColors val="0"/>
        <c:ser>
          <c:idx val="0"/>
          <c:order val="0"/>
          <c:tx>
            <c:strRef>
              <c:f>Sheet1!$B$1</c:f>
              <c:strCache>
                <c:ptCount val="1"/>
                <c:pt idx="0">
                  <c:v>ICS</c:v>
                </c:pt>
              </c:strCache>
            </c:strRef>
          </c:tx>
          <c:spPr>
            <a:solidFill>
              <a:srgbClr val="003087"/>
            </a:solidFill>
            <a:ln>
              <a:noFill/>
            </a:ln>
          </c:spPr>
          <c:invertIfNegative val="0"/>
          <c:dLbls>
            <c:dLbl>
              <c:idx val="0"/>
              <c:tx>
                <c:rich>
                  <a:bodyPr/>
                  <a:lstStyle/>
                  <a:p>
                    <a:fld id="{01933AD7-0625-4C9C-B92A-DBDA3B110990}"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7519-4C1F-9643-9A55D10271AC}"/>
                </c:ext>
              </c:extLst>
            </c:dLbl>
            <c:dLbl>
              <c:idx val="1"/>
              <c:tx>
                <c:rich>
                  <a:bodyPr/>
                  <a:lstStyle/>
                  <a:p>
                    <a:fld id="{A9803BF4-2CBD-4ACD-9F0F-5E3423F46C8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7519-4C1F-9643-9A55D10271AC}"/>
                </c:ext>
              </c:extLst>
            </c:dLbl>
            <c:dLbl>
              <c:idx val="2"/>
              <c:tx>
                <c:rich>
                  <a:bodyPr/>
                  <a:lstStyle/>
                  <a:p>
                    <a:fld id="{628B7E37-9880-474A-8E19-9BB3BCA4167B}"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7519-4C1F-9643-9A55D10271AC}"/>
                </c:ext>
              </c:extLst>
            </c:dLbl>
            <c:dLbl>
              <c:idx val="3"/>
              <c:tx>
                <c:rich>
                  <a:bodyPr/>
                  <a:lstStyle/>
                  <a:p>
                    <a:fld id="{7FDFD512-256D-4F58-B5D4-1994AB67AC47}"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7519-4C1F-9643-9A55D10271AC}"/>
                </c:ext>
              </c:extLst>
            </c:dLbl>
            <c:dLbl>
              <c:idx val="4"/>
              <c:tx>
                <c:rich>
                  <a:bodyPr/>
                  <a:lstStyle/>
                  <a:p>
                    <a:fld id="{60481183-23F7-46B5-A7DA-6E47EFE1400B}"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7519-4C1F-9643-9A55D10271AC}"/>
                </c:ext>
              </c:extLst>
            </c:dLbl>
            <c:dLbl>
              <c:idx val="5"/>
              <c:tx>
                <c:rich>
                  <a:bodyPr/>
                  <a:lstStyle/>
                  <a:p>
                    <a:fld id="{B70F4982-255D-4974-BD8B-32AB7348161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7519-4C1F-9643-9A55D10271AC}"/>
                </c:ext>
              </c:extLst>
            </c:dLbl>
            <c:dLbl>
              <c:idx val="6"/>
              <c:tx>
                <c:rich>
                  <a:bodyPr/>
                  <a:lstStyle/>
                  <a:p>
                    <a:fld id="{30705736-1EDF-42AC-999F-C1469BBD1D78}"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7519-4C1F-9643-9A55D10271AC}"/>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Sheet1!$A$2:$A$8</c:f>
              <c:strCache>
                <c:ptCount val="7"/>
                <c:pt idx="0">
                  <c:v>I’ve felt stressed or worn out from managing diabetes </c:v>
                </c:pt>
                <c:pt idx="1">
                  <c:v>I don’t know enough about diabetes</c:v>
                </c:pt>
                <c:pt idx="2">
                  <c:v>My routine and how I manage my diabetes changes from day-to-day</c:v>
                </c:pt>
                <c:pt idx="3">
                  <c:v>I’m managing other long-term conditions</c:v>
                </c:pt>
                <c:pt idx="4">
                  <c:v>I’m too busy</c:v>
                </c:pt>
                <c:pt idx="5">
                  <c:v> I don’t have enough support from healthcare professionals</c:v>
                </c:pt>
                <c:pt idx="6">
                  <c:v>Other </c:v>
                </c:pt>
              </c:strCache>
            </c:strRef>
          </c:cat>
          <c:val>
            <c:numRef>
              <c:f>Sheet1!$B$2:$B$8</c:f>
              <c:numCache>
                <c:formatCode>General</c:formatCode>
                <c:ptCount val="7"/>
                <c:pt idx="0">
                  <c:v>62</c:v>
                </c:pt>
                <c:pt idx="1">
                  <c:v>6</c:v>
                </c:pt>
                <c:pt idx="2">
                  <c:v>60</c:v>
                </c:pt>
                <c:pt idx="3">
                  <c:v>35</c:v>
                </c:pt>
                <c:pt idx="4">
                  <c:v>17</c:v>
                </c:pt>
                <c:pt idx="5">
                  <c:v>15</c:v>
                </c:pt>
                <c:pt idx="6">
                  <c:v>8</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Sheet1!$H$2:$H$8</c15:f>
                <c15:dlblRangeCache>
                  <c:ptCount val="7"/>
                  <c:pt idx="0">
                    <c:v>62%</c:v>
                  </c:pt>
                  <c:pt idx="1">
                    <c:v>6%</c:v>
                  </c:pt>
                  <c:pt idx="2">
                    <c:v>60%</c:v>
                  </c:pt>
                  <c:pt idx="3">
                    <c:v>35%</c:v>
                  </c:pt>
                  <c:pt idx="4">
                    <c:v>17%</c:v>
                  </c:pt>
                  <c:pt idx="5">
                    <c:v>15%</c:v>
                  </c:pt>
                  <c:pt idx="6">
                    <c:v>8%</c:v>
                  </c:pt>
                </c15:dlblRangeCache>
              </c15:datalabelsRange>
            </c:ext>
            <c:ext xmlns:c16="http://schemas.microsoft.com/office/drawing/2014/chart" uri="{C3380CC4-5D6E-409C-BE32-E72D297353CC}">
              <c16:uniqueId val="{00000007-7519-4C1F-9643-9A55D10271AC}"/>
            </c:ext>
          </c:extLst>
        </c:ser>
        <c:dLbls>
          <c:showLegendKey val="0"/>
          <c:showVal val="0"/>
          <c:showCatName val="0"/>
          <c:showSerName val="0"/>
          <c:showPercent val="0"/>
          <c:showBubbleSize val="0"/>
        </c:dLbls>
        <c:gapWidth val="50"/>
        <c:overlap val="-5"/>
        <c:axId val="1043083279"/>
        <c:axId val="1043081359"/>
      </c:barChart>
      <c:catAx>
        <c:axId val="1043083279"/>
        <c:scaling>
          <c:orientation val="maxMin"/>
        </c:scaling>
        <c:delete val="0"/>
        <c:axPos val="l"/>
        <c:numFmt formatCode="General" sourceLinked="1"/>
        <c:majorTickMark val="out"/>
        <c:minorTickMark val="none"/>
        <c:tickLblPos val="nextTo"/>
        <c:spPr>
          <a:ln>
            <a:noFill/>
          </a:ln>
        </c:spPr>
        <c:txPr>
          <a:bodyPr/>
          <a:lstStyle/>
          <a:p>
            <a:pPr algn="r">
              <a:defRPr sz="1200" b="0">
                <a:solidFill>
                  <a:schemeClr val="tx1"/>
                </a:solidFill>
                <a:latin typeface="+mn-lt"/>
              </a:defRPr>
            </a:pPr>
            <a:endParaRPr lang="en-US"/>
          </a:p>
        </c:txPr>
        <c:crossAx val="1043081359"/>
        <c:crosses val="autoZero"/>
        <c:auto val="1"/>
        <c:lblAlgn val="ctr"/>
        <c:lblOffset val="100"/>
        <c:noMultiLvlLbl val="0"/>
      </c:catAx>
      <c:valAx>
        <c:axId val="1043081359"/>
        <c:scaling>
          <c:orientation val="minMax"/>
          <c:max val="100"/>
        </c:scaling>
        <c:delete val="1"/>
        <c:axPos val="t"/>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plotVisOnly val="1"/>
    <c:dispBlanksAs val="zero"/>
    <c:showDLblsOverMax val="0"/>
  </c:chart>
  <c:txPr>
    <a:bodyPr/>
    <a:lstStyle/>
    <a:p>
      <a:pPr algn="r">
        <a:defRPr sz="1800"/>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580920754566682"/>
          <c:y val="0.14032552152575375"/>
          <c:w val="0.35185687402652449"/>
          <c:h val="0.77650426042304821"/>
        </c:manualLayout>
      </c:layout>
      <c:barChart>
        <c:barDir val="bar"/>
        <c:grouping val="clustered"/>
        <c:varyColors val="0"/>
        <c:ser>
          <c:idx val="0"/>
          <c:order val="0"/>
          <c:tx>
            <c:strRef>
              <c:f>Sheet1!$B$1</c:f>
              <c:strCache>
                <c:ptCount val="1"/>
                <c:pt idx="0">
                  <c:v>ICS</c:v>
                </c:pt>
              </c:strCache>
            </c:strRef>
          </c:tx>
          <c:spPr>
            <a:solidFill>
              <a:srgbClr val="FFB901"/>
            </a:solidFill>
            <a:ln>
              <a:noFill/>
            </a:ln>
          </c:spPr>
          <c:invertIfNegative val="0"/>
          <c:dLbls>
            <c:dLbl>
              <c:idx val="0"/>
              <c:tx>
                <c:rich>
                  <a:bodyPr/>
                  <a:lstStyle/>
                  <a:p>
                    <a:fld id="{AAAE1804-D57F-431E-8F1B-2E91872F4B3D}"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121A-46C7-99A3-C7EC76CE57AC}"/>
                </c:ext>
              </c:extLst>
            </c:dLbl>
            <c:dLbl>
              <c:idx val="1"/>
              <c:tx>
                <c:rich>
                  <a:bodyPr/>
                  <a:lstStyle/>
                  <a:p>
                    <a:fld id="{06B5C0AA-C884-4EBA-87BE-E14D1C2BCAA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121A-46C7-99A3-C7EC76CE57AC}"/>
                </c:ext>
              </c:extLst>
            </c:dLbl>
            <c:dLbl>
              <c:idx val="2"/>
              <c:tx>
                <c:rich>
                  <a:bodyPr/>
                  <a:lstStyle/>
                  <a:p>
                    <a:fld id="{1A895604-C8B4-428E-A00E-86B4CBCE724A}"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121A-46C7-99A3-C7EC76CE57AC}"/>
                </c:ext>
              </c:extLst>
            </c:dLbl>
            <c:dLbl>
              <c:idx val="3"/>
              <c:tx>
                <c:rich>
                  <a:bodyPr/>
                  <a:lstStyle/>
                  <a:p>
                    <a:fld id="{66128336-F718-4110-8E88-307C95EC65A7}"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121A-46C7-99A3-C7EC76CE57AC}"/>
                </c:ext>
              </c:extLst>
            </c:dLbl>
            <c:dLbl>
              <c:idx val="4"/>
              <c:tx>
                <c:rich>
                  <a:bodyPr/>
                  <a:lstStyle/>
                  <a:p>
                    <a:fld id="{4516970E-832A-475A-BAE6-BA92E006ECC8}"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121A-46C7-99A3-C7EC76CE57AC}"/>
                </c:ext>
              </c:extLst>
            </c:dLbl>
            <c:dLbl>
              <c:idx val="5"/>
              <c:tx>
                <c:rich>
                  <a:bodyPr/>
                  <a:lstStyle/>
                  <a:p>
                    <a:fld id="{D0EE9A6D-E142-43B6-BC27-384B68DF69A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121A-46C7-99A3-C7EC76CE57AC}"/>
                </c:ext>
              </c:extLst>
            </c:dLbl>
            <c:dLbl>
              <c:idx val="6"/>
              <c:tx>
                <c:rich>
                  <a:bodyPr/>
                  <a:lstStyle/>
                  <a:p>
                    <a:fld id="{69DD02E3-E8F0-46FB-AD02-CD4FC84A647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121A-46C7-99A3-C7EC76CE57AC}"/>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Sheet1!$A$2:$A$8</c:f>
              <c:strCache>
                <c:ptCount val="7"/>
                <c:pt idx="0">
                  <c:v>I’ve felt stressed or worn out from managing diabetes </c:v>
                </c:pt>
                <c:pt idx="1">
                  <c:v>I don’t know enough about diabetes</c:v>
                </c:pt>
                <c:pt idx="2">
                  <c:v>My routine and how I manage my diabetes changes from day-to-day</c:v>
                </c:pt>
                <c:pt idx="3">
                  <c:v>I’m managing other long-term conditions</c:v>
                </c:pt>
                <c:pt idx="4">
                  <c:v>I’m too busy</c:v>
                </c:pt>
                <c:pt idx="5">
                  <c:v> I don’t have enough support from healthcare professionals</c:v>
                </c:pt>
                <c:pt idx="6">
                  <c:v>Other </c:v>
                </c:pt>
              </c:strCache>
            </c:strRef>
          </c:cat>
          <c:val>
            <c:numRef>
              <c:f>Sheet1!$B$2:$B$8</c:f>
              <c:numCache>
                <c:formatCode>General</c:formatCode>
                <c:ptCount val="7"/>
                <c:pt idx="0">
                  <c:v>28</c:v>
                </c:pt>
                <c:pt idx="1">
                  <c:v>18</c:v>
                </c:pt>
                <c:pt idx="2">
                  <c:v>35</c:v>
                </c:pt>
                <c:pt idx="3">
                  <c:v>46</c:v>
                </c:pt>
                <c:pt idx="4">
                  <c:v>6</c:v>
                </c:pt>
                <c:pt idx="5">
                  <c:v>17</c:v>
                </c:pt>
                <c:pt idx="6">
                  <c:v>14</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Sheet1!$H$2:$H$8</c15:f>
                <c15:dlblRangeCache>
                  <c:ptCount val="7"/>
                  <c:pt idx="0">
                    <c:v>28%</c:v>
                  </c:pt>
                  <c:pt idx="1">
                    <c:v>18%</c:v>
                  </c:pt>
                  <c:pt idx="2">
                    <c:v>35%</c:v>
                  </c:pt>
                  <c:pt idx="3">
                    <c:v>46%</c:v>
                  </c:pt>
                  <c:pt idx="4">
                    <c:v>6%</c:v>
                  </c:pt>
                  <c:pt idx="5">
                    <c:v>17%</c:v>
                  </c:pt>
                  <c:pt idx="6">
                    <c:v>14%</c:v>
                  </c:pt>
                </c15:dlblRangeCache>
              </c15:datalabelsRange>
            </c:ext>
            <c:ext xmlns:c16="http://schemas.microsoft.com/office/drawing/2014/chart" uri="{C3380CC4-5D6E-409C-BE32-E72D297353CC}">
              <c16:uniqueId val="{00000007-121A-46C7-99A3-C7EC76CE57AC}"/>
            </c:ext>
          </c:extLst>
        </c:ser>
        <c:dLbls>
          <c:showLegendKey val="0"/>
          <c:showVal val="0"/>
          <c:showCatName val="0"/>
          <c:showSerName val="0"/>
          <c:showPercent val="0"/>
          <c:showBubbleSize val="0"/>
        </c:dLbls>
        <c:gapWidth val="50"/>
        <c:overlap val="-5"/>
        <c:axId val="1043083279"/>
        <c:axId val="1043081359"/>
      </c:barChart>
      <c:catAx>
        <c:axId val="1043083279"/>
        <c:scaling>
          <c:orientation val="maxMin"/>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t"/>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plotVisOnly val="1"/>
    <c:dispBlanksAs val="zero"/>
    <c:showDLblsOverMax val="0"/>
  </c:chart>
  <c:txPr>
    <a:bodyPr/>
    <a:lstStyle/>
    <a:p>
      <a:pPr algn="r">
        <a:defRPr sz="1800"/>
      </a:pPr>
      <a:endParaRPr lang="en-US"/>
    </a:p>
  </c:txPr>
  <c:externalData r:id="rId2">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5E89-4484-B3C3-3DC1F30FAD68}"/>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6F02-40A9-872A-919DA405D3D5}"/>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4EE7-4A44-9BE3-2AE375ECDF21}"/>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8493597657949157E-2"/>
          <c:y val="1.2482683125017898E-2"/>
          <c:w val="0.46910435444134468"/>
          <c:h val="0.98886168626176729"/>
        </c:manualLayout>
      </c:layout>
      <c:doughnutChart>
        <c:varyColors val="1"/>
        <c:ser>
          <c:idx val="0"/>
          <c:order val="0"/>
          <c:tx>
            <c:strRef>
              <c:f>Sheet1!$B$1</c:f>
              <c:strCache>
                <c:ptCount val="1"/>
                <c:pt idx="0">
                  <c:v>Confidence in using devices</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F921-426C-8ED6-64510F89E69A}"/>
              </c:ext>
            </c:extLst>
          </c:dPt>
          <c:dPt>
            <c:idx val="1"/>
            <c:bubble3D val="0"/>
            <c:spPr>
              <a:solidFill>
                <a:srgbClr val="FFB81C"/>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F921-426C-8ED6-64510F89E69A}"/>
              </c:ext>
            </c:extLst>
          </c:dPt>
          <c:dPt>
            <c:idx val="2"/>
            <c:bubble3D val="0"/>
            <c:spPr>
              <a:solidFill>
                <a:srgbClr val="FBE201"/>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F921-426C-8ED6-64510F89E69A}"/>
              </c:ext>
            </c:extLst>
          </c:dPt>
          <c:dPt>
            <c:idx val="3"/>
            <c:bubble3D val="0"/>
            <c:spPr>
              <a:solidFill>
                <a:sysClr val="window" lastClr="FFFFFF">
                  <a:lumMod val="65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F921-426C-8ED6-64510F89E69A}"/>
              </c:ext>
            </c:extLst>
          </c:dPt>
          <c:dPt>
            <c:idx val="5"/>
            <c:bubble3D val="0"/>
            <c:spPr>
              <a:solidFill>
                <a:schemeClr val="accent4">
                  <a:lumMod val="50000"/>
                </a:scheme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F921-426C-8ED6-64510F89E69A}"/>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F921-426C-8ED6-64510F89E69A}"/>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Sheet1!$A$2:$A$5</c:f>
              <c:strCache>
                <c:ptCount val="4"/>
                <c:pt idx="0">
                  <c:v>Very confident </c:v>
                </c:pt>
                <c:pt idx="1">
                  <c:v>Fairly confident </c:v>
                </c:pt>
                <c:pt idx="2">
                  <c:v>Not very confident </c:v>
                </c:pt>
                <c:pt idx="3">
                  <c:v>Not at all confident </c:v>
                </c:pt>
              </c:strCache>
            </c:strRef>
          </c:cat>
          <c:val>
            <c:numRef>
              <c:f>Sheet1!$B$2:$B$5</c:f>
              <c:numCache>
                <c:formatCode>General</c:formatCode>
                <c:ptCount val="4"/>
                <c:pt idx="0">
                  <c:v>58</c:v>
                </c:pt>
                <c:pt idx="1">
                  <c:v>34</c:v>
                </c:pt>
                <c:pt idx="2">
                  <c:v>6</c:v>
                </c:pt>
                <c:pt idx="3">
                  <c:v>1</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F921-426C-8ED6-64510F89E69A}"/>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Confidence in using devices</c:v>
                </c:pt>
              </c:strCache>
            </c:strRef>
          </c:tx>
          <c:spPr>
            <a:ln w="3175">
              <a:solidFill>
                <a:sysClr val="window" lastClr="FFFFFF"/>
              </a:solidFill>
            </a:ln>
          </c:spPr>
          <c:dPt>
            <c:idx val="0"/>
            <c:bubble3D val="0"/>
            <c:spPr>
              <a:solidFill>
                <a:srgbClr val="003087"/>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B8D9-4CF2-A554-AD61381FE098}"/>
              </c:ext>
            </c:extLst>
          </c:dPt>
          <c:dPt>
            <c:idx val="1"/>
            <c:bubble3D val="0"/>
            <c:spPr>
              <a:solidFill>
                <a:srgbClr val="0072CE"/>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B8D9-4CF2-A554-AD61381FE098}"/>
              </c:ext>
            </c:extLst>
          </c:dPt>
          <c:dPt>
            <c:idx val="2"/>
            <c:bubble3D val="0"/>
            <c:spPr>
              <a:solidFill>
                <a:srgbClr val="41B6E6"/>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B8D9-4CF2-A554-AD61381FE098}"/>
              </c:ext>
            </c:extLst>
          </c:dPt>
          <c:dPt>
            <c:idx val="3"/>
            <c:bubble3D val="0"/>
            <c:spPr>
              <a:solidFill>
                <a:sysClr val="window" lastClr="FFFFFF">
                  <a:lumMod val="65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B8D9-4CF2-A554-AD61381FE098}"/>
              </c:ext>
            </c:extLst>
          </c:dPt>
          <c:dPt>
            <c:idx val="5"/>
            <c:bubble3D val="0"/>
            <c:spPr>
              <a:solidFill>
                <a:schemeClr val="accent4">
                  <a:lumMod val="50000"/>
                </a:scheme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B8D9-4CF2-A554-AD61381FE098}"/>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B8D9-4CF2-A554-AD61381FE098}"/>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Sheet1!$A$2:$A$5</c:f>
              <c:strCache>
                <c:ptCount val="4"/>
                <c:pt idx="0">
                  <c:v>Very confident </c:v>
                </c:pt>
                <c:pt idx="1">
                  <c:v>Fairly confident </c:v>
                </c:pt>
                <c:pt idx="2">
                  <c:v>Not very confident </c:v>
                </c:pt>
                <c:pt idx="3">
                  <c:v>Not at all confident </c:v>
                </c:pt>
              </c:strCache>
            </c:strRef>
          </c:cat>
          <c:val>
            <c:numRef>
              <c:f>Sheet1!$B$2:$B$5</c:f>
              <c:numCache>
                <c:formatCode>General</c:formatCode>
                <c:ptCount val="4"/>
                <c:pt idx="0">
                  <c:v>61</c:v>
                </c:pt>
                <c:pt idx="1">
                  <c:v>34</c:v>
                </c:pt>
                <c:pt idx="2">
                  <c:v>3</c:v>
                </c:pt>
                <c:pt idx="3">
                  <c:v>2</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B8D9-4CF2-A554-AD61381FE098}"/>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9DB9-45D5-8ED9-D2E4AA155985}"/>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839505570521019"/>
          <c:y val="0.12782205559504564"/>
          <c:w val="0.78172467798678069"/>
          <c:h val="0.64848934711362449"/>
        </c:manualLayout>
      </c:layout>
      <c:barChart>
        <c:barDir val="bar"/>
        <c:grouping val="percentStacked"/>
        <c:varyColors val="0"/>
        <c:ser>
          <c:idx val="0"/>
          <c:order val="0"/>
          <c:tx>
            <c:strRef>
              <c:f>Sheet1!$B$1</c:f>
              <c:strCache>
                <c:ptCount val="1"/>
                <c:pt idx="0">
                  <c:v>Good%</c:v>
                </c:pt>
              </c:strCache>
            </c:strRef>
          </c:tx>
          <c:spPr>
            <a:solidFill>
              <a:srgbClr val="FFB81C"/>
            </a:solidFill>
            <a:ln>
              <a:noFill/>
            </a:ln>
            <a:effectLst/>
          </c:spPr>
          <c:invertIfNegative val="0"/>
          <c:dPt>
            <c:idx val="0"/>
            <c:invertIfNegative val="0"/>
            <c:bubble3D val="0"/>
            <c:spPr>
              <a:solidFill>
                <a:srgbClr val="003087"/>
              </a:solidFill>
              <a:ln>
                <a:noFill/>
              </a:ln>
              <a:effectLst/>
            </c:spPr>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C81C-4B75-8FC4-6133A14F0C73}"/>
              </c:ext>
            </c:extLst>
          </c:dPt>
          <c:dLbls>
            <c:delete val="1"/>
          </c:dLbls>
          <c:cat>
            <c:strRef>
              <c:f>Sheet1!$A$2</c:f>
              <c:strCache>
                <c:ptCount val="1"/>
                <c:pt idx="0">
                  <c:v>Type 1</c:v>
                </c:pt>
              </c:strCache>
            </c:strRef>
          </c:cat>
          <c:val>
            <c:numRef>
              <c:f>Sheet1!$B$2</c:f>
              <c:numCache>
                <c:formatCode>0%</c:formatCode>
                <c:ptCount val="1"/>
                <c:pt idx="0">
                  <c:v>0.82</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C81C-4B75-8FC4-6133A14F0C73}"/>
            </c:ext>
          </c:extLst>
        </c:ser>
        <c:ser>
          <c:idx val="1"/>
          <c:order val="1"/>
          <c:tx>
            <c:strRef>
              <c:f>Sheet1!$C$1</c:f>
              <c:strCache>
                <c:ptCount val="1"/>
                <c:pt idx="0">
                  <c:v>Column1</c:v>
                </c:pt>
              </c:strCache>
            </c:strRef>
          </c:tx>
          <c:spPr>
            <a:solidFill>
              <a:schemeClr val="bg1">
                <a:lumMod val="95000"/>
              </a:schemeClr>
            </a:solidFill>
            <a:ln>
              <a:noFill/>
            </a:ln>
            <a:effectLst/>
          </c:spPr>
          <c:invertIfNegative val="0"/>
          <c:dLbls>
            <c:dLbl>
              <c:idx val="0"/>
              <c:tx>
                <c:rich>
                  <a:bodyPr/>
                  <a:lstStyle/>
                  <a:p>
                    <a:fld id="{3B929B56-016B-40E3-BA5D-6B0CC91F7E0B}" type="CELLRANGE">
                      <a:rPr lang="en-US"/>
                      <a:pPr/>
                      <a:t>[CELLRANGE]</a:t>
                    </a:fld>
                    <a:endParaRPr lang="en-GB"/>
                  </a:p>
                </c:rich>
              </c:tx>
              <c:dLblPos val="inBase"/>
              <c:showLegendKey val="0"/>
              <c:showVal val="0"/>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3-6D89-4DAB-8079-75B2CFC5BAF5}"/>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Type 1</c:v>
                </c:pt>
              </c:strCache>
            </c:strRef>
          </c:cat>
          <c:val>
            <c:numRef>
              <c:f>Sheet1!$C$2</c:f>
              <c:numCache>
                <c:formatCode>0%</c:formatCode>
                <c:ptCount val="1"/>
                <c:pt idx="0">
                  <c:v>0.18</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Sheet1!$G$2</c15:f>
                <c15:dlblRangeCache>
                  <c:ptCount val="1"/>
                  <c:pt idx="0">
                    <c:v>82%</c:v>
                  </c:pt>
                </c15:dlblRangeCache>
              </c15:datalabelsRange>
            </c:ext>
            <c:ext xmlns:c16="http://schemas.microsoft.com/office/drawing/2014/chart" uri="{C3380CC4-5D6E-409C-BE32-E72D297353CC}">
              <c16:uniqueId val="{00000002-6D89-4DAB-8079-75B2CFC5BAF5}"/>
            </c:ext>
          </c:extLst>
        </c:ser>
        <c:dLbls>
          <c:dLblPos val="inEnd"/>
          <c:showLegendKey val="0"/>
          <c:showVal val="1"/>
          <c:showCatName val="0"/>
          <c:showSerName val="0"/>
          <c:showPercent val="0"/>
          <c:showBubbleSize val="0"/>
        </c:dLbls>
        <c:gapWidth val="90"/>
        <c:overlap val="100"/>
        <c:axId val="111774672"/>
        <c:axId val="111777072"/>
      </c:barChart>
      <c:catAx>
        <c:axId val="111774672"/>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b"/>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837966549016975"/>
          <c:y val="0"/>
          <c:w val="0.69563812494496324"/>
          <c:h val="0.99135308141142997"/>
        </c:manualLayout>
      </c:layout>
      <c:barChart>
        <c:barDir val="bar"/>
        <c:grouping val="percentStacked"/>
        <c:varyColors val="0"/>
        <c:ser>
          <c:idx val="0"/>
          <c:order val="0"/>
          <c:tx>
            <c:strRef>
              <c:f>Sheet1!$B$1</c:f>
              <c:strCache>
                <c:ptCount val="1"/>
                <c:pt idx="0">
                  <c:v>Good%</c:v>
                </c:pt>
              </c:strCache>
            </c:strRef>
          </c:tx>
          <c:spPr>
            <a:solidFill>
              <a:srgbClr val="003087"/>
            </a:solidFill>
            <a:ln>
              <a:noFill/>
            </a:ln>
            <a:effectLst/>
          </c:spPr>
          <c:invertIfNegative val="0"/>
          <c:dLbls>
            <c:delete val="1"/>
          </c:dLbls>
          <c:cat>
            <c:strRef>
              <c:f>Sheet1!$A$2:$A$6</c:f>
              <c:strCache>
                <c:ptCount val="5"/>
                <c:pt idx="0">
                  <c:v>1 - most deprived</c:v>
                </c:pt>
                <c:pt idx="1">
                  <c:v>2</c:v>
                </c:pt>
                <c:pt idx="2">
                  <c:v>3</c:v>
                </c:pt>
                <c:pt idx="3">
                  <c:v>4</c:v>
                </c:pt>
                <c:pt idx="4">
                  <c:v>5 - least deprived</c:v>
                </c:pt>
              </c:strCache>
            </c:strRef>
          </c:cat>
          <c:val>
            <c:numRef>
              <c:f>Sheet1!$B$2:$B$6</c:f>
              <c:numCache>
                <c:formatCode>0%</c:formatCode>
                <c:ptCount val="5"/>
                <c:pt idx="0">
                  <c:v>0.75</c:v>
                </c:pt>
                <c:pt idx="1">
                  <c:v>0.74</c:v>
                </c:pt>
                <c:pt idx="2">
                  <c:v>0.93</c:v>
                </c:pt>
                <c:pt idx="3">
                  <c:v>0.84</c:v>
                </c:pt>
                <c:pt idx="4">
                  <c:v>0.81</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A12A-4655-A198-B4046E9043B9}"/>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E2F2FCFB-BF30-43B8-AB68-EEBFBC753F11}" type="CELLRANGE">
                      <a:rPr lang="en-US"/>
                      <a:pPr/>
                      <a:t>[CELLRANGE]</a:t>
                    </a:fld>
                    <a:endParaRPr lang="en-GB"/>
                  </a:p>
                </c:rich>
              </c:tx>
              <c:dLblPos val="inBase"/>
              <c:showLegendKey val="0"/>
              <c:showVal val="0"/>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1-6B00-43A1-9923-B7570F8E1CE3}"/>
                </c:ext>
              </c:extLst>
            </c:dLbl>
            <c:dLbl>
              <c:idx val="1"/>
              <c:tx>
                <c:rich>
                  <a:bodyPr/>
                  <a:lstStyle/>
                  <a:p>
                    <a:fld id="{F381DD86-A9D6-4A14-B448-FFABD530E47C}"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6B00-43A1-9923-B7570F8E1CE3}"/>
                </c:ext>
              </c:extLst>
            </c:dLbl>
            <c:dLbl>
              <c:idx val="2"/>
              <c:tx>
                <c:rich>
                  <a:bodyPr/>
                  <a:lstStyle/>
                  <a:p>
                    <a:fld id="{5B1FB76C-97E2-4D9B-B1B7-AC724ECAA156}"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6B00-43A1-9923-B7570F8E1CE3}"/>
                </c:ext>
              </c:extLst>
            </c:dLbl>
            <c:dLbl>
              <c:idx val="3"/>
              <c:tx>
                <c:rich>
                  <a:bodyPr/>
                  <a:lstStyle/>
                  <a:p>
                    <a:fld id="{B17B2394-9213-4363-AF1E-EF25AD58BB8D}"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6B00-43A1-9923-B7570F8E1CE3}"/>
                </c:ext>
              </c:extLst>
            </c:dLbl>
            <c:dLbl>
              <c:idx val="4"/>
              <c:tx>
                <c:rich>
                  <a:bodyPr/>
                  <a:lstStyle/>
                  <a:p>
                    <a:fld id="{3763998F-FB15-403F-AC00-813F2CBD4A6E}"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6B00-43A1-9923-B7570F8E1CE3}"/>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1 - most deprived</c:v>
                </c:pt>
                <c:pt idx="1">
                  <c:v>2</c:v>
                </c:pt>
                <c:pt idx="2">
                  <c:v>3</c:v>
                </c:pt>
                <c:pt idx="3">
                  <c:v>4</c:v>
                </c:pt>
                <c:pt idx="4">
                  <c:v>5 - least deprived</c:v>
                </c:pt>
              </c:strCache>
            </c:strRef>
          </c:cat>
          <c:val>
            <c:numRef>
              <c:f>Sheet1!$C$2:$C$6</c:f>
              <c:numCache>
                <c:formatCode>0%</c:formatCode>
                <c:ptCount val="5"/>
                <c:pt idx="0">
                  <c:v>0.25</c:v>
                </c:pt>
                <c:pt idx="1">
                  <c:v>0.26</c:v>
                </c:pt>
                <c:pt idx="2">
                  <c:v>7.0000000000000007E-2</c:v>
                </c:pt>
                <c:pt idx="3">
                  <c:v>0.16</c:v>
                </c:pt>
                <c:pt idx="4">
                  <c:v>0.19</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Sheet1!$G$2:$G$6</c15:f>
                <c15:dlblRangeCache>
                  <c:ptCount val="5"/>
                  <c:pt idx="0">
                    <c:v>75%</c:v>
                  </c:pt>
                  <c:pt idx="1">
                    <c:v>74%</c:v>
                  </c:pt>
                  <c:pt idx="2">
                    <c:v>93%</c:v>
                  </c:pt>
                  <c:pt idx="3">
                    <c:v>84%</c:v>
                  </c:pt>
                  <c:pt idx="4">
                    <c:v>81%</c:v>
                  </c:pt>
                </c15:dlblRangeCache>
              </c15:datalabelsRange>
            </c:ext>
            <c:ext xmlns:c16="http://schemas.microsoft.com/office/drawing/2014/chart" uri="{C3380CC4-5D6E-409C-BE32-E72D297353CC}">
              <c16:uniqueId val="{00000000-6B00-43A1-9923-B7570F8E1CE3}"/>
            </c:ext>
          </c:extLst>
        </c:ser>
        <c:dLbls>
          <c:dLblPos val="inEnd"/>
          <c:showLegendKey val="0"/>
          <c:showVal val="1"/>
          <c:showCatName val="0"/>
          <c:showSerName val="0"/>
          <c:showPercent val="0"/>
          <c:showBubbleSize val="0"/>
        </c:dLbls>
        <c:gapWidth val="5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Espace réservé du numéro de diapositive 6">
            <a:extLst>
              <a:ext uri="{FF2B5EF4-FFF2-40B4-BE49-F238E27FC236}">
                <a16:creationId xmlns:a16="http://schemas.microsoft.com/office/drawing/2014/main" id="{24EDE16D-8876-4EF1-8863-60C2FE4CD79C}"/>
              </a:ext>
            </a:extLst>
          </p:cNvPr>
          <p:cNvSpPr>
            <a:spLocks noGrp="1"/>
          </p:cNvSpPr>
          <p:nvPr>
            <p:ph type="sldNum" sz="quarter" idx="3"/>
          </p:nvPr>
        </p:nvSpPr>
        <p:spPr>
          <a:xfrm>
            <a:off x="396531" y="9295077"/>
            <a:ext cx="475837" cy="393677"/>
          </a:xfrm>
          <a:prstGeom prst="rect">
            <a:avLst/>
          </a:prstGeom>
        </p:spPr>
        <p:txBody>
          <a:bodyPr vert="horz" lIns="91440" tIns="45720" rIns="91440" bIns="45720" rtlCol="0" anchor="b"/>
          <a:lstStyle>
            <a:lvl1pPr algn="l">
              <a:defRPr sz="800" b="1">
                <a:latin typeface="Barlow" panose="020B0604020202020204" pitchFamily="34" charset="0"/>
              </a:defRPr>
            </a:lvl1pPr>
          </a:lstStyle>
          <a:p>
            <a:fld id="{3B8578AD-0529-46A5-84EB-6338160D5A7D}" type="slidenum">
              <a:rPr lang="en-GB" smtClean="0"/>
              <a:pPr/>
              <a:t>‹#›</a:t>
            </a:fld>
            <a:endParaRPr lang="en-GB"/>
          </a:p>
        </p:txBody>
      </p:sp>
      <p:pic>
        <p:nvPicPr>
          <p:cNvPr id="5" name="Picture 4" descr="Logo&#10;&#10;Description automatically generated">
            <a:extLst>
              <a:ext uri="{FF2B5EF4-FFF2-40B4-BE49-F238E27FC236}">
                <a16:creationId xmlns:a16="http://schemas.microsoft.com/office/drawing/2014/main" id="{C559FD35-2DCE-40AC-B06F-CA1FDB3EE8B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999938" y="9233293"/>
            <a:ext cx="401206" cy="399306"/>
          </a:xfrm>
          <a:prstGeom prst="rect">
            <a:avLst/>
          </a:prstGeom>
        </p:spPr>
      </p:pic>
    </p:spTree>
    <p:extLst>
      <p:ext uri="{BB962C8B-B14F-4D97-AF65-F5344CB8AC3E}">
        <p14:creationId xmlns:p14="http://schemas.microsoft.com/office/powerpoint/2010/main" val="1143950891"/>
      </p:ext>
    </p:extLst>
  </p:cSld>
  <p:clrMap bg1="lt1" tx1="dk1" bg2="lt2" tx2="dk2" accent1="accent1" accent2="accent2" accent3="accent3" accent4="accent4" accent5="accent5" accent6="accent6" hlink="hlink" folHlink="folHlink"/>
  <p:hf hdr="0" ftr="0" dt="0"/>
  <p:extLst>
    <p:ext uri="{56416CCD-93CA-4268-BC5B-53C4BB910035}">
      <p15:sldGuideLst xmlns:p15="http://schemas.microsoft.com/office/powerpoint/2012/main">
        <p15:guide id="1" orient="horz" pos="3127" userDrawn="1">
          <p15:clr>
            <a:srgbClr val="F26B43"/>
          </p15:clr>
        </p15:guide>
        <p15:guide id="2" pos="2141"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Espace réservé de l'image des diapositives 3"/>
          <p:cNvSpPr>
            <a:spLocks noGrp="1" noRot="1" noChangeAspect="1"/>
          </p:cNvSpPr>
          <p:nvPr>
            <p:ph type="sldImg" idx="2"/>
          </p:nvPr>
        </p:nvSpPr>
        <p:spPr>
          <a:xfrm>
            <a:off x="-161925" y="165100"/>
            <a:ext cx="7131050" cy="4011613"/>
          </a:xfrm>
          <a:prstGeom prst="rect">
            <a:avLst/>
          </a:prstGeom>
          <a:noFill/>
          <a:ln w="12700">
            <a:solidFill>
              <a:srgbClr val="878787"/>
            </a:solidFill>
          </a:ln>
        </p:spPr>
        <p:txBody>
          <a:bodyPr vert="horz" lIns="91440" tIns="45720" rIns="91440" bIns="45720" rtlCol="0" anchor="ctr"/>
          <a:lstStyle/>
          <a:p>
            <a:endParaRPr lang="en-GB"/>
          </a:p>
        </p:txBody>
      </p:sp>
      <p:sp>
        <p:nvSpPr>
          <p:cNvPr id="6" name="Espace réservé des notes 4">
            <a:extLst>
              <a:ext uri="{FF2B5EF4-FFF2-40B4-BE49-F238E27FC236}">
                <a16:creationId xmlns:a16="http://schemas.microsoft.com/office/drawing/2014/main" id="{D3C969E9-D72B-43D0-96E0-B91161682A16}"/>
              </a:ext>
            </a:extLst>
          </p:cNvPr>
          <p:cNvSpPr>
            <a:spLocks noGrp="1"/>
          </p:cNvSpPr>
          <p:nvPr>
            <p:ph type="body" sz="quarter" idx="3"/>
          </p:nvPr>
        </p:nvSpPr>
        <p:spPr>
          <a:xfrm>
            <a:off x="147283" y="4638809"/>
            <a:ext cx="6503109" cy="4369616"/>
          </a:xfrm>
          <a:prstGeom prst="rect">
            <a:avLst/>
          </a:prstGeom>
        </p:spPr>
        <p:txBody>
          <a:bodyPr vert="horz" lIns="0" tIns="0" rIns="0" bIns="0" rtlCol="0"/>
          <a:lstStyle/>
          <a:p>
            <a:pPr marL="0" lvl="0" algn="l" defTabSz="914400" rtl="0" eaLnBrk="1" latinLnBrk="0" hangingPunct="1">
              <a:lnSpc>
                <a:spcPct val="110000"/>
              </a:lnSpc>
              <a:spcBef>
                <a:spcPts val="300"/>
              </a:spcBef>
              <a:spcAft>
                <a:spcPts val="300"/>
              </a:spcAft>
            </a:pPr>
            <a:r>
              <a:rPr lang="en-GB" noProof="0"/>
              <a:t>Click here to add text</a:t>
            </a:r>
          </a:p>
          <a:p>
            <a:pPr marL="171450" lvl="1" indent="-171450" algn="l" defTabSz="914400" rtl="0" eaLnBrk="1" latinLnBrk="0" hangingPunct="1">
              <a:lnSpc>
                <a:spcPct val="110000"/>
              </a:lnSpc>
              <a:spcBef>
                <a:spcPts val="300"/>
              </a:spcBef>
              <a:spcAft>
                <a:spcPts val="300"/>
              </a:spcAft>
              <a:buFont typeface="Wingdings" panose="05000000000000000000" pitchFamily="2" charset="2"/>
              <a:buChar char=""/>
            </a:pPr>
            <a:r>
              <a:rPr lang="en-GB" noProof="0"/>
              <a:t>First level bullet</a:t>
            </a:r>
          </a:p>
          <a:p>
            <a:pPr marL="357188" lvl="2" indent="-171450" algn="l" defTabSz="914400" rtl="0" eaLnBrk="1" latinLnBrk="0" hangingPunct="1">
              <a:lnSpc>
                <a:spcPct val="110000"/>
              </a:lnSpc>
              <a:spcBef>
                <a:spcPts val="300"/>
              </a:spcBef>
              <a:spcAft>
                <a:spcPts val="300"/>
              </a:spcAft>
              <a:buFont typeface="Barlow" panose="020B0502040204020203" pitchFamily="34" charset="0"/>
              <a:buChar char="-"/>
            </a:pPr>
            <a:r>
              <a:rPr lang="en-GB" noProof="0"/>
              <a:t>Second level bullet</a:t>
            </a:r>
          </a:p>
          <a:p>
            <a:pPr marL="628650" lvl="3" indent="-182563" algn="l" defTabSz="914400" rtl="0" eaLnBrk="1" latinLnBrk="0" hangingPunct="1">
              <a:lnSpc>
                <a:spcPct val="110000"/>
              </a:lnSpc>
              <a:spcBef>
                <a:spcPts val="300"/>
              </a:spcBef>
              <a:spcAft>
                <a:spcPts val="300"/>
              </a:spcAft>
              <a:buFont typeface="Barlow" panose="020B0604020202020204" pitchFamily="34" charset="0"/>
              <a:buChar char="•"/>
            </a:pPr>
            <a:r>
              <a:rPr lang="en-GB" noProof="0"/>
              <a:t>Third level bullet</a:t>
            </a:r>
          </a:p>
        </p:txBody>
      </p:sp>
      <p:sp>
        <p:nvSpPr>
          <p:cNvPr id="10" name="Espace réservé du numéro de diapositive 6">
            <a:extLst>
              <a:ext uri="{FF2B5EF4-FFF2-40B4-BE49-F238E27FC236}">
                <a16:creationId xmlns:a16="http://schemas.microsoft.com/office/drawing/2014/main" id="{9CC188B7-201A-41CF-A8C8-B17F56565C7C}"/>
              </a:ext>
            </a:extLst>
          </p:cNvPr>
          <p:cNvSpPr>
            <a:spLocks noGrp="1"/>
          </p:cNvSpPr>
          <p:nvPr>
            <p:ph type="sldNum" sz="quarter" idx="5"/>
          </p:nvPr>
        </p:nvSpPr>
        <p:spPr>
          <a:xfrm>
            <a:off x="56647" y="9432947"/>
            <a:ext cx="475837" cy="393677"/>
          </a:xfrm>
          <a:prstGeom prst="rect">
            <a:avLst/>
          </a:prstGeom>
        </p:spPr>
        <p:txBody>
          <a:bodyPr vert="horz" lIns="91440" tIns="45720" rIns="91440" bIns="45720" rtlCol="0" anchor="b"/>
          <a:lstStyle>
            <a:lvl1pPr algn="l">
              <a:defRPr sz="800" b="1">
                <a:latin typeface="Barlow" panose="020B0604020202020204" pitchFamily="34" charset="0"/>
              </a:defRPr>
            </a:lvl1pPr>
          </a:lstStyle>
          <a:p>
            <a:fld id="{3B8578AD-0529-46A5-84EB-6338160D5A7D}" type="slidenum">
              <a:rPr lang="en-GB" smtClean="0"/>
              <a:pPr/>
              <a:t>‹#›</a:t>
            </a:fld>
            <a:endParaRPr lang="en-GB"/>
          </a:p>
        </p:txBody>
      </p:sp>
      <p:pic>
        <p:nvPicPr>
          <p:cNvPr id="7" name="Picture 6" descr="Logo&#10;&#10;Description automatically generated">
            <a:extLst>
              <a:ext uri="{FF2B5EF4-FFF2-40B4-BE49-F238E27FC236}">
                <a16:creationId xmlns:a16="http://schemas.microsoft.com/office/drawing/2014/main" id="{33000397-2CCA-4747-8472-EE41CDE62C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9186" y="9361888"/>
            <a:ext cx="401206" cy="399306"/>
          </a:xfrm>
          <a:prstGeom prst="rect">
            <a:avLst/>
          </a:prstGeom>
        </p:spPr>
      </p:pic>
    </p:spTree>
    <p:extLst>
      <p:ext uri="{BB962C8B-B14F-4D97-AF65-F5344CB8AC3E}">
        <p14:creationId xmlns:p14="http://schemas.microsoft.com/office/powerpoint/2010/main" val="424219422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lang="en-GB" sz="1000" kern="1200" noProof="0" dirty="0" smtClean="0">
        <a:solidFill>
          <a:schemeClr val="tx1"/>
        </a:solidFill>
        <a:latin typeface="Barlow" panose="020B0604020202020204" pitchFamily="34" charset="0"/>
        <a:ea typeface="+mn-ea"/>
        <a:cs typeface="+mn-cs"/>
      </a:defRPr>
    </a:lvl1pPr>
    <a:lvl2pPr marL="457200" algn="l" defTabSz="914400" rtl="0" eaLnBrk="1" latinLnBrk="0" hangingPunct="1">
      <a:defRPr lang="en-GB" sz="1000" kern="1200" noProof="0" dirty="0" smtClean="0">
        <a:solidFill>
          <a:schemeClr val="tx1"/>
        </a:solidFill>
        <a:latin typeface="Barlow" panose="020B0604020202020204" pitchFamily="34" charset="0"/>
        <a:ea typeface="+mn-ea"/>
        <a:cs typeface="+mn-cs"/>
      </a:defRPr>
    </a:lvl2pPr>
    <a:lvl3pPr marL="914400" algn="l" defTabSz="914400" rtl="0" eaLnBrk="1" latinLnBrk="0" hangingPunct="1">
      <a:defRPr lang="en-GB" sz="1000" kern="1200" noProof="0" dirty="0" smtClean="0">
        <a:solidFill>
          <a:schemeClr val="tx1"/>
        </a:solidFill>
        <a:latin typeface="Barlow" panose="020B0604020202020204" pitchFamily="34" charset="0"/>
        <a:ea typeface="+mn-ea"/>
        <a:cs typeface="+mn-cs"/>
      </a:defRPr>
    </a:lvl3pPr>
    <a:lvl4pPr marL="1371600" algn="l" defTabSz="914400" rtl="0" eaLnBrk="1" latinLnBrk="0" hangingPunct="1">
      <a:defRPr lang="en-GB" sz="1000" kern="1200" noProof="0" dirty="0">
        <a:solidFill>
          <a:schemeClr val="tx1"/>
        </a:solidFill>
        <a:latin typeface="Barlow" panose="020B0604020202020204" pitchFamily="34" charset="0"/>
        <a:ea typeface="+mn-ea"/>
        <a:cs typeface="+mn-cs"/>
      </a:defRPr>
    </a:lvl4pPr>
    <a:lvl5pPr marL="1828800" algn="l" defTabSz="914400" rtl="0" eaLnBrk="1" latinLnBrk="0" hangingPunct="1">
      <a:defRPr sz="1200" kern="1200">
        <a:solidFill>
          <a:schemeClr val="tx1"/>
        </a:solidFill>
        <a:latin typeface="Barlow"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1</a:t>
            </a:fld>
            <a:endParaRPr lang="en-GB"/>
          </a:p>
        </p:txBody>
      </p:sp>
    </p:spTree>
    <p:extLst>
      <p:ext uri="{BB962C8B-B14F-4D97-AF65-F5344CB8AC3E}">
        <p14:creationId xmlns:p14="http://schemas.microsoft.com/office/powerpoint/2010/main" val="17352025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99311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192684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35969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3013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167629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574551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860789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758346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203617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63474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2</a:t>
            </a:fld>
            <a:endParaRPr lang="en-GB"/>
          </a:p>
        </p:txBody>
      </p:sp>
    </p:spTree>
    <p:extLst>
      <p:ext uri="{BB962C8B-B14F-4D97-AF65-F5344CB8AC3E}">
        <p14:creationId xmlns:p14="http://schemas.microsoft.com/office/powerpoint/2010/main" val="1006038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411796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365006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664334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137333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69550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360438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589160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039589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147534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603531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4</a:t>
            </a:fld>
            <a:endParaRPr lang="en-GB"/>
          </a:p>
        </p:txBody>
      </p:sp>
    </p:spTree>
    <p:extLst>
      <p:ext uri="{BB962C8B-B14F-4D97-AF65-F5344CB8AC3E}">
        <p14:creationId xmlns:p14="http://schemas.microsoft.com/office/powerpoint/2010/main" val="9333195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771161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415168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975712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963176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8" y="174625"/>
            <a:ext cx="7118351" cy="4005263"/>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66939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8" y="174625"/>
            <a:ext cx="7118351" cy="40052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266839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8" y="174625"/>
            <a:ext cx="7118351" cy="40052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520923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8" y="174625"/>
            <a:ext cx="7118351" cy="40052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518890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8" y="174625"/>
            <a:ext cx="7118351" cy="4005263"/>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558133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8" y="174625"/>
            <a:ext cx="7118351" cy="40052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46</a:t>
            </a:fld>
            <a:endParaRPr lang="en-GB"/>
          </a:p>
        </p:txBody>
      </p:sp>
    </p:spTree>
    <p:extLst>
      <p:ext uri="{BB962C8B-B14F-4D97-AF65-F5344CB8AC3E}">
        <p14:creationId xmlns:p14="http://schemas.microsoft.com/office/powerpoint/2010/main" val="39285624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Barlow"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GB" sz="800" b="1" i="0" u="none" strike="noStrike" kern="1200" cap="none" spc="0" normalizeH="0" baseline="0" noProof="0">
              <a:ln>
                <a:noFill/>
              </a:ln>
              <a:solidFill>
                <a:prstClr val="black"/>
              </a:solidFill>
              <a:effectLst/>
              <a:uLnTx/>
              <a:uFillTx/>
              <a:latin typeface="Barlow" panose="020B0604020202020204" pitchFamily="34" charset="0"/>
              <a:ea typeface="+mn-ea"/>
              <a:cs typeface="+mn-cs"/>
            </a:endParaRPr>
          </a:p>
        </p:txBody>
      </p:sp>
    </p:spTree>
    <p:extLst>
      <p:ext uri="{BB962C8B-B14F-4D97-AF65-F5344CB8AC3E}">
        <p14:creationId xmlns:p14="http://schemas.microsoft.com/office/powerpoint/2010/main" val="17728192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Barlow"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GB" sz="800" b="1" i="0" u="none" strike="noStrike" kern="1200" cap="none" spc="0" normalizeH="0" baseline="0" noProof="0">
              <a:ln>
                <a:noFill/>
              </a:ln>
              <a:solidFill>
                <a:prstClr val="black"/>
              </a:solidFill>
              <a:effectLst/>
              <a:uLnTx/>
              <a:uFillTx/>
              <a:latin typeface="Barlow" panose="020B0604020202020204" pitchFamily="34" charset="0"/>
              <a:ea typeface="+mn-ea"/>
              <a:cs typeface="+mn-cs"/>
            </a:endParaRPr>
          </a:p>
        </p:txBody>
      </p:sp>
    </p:spTree>
    <p:extLst>
      <p:ext uri="{BB962C8B-B14F-4D97-AF65-F5344CB8AC3E}">
        <p14:creationId xmlns:p14="http://schemas.microsoft.com/office/powerpoint/2010/main" val="30069555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8</a:t>
            </a:fld>
            <a:endParaRPr lang="en-GB"/>
          </a:p>
        </p:txBody>
      </p:sp>
    </p:spTree>
    <p:extLst>
      <p:ext uri="{BB962C8B-B14F-4D97-AF65-F5344CB8AC3E}">
        <p14:creationId xmlns:p14="http://schemas.microsoft.com/office/powerpoint/2010/main" val="19062532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9</a:t>
            </a:fld>
            <a:endParaRPr lang="en-GB"/>
          </a:p>
        </p:txBody>
      </p:sp>
    </p:spTree>
    <p:extLst>
      <p:ext uri="{BB962C8B-B14F-4D97-AF65-F5344CB8AC3E}">
        <p14:creationId xmlns:p14="http://schemas.microsoft.com/office/powerpoint/2010/main" val="30192214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10</a:t>
            </a:fld>
            <a:endParaRPr lang="en-GB"/>
          </a:p>
        </p:txBody>
      </p:sp>
    </p:spTree>
    <p:extLst>
      <p:ext uri="{BB962C8B-B14F-4D97-AF65-F5344CB8AC3E}">
        <p14:creationId xmlns:p14="http://schemas.microsoft.com/office/powerpoint/2010/main" val="34180811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70408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slideMaster" Target="../slideMasters/slideMaster2.xml"/></Relationships>
</file>

<file path=ppt/slideLayouts/_rels/slideLayout161.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slide" Target="../slides/slide2.xml"/><Relationship Id="rId1" Type="http://schemas.openxmlformats.org/officeDocument/2006/relationships/slideMaster" Target="../slideMasters/slideMaster2.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image" Target="../media/image1.png"/><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16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6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3.bin"/></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1.png"/><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slideMaster" Target="../slideMasters/slideMaster3.xml"/></Relationships>
</file>

<file path=ppt/slideLayouts/_rels/slideLayout242.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slide" Target="../slides/slide2.xml"/><Relationship Id="rId1" Type="http://schemas.openxmlformats.org/officeDocument/2006/relationships/slideMaster" Target="../slideMasters/slideMaster3.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3.bin"/></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slide" Target="../slides/slide2.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1.png"/><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8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8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3.bin"/></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guides explaine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386ADD35-E522-41F8-B812-80AE6B27927D}"/>
              </a:ext>
            </a:extLst>
          </p:cNvPr>
          <p:cNvSpPr/>
          <p:nvPr userDrawn="1"/>
        </p:nvSpPr>
        <p:spPr>
          <a:xfrm>
            <a:off x="449999" y="6165850"/>
            <a:ext cx="11318357" cy="4476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dirty="0">
                <a:solidFill>
                  <a:schemeClr val="tx1"/>
                </a:solidFill>
              </a:rPr>
              <a:t>Area for logo, footer and slide number</a:t>
            </a:r>
          </a:p>
        </p:txBody>
      </p:sp>
      <p:sp>
        <p:nvSpPr>
          <p:cNvPr id="4" name="Rectangle 3">
            <a:extLst>
              <a:ext uri="{FF2B5EF4-FFF2-40B4-BE49-F238E27FC236}">
                <a16:creationId xmlns:a16="http://schemas.microsoft.com/office/drawing/2014/main" id="{217FFF5A-C07C-4EE5-83AE-92722B99DAEA}"/>
              </a:ext>
            </a:extLst>
          </p:cNvPr>
          <p:cNvSpPr/>
          <p:nvPr userDrawn="1"/>
        </p:nvSpPr>
        <p:spPr>
          <a:xfrm>
            <a:off x="442911" y="450000"/>
            <a:ext cx="11325449" cy="10343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7F09ED6E-CCB6-4130-B02F-119297B546CA}"/>
              </a:ext>
            </a:extLst>
          </p:cNvPr>
          <p:cNvSpPr txBox="1"/>
          <p:nvPr userDrawn="1"/>
        </p:nvSpPr>
        <p:spPr>
          <a:xfrm>
            <a:off x="4727848" y="1037430"/>
            <a:ext cx="2736760"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Main title and subtitle area</a:t>
            </a:r>
          </a:p>
        </p:txBody>
      </p:sp>
      <p:cxnSp>
        <p:nvCxnSpPr>
          <p:cNvPr id="7" name="Straight Connector 6">
            <a:extLst>
              <a:ext uri="{FF2B5EF4-FFF2-40B4-BE49-F238E27FC236}">
                <a16:creationId xmlns:a16="http://schemas.microsoft.com/office/drawing/2014/main" id="{3B0ECED2-463B-4A1C-B68C-41A7E5335213}"/>
              </a:ext>
            </a:extLst>
          </p:cNvPr>
          <p:cNvCxnSpPr/>
          <p:nvPr userDrawn="1"/>
        </p:nvCxnSpPr>
        <p:spPr>
          <a:xfrm>
            <a:off x="0" y="4413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7BC5E5-4ED8-4995-B9B3-674896B07C9F}"/>
              </a:ext>
            </a:extLst>
          </p:cNvPr>
          <p:cNvCxnSpPr/>
          <p:nvPr userDrawn="1"/>
        </p:nvCxnSpPr>
        <p:spPr>
          <a:xfrm>
            <a:off x="0" y="6165850"/>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67FE3B4-1487-4A42-82C4-2050774CC01B}"/>
              </a:ext>
            </a:extLst>
          </p:cNvPr>
          <p:cNvCxnSpPr/>
          <p:nvPr userDrawn="1"/>
        </p:nvCxnSpPr>
        <p:spPr>
          <a:xfrm>
            <a:off x="-25400" y="66135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A4F51B84-8B33-41FB-AE2A-8603C1B4B2AC}"/>
              </a:ext>
            </a:extLst>
          </p:cNvPr>
          <p:cNvSpPr/>
          <p:nvPr userDrawn="1"/>
        </p:nvSpPr>
        <p:spPr>
          <a:xfrm>
            <a:off x="462245" y="1809694"/>
            <a:ext cx="11299083" cy="66900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solidFill>
              </a:rPr>
              <a:t>Width of main content area</a:t>
            </a:r>
          </a:p>
        </p:txBody>
      </p:sp>
      <p:grpSp>
        <p:nvGrpSpPr>
          <p:cNvPr id="11" name="Group 10">
            <a:extLst>
              <a:ext uri="{FF2B5EF4-FFF2-40B4-BE49-F238E27FC236}">
                <a16:creationId xmlns:a16="http://schemas.microsoft.com/office/drawing/2014/main" id="{0F087FCB-BD1E-4080-ADD9-D3CD929EAFD6}"/>
              </a:ext>
            </a:extLst>
          </p:cNvPr>
          <p:cNvGrpSpPr/>
          <p:nvPr userDrawn="1"/>
        </p:nvGrpSpPr>
        <p:grpSpPr>
          <a:xfrm>
            <a:off x="462245" y="2877521"/>
            <a:ext cx="11286383" cy="669007"/>
            <a:chOff x="462245" y="2558742"/>
            <a:chExt cx="11286383" cy="492518"/>
          </a:xfrm>
          <a:solidFill>
            <a:schemeClr val="accent5"/>
          </a:solidFill>
        </p:grpSpPr>
        <p:sp>
          <p:nvSpPr>
            <p:cNvPr id="12" name="Rectangle 11">
              <a:extLst>
                <a:ext uri="{FF2B5EF4-FFF2-40B4-BE49-F238E27FC236}">
                  <a16:creationId xmlns:a16="http://schemas.microsoft.com/office/drawing/2014/main" id="{5DEE7492-22D5-411A-BCEF-34D67D1E8FCB}"/>
                </a:ext>
              </a:extLst>
            </p:cNvPr>
            <p:cNvSpPr/>
            <p:nvPr/>
          </p:nvSpPr>
          <p:spPr>
            <a:xfrm>
              <a:off x="462245" y="2558742"/>
              <a:ext cx="5454638"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sp>
          <p:nvSpPr>
            <p:cNvPr id="13" name="Rectangle 12">
              <a:extLst>
                <a:ext uri="{FF2B5EF4-FFF2-40B4-BE49-F238E27FC236}">
                  <a16:creationId xmlns:a16="http://schemas.microsoft.com/office/drawing/2014/main" id="{2F251647-8C43-42CC-BDD0-535546692E1C}"/>
                </a:ext>
              </a:extLst>
            </p:cNvPr>
            <p:cNvSpPr/>
            <p:nvPr/>
          </p:nvSpPr>
          <p:spPr>
            <a:xfrm>
              <a:off x="6285575" y="2558742"/>
              <a:ext cx="5463053"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grpSp>
      <p:grpSp>
        <p:nvGrpSpPr>
          <p:cNvPr id="14" name="Group 13">
            <a:extLst>
              <a:ext uri="{FF2B5EF4-FFF2-40B4-BE49-F238E27FC236}">
                <a16:creationId xmlns:a16="http://schemas.microsoft.com/office/drawing/2014/main" id="{17A156E7-CCEA-46FF-A154-5288625325E0}"/>
              </a:ext>
            </a:extLst>
          </p:cNvPr>
          <p:cNvGrpSpPr/>
          <p:nvPr userDrawn="1"/>
        </p:nvGrpSpPr>
        <p:grpSpPr>
          <a:xfrm>
            <a:off x="462245" y="4092141"/>
            <a:ext cx="11286843" cy="669007"/>
            <a:chOff x="462245" y="3372047"/>
            <a:chExt cx="11286843" cy="492518"/>
          </a:xfrm>
          <a:solidFill>
            <a:schemeClr val="accent6"/>
          </a:solidFill>
        </p:grpSpPr>
        <p:sp>
          <p:nvSpPr>
            <p:cNvPr id="15" name="Rectangle 14">
              <a:extLst>
                <a:ext uri="{FF2B5EF4-FFF2-40B4-BE49-F238E27FC236}">
                  <a16:creationId xmlns:a16="http://schemas.microsoft.com/office/drawing/2014/main" id="{CB781140-531E-48A5-9DF7-C2CC49D271DF}"/>
                </a:ext>
              </a:extLst>
            </p:cNvPr>
            <p:cNvSpPr/>
            <p:nvPr/>
          </p:nvSpPr>
          <p:spPr>
            <a:xfrm>
              <a:off x="46224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6" name="Rectangle 15">
              <a:extLst>
                <a:ext uri="{FF2B5EF4-FFF2-40B4-BE49-F238E27FC236}">
                  <a16:creationId xmlns:a16="http://schemas.microsoft.com/office/drawing/2014/main" id="{AA28CD9C-6828-48B0-B2B9-1CFA8F49E8D0}"/>
                </a:ext>
              </a:extLst>
            </p:cNvPr>
            <p:cNvSpPr/>
            <p:nvPr/>
          </p:nvSpPr>
          <p:spPr>
            <a:xfrm>
              <a:off x="4339866"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7" name="Rectangle 16">
              <a:extLst>
                <a:ext uri="{FF2B5EF4-FFF2-40B4-BE49-F238E27FC236}">
                  <a16:creationId xmlns:a16="http://schemas.microsoft.com/office/drawing/2014/main" id="{B29427AE-3B28-4D59-B88E-183CE9924925}"/>
                </a:ext>
              </a:extLst>
            </p:cNvPr>
            <p:cNvSpPr/>
            <p:nvPr/>
          </p:nvSpPr>
          <p:spPr>
            <a:xfrm>
              <a:off x="821531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grpSp>
      <p:grpSp>
        <p:nvGrpSpPr>
          <p:cNvPr id="18" name="Group 17">
            <a:extLst>
              <a:ext uri="{FF2B5EF4-FFF2-40B4-BE49-F238E27FC236}">
                <a16:creationId xmlns:a16="http://schemas.microsoft.com/office/drawing/2014/main" id="{87500F29-C83F-4134-80C2-3A7F655B27D2}"/>
              </a:ext>
            </a:extLst>
          </p:cNvPr>
          <p:cNvGrpSpPr/>
          <p:nvPr userDrawn="1"/>
        </p:nvGrpSpPr>
        <p:grpSpPr bwMode="gray">
          <a:xfrm>
            <a:off x="450000" y="0"/>
            <a:ext cx="11299088" cy="6858000"/>
            <a:chOff x="450000" y="-85430"/>
            <a:chExt cx="11299088" cy="6858000"/>
          </a:xfrm>
        </p:grpSpPr>
        <p:cxnSp>
          <p:nvCxnSpPr>
            <p:cNvPr id="19" name="Straight Connector 18">
              <a:extLst>
                <a:ext uri="{FF2B5EF4-FFF2-40B4-BE49-F238E27FC236}">
                  <a16:creationId xmlns:a16="http://schemas.microsoft.com/office/drawing/2014/main" id="{D6F9CADC-E6D4-4C67-AFCB-E27C1E0460DA}"/>
                </a:ext>
              </a:extLst>
            </p:cNvPr>
            <p:cNvCxnSpPr/>
            <p:nvPr/>
          </p:nvCxnSpPr>
          <p:spPr bwMode="gray">
            <a:xfrm>
              <a:off x="45000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DCBEC7B-9244-4A52-92AF-BC65A0D79E0B}"/>
                </a:ext>
              </a:extLst>
            </p:cNvPr>
            <p:cNvCxnSpPr/>
            <p:nvPr/>
          </p:nvCxnSpPr>
          <p:spPr bwMode="gray">
            <a:xfrm>
              <a:off x="11749088"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20B9D0C-C1B9-4D81-83A3-35093DBC7565}"/>
                </a:ext>
              </a:extLst>
            </p:cNvPr>
            <p:cNvCxnSpPr/>
            <p:nvPr/>
          </p:nvCxnSpPr>
          <p:spPr bwMode="gray">
            <a:xfrm>
              <a:off x="59118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1EB7ABE-14C3-44F5-87CB-4A1B64F48781}"/>
                </a:ext>
              </a:extLst>
            </p:cNvPr>
            <p:cNvCxnSpPr/>
            <p:nvPr/>
          </p:nvCxnSpPr>
          <p:spPr bwMode="gray">
            <a:xfrm>
              <a:off x="62674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9A9B47A-E12F-4BD2-91E6-EB4456E64D36}"/>
                </a:ext>
              </a:extLst>
            </p:cNvPr>
            <p:cNvCxnSpPr>
              <a:cxnSpLocks/>
            </p:cNvCxnSpPr>
            <p:nvPr/>
          </p:nvCxnSpPr>
          <p:spPr bwMode="gray">
            <a:xfrm>
              <a:off x="3976417"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804D3BF-869A-4812-BE95-40D030993717}"/>
                </a:ext>
              </a:extLst>
            </p:cNvPr>
            <p:cNvCxnSpPr>
              <a:cxnSpLocks/>
            </p:cNvCxnSpPr>
            <p:nvPr/>
          </p:nvCxnSpPr>
          <p:spPr bwMode="gray">
            <a:xfrm>
              <a:off x="433228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A3D29FB-ABBF-4E0F-940D-7AFFE15F09A2}"/>
                </a:ext>
              </a:extLst>
            </p:cNvPr>
            <p:cNvCxnSpPr>
              <a:cxnSpLocks/>
            </p:cNvCxnSpPr>
            <p:nvPr/>
          </p:nvCxnSpPr>
          <p:spPr bwMode="gray">
            <a:xfrm>
              <a:off x="785653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21895BE-B77A-47D7-9D8C-01D336B80FE9}"/>
                </a:ext>
              </a:extLst>
            </p:cNvPr>
            <p:cNvCxnSpPr>
              <a:cxnSpLocks/>
            </p:cNvCxnSpPr>
            <p:nvPr/>
          </p:nvCxnSpPr>
          <p:spPr bwMode="gray">
            <a:xfrm>
              <a:off x="8202615"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87D3AAD-2181-43A9-89D4-5EFA875444EF}"/>
                </a:ext>
              </a:extLst>
            </p:cNvPr>
            <p:cNvCxnSpPr>
              <a:cxnSpLocks/>
            </p:cNvCxnSpPr>
            <p:nvPr/>
          </p:nvCxnSpPr>
          <p:spPr bwMode="gray">
            <a:xfrm>
              <a:off x="2036492"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3F8B856-4148-45CD-A31F-C5826A69A9CE}"/>
                </a:ext>
              </a:extLst>
            </p:cNvPr>
            <p:cNvCxnSpPr>
              <a:cxnSpLocks/>
            </p:cNvCxnSpPr>
            <p:nvPr/>
          </p:nvCxnSpPr>
          <p:spPr bwMode="gray">
            <a:xfrm>
              <a:off x="2379663"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BC4BB79-F2AE-4EED-96A8-F8FCE4FC7DDC}"/>
                </a:ext>
              </a:extLst>
            </p:cNvPr>
            <p:cNvCxnSpPr>
              <a:cxnSpLocks/>
            </p:cNvCxnSpPr>
            <p:nvPr/>
          </p:nvCxnSpPr>
          <p:spPr bwMode="gray">
            <a:xfrm>
              <a:off x="9791429"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5775B1C-90E1-4ACC-A83F-40747ACBA8AA}"/>
                </a:ext>
              </a:extLst>
            </p:cNvPr>
            <p:cNvCxnSpPr>
              <a:cxnSpLocks/>
            </p:cNvCxnSpPr>
            <p:nvPr/>
          </p:nvCxnSpPr>
          <p:spPr bwMode="gray">
            <a:xfrm>
              <a:off x="10147300"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grpSp>
      <p:cxnSp>
        <p:nvCxnSpPr>
          <p:cNvPr id="31" name="Straight Connector 30">
            <a:extLst>
              <a:ext uri="{FF2B5EF4-FFF2-40B4-BE49-F238E27FC236}">
                <a16:creationId xmlns:a16="http://schemas.microsoft.com/office/drawing/2014/main" id="{43029B49-A765-409D-A3CD-B4BFA508C072}"/>
              </a:ext>
            </a:extLst>
          </p:cNvPr>
          <p:cNvCxnSpPr>
            <a:cxnSpLocks/>
          </p:cNvCxnSpPr>
          <p:nvPr userDrawn="1"/>
        </p:nvCxnSpPr>
        <p:spPr>
          <a:xfrm>
            <a:off x="383376" y="1809694"/>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A2D1EB9-967D-44B6-A4DE-CE698A8BDB10}"/>
              </a:ext>
            </a:extLst>
          </p:cNvPr>
          <p:cNvCxnSpPr/>
          <p:nvPr userDrawn="1"/>
        </p:nvCxnSpPr>
        <p:spPr>
          <a:xfrm>
            <a:off x="0" y="1484312"/>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1A55004-8D7D-4E0C-94DC-E1354243193E}"/>
              </a:ext>
            </a:extLst>
          </p:cNvPr>
          <p:cNvCxnSpPr/>
          <p:nvPr userDrawn="1"/>
        </p:nvCxnSpPr>
        <p:spPr>
          <a:xfrm>
            <a:off x="0" y="1808106"/>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FB18F1C-48B4-4262-B1C2-6D7758EB8637}"/>
              </a:ext>
            </a:extLst>
          </p:cNvPr>
          <p:cNvCxnSpPr/>
          <p:nvPr userDrawn="1"/>
        </p:nvCxnSpPr>
        <p:spPr>
          <a:xfrm>
            <a:off x="-25400" y="5661025"/>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7A6F973-997B-43B8-B47B-345DD183C636}"/>
              </a:ext>
            </a:extLst>
          </p:cNvPr>
          <p:cNvCxnSpPr/>
          <p:nvPr userDrawn="1"/>
        </p:nvCxnSpPr>
        <p:spPr>
          <a:xfrm>
            <a:off x="-25400" y="5948689"/>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39E9A01-7E7F-41A9-B10A-9A36B72E6251}"/>
              </a:ext>
            </a:extLst>
          </p:cNvPr>
          <p:cNvCxnSpPr>
            <a:cxnSpLocks/>
          </p:cNvCxnSpPr>
          <p:nvPr userDrawn="1"/>
        </p:nvCxnSpPr>
        <p:spPr>
          <a:xfrm>
            <a:off x="11819160" y="1795406"/>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BD53BB17-2830-4FF6-A472-36FC34D1631F}"/>
              </a:ext>
            </a:extLst>
          </p:cNvPr>
          <p:cNvSpPr txBox="1"/>
          <p:nvPr userDrawn="1"/>
        </p:nvSpPr>
        <p:spPr>
          <a:xfrm rot="16200000">
            <a:off x="-306701"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38" name="TextBox 37">
            <a:extLst>
              <a:ext uri="{FF2B5EF4-FFF2-40B4-BE49-F238E27FC236}">
                <a16:creationId xmlns:a16="http://schemas.microsoft.com/office/drawing/2014/main" id="{D813596B-50C8-4E18-9F1F-B3F9772BD6C8}"/>
              </a:ext>
            </a:extLst>
          </p:cNvPr>
          <p:cNvSpPr txBox="1"/>
          <p:nvPr userDrawn="1"/>
        </p:nvSpPr>
        <p:spPr>
          <a:xfrm rot="5400000" flipH="1">
            <a:off x="11379720"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40" name="TextBox 39">
            <a:extLst>
              <a:ext uri="{FF2B5EF4-FFF2-40B4-BE49-F238E27FC236}">
                <a16:creationId xmlns:a16="http://schemas.microsoft.com/office/drawing/2014/main" id="{F99562A1-40B6-498E-B2CC-FC202A9A295D}"/>
              </a:ext>
            </a:extLst>
          </p:cNvPr>
          <p:cNvSpPr txBox="1"/>
          <p:nvPr userDrawn="1"/>
        </p:nvSpPr>
        <p:spPr>
          <a:xfrm>
            <a:off x="833377" y="5082622"/>
            <a:ext cx="10534984"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The other vertical guides in between are simply to help you align things proportionately</a:t>
            </a:r>
          </a:p>
        </p:txBody>
      </p:sp>
      <p:sp>
        <p:nvSpPr>
          <p:cNvPr id="43" name="Title 42">
            <a:extLst>
              <a:ext uri="{FF2B5EF4-FFF2-40B4-BE49-F238E27FC236}">
                <a16:creationId xmlns:a16="http://schemas.microsoft.com/office/drawing/2014/main" id="{C54E255D-4ED5-4075-9EAF-A8B701187C36}"/>
              </a:ext>
            </a:extLst>
          </p:cNvPr>
          <p:cNvSpPr>
            <a:spLocks noGrp="1"/>
          </p:cNvSpPr>
          <p:nvPr>
            <p:ph type="title" hasCustomPrompt="1"/>
          </p:nvPr>
        </p:nvSpPr>
        <p:spPr>
          <a:xfrm>
            <a:off x="449999" y="397170"/>
            <a:ext cx="11407283" cy="775597"/>
          </a:xfrm>
        </p:spPr>
        <p:txBody>
          <a:bodyPr/>
          <a:lstStyle>
            <a:lvl1pPr>
              <a:defRPr/>
            </a:lvl1pPr>
          </a:lstStyle>
          <a:p>
            <a:r>
              <a:rPr lang="en-US"/>
              <a:t>Understanding the guides</a:t>
            </a:r>
            <a:endParaRPr lang="en-GB"/>
          </a:p>
        </p:txBody>
      </p:sp>
      <p:sp>
        <p:nvSpPr>
          <p:cNvPr id="46" name="Text Placeholder 4">
            <a:extLst>
              <a:ext uri="{FF2B5EF4-FFF2-40B4-BE49-F238E27FC236}">
                <a16:creationId xmlns:a16="http://schemas.microsoft.com/office/drawing/2014/main" id="{37A16C69-9348-4F42-BFDB-C88E095FF271}"/>
              </a:ext>
            </a:extLst>
          </p:cNvPr>
          <p:cNvSpPr txBox="1">
            <a:spLocks/>
          </p:cNvSpPr>
          <p:nvPr userDrawn="1"/>
        </p:nvSpPr>
        <p:spPr>
          <a:xfrm>
            <a:off x="450000" y="5827549"/>
            <a:ext cx="11294652" cy="124906"/>
          </a:xfrm>
          <a:prstGeom prst="rect">
            <a:avLst/>
          </a:prstGeom>
          <a:solidFill>
            <a:schemeClr val="bg1">
              <a:lumMod val="85000"/>
            </a:schemeClr>
          </a:solidFill>
        </p:spPr>
        <p:txBody>
          <a:bodyPr vert="horz" lIns="0" tIns="0" rIns="0" bIns="0" rtlCol="0">
            <a:noAutofit/>
          </a:bodyPr>
          <a:lstStyle>
            <a:lvl1pPr marL="0" indent="0" algn="l" defTabSz="914400" rtl="0" eaLnBrk="1" latinLnBrk="0" hangingPunct="1">
              <a:lnSpc>
                <a:spcPct val="110000"/>
              </a:lnSpc>
              <a:spcBef>
                <a:spcPts val="400"/>
              </a:spcBef>
              <a:spcAft>
                <a:spcPts val="400"/>
              </a:spcAft>
              <a:buSzPct val="50000"/>
              <a:buFont typeface="HelveticaNeueLT Std Lt Cn" panose="020B0406020202030204" pitchFamily="34" charset="0"/>
              <a:buNone/>
              <a:defRPr sz="800" b="0" i="1" kern="1200">
                <a:solidFill>
                  <a:schemeClr val="tx1"/>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a:t>Area for source and base (if necessary).  Nothing must go beyond the green line below.</a:t>
            </a:r>
          </a:p>
        </p:txBody>
      </p:sp>
      <p:sp>
        <p:nvSpPr>
          <p:cNvPr id="47" name="Right Bracket 46">
            <a:extLst>
              <a:ext uri="{FF2B5EF4-FFF2-40B4-BE49-F238E27FC236}">
                <a16:creationId xmlns:a16="http://schemas.microsoft.com/office/drawing/2014/main" id="{96B279EE-C5DB-44AC-BD7D-B846172C43E1}"/>
              </a:ext>
            </a:extLst>
          </p:cNvPr>
          <p:cNvSpPr/>
          <p:nvPr userDrawn="1"/>
        </p:nvSpPr>
        <p:spPr>
          <a:xfrm>
            <a:off x="11769407" y="5827549"/>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8" name="Right Bracket 47">
            <a:extLst>
              <a:ext uri="{FF2B5EF4-FFF2-40B4-BE49-F238E27FC236}">
                <a16:creationId xmlns:a16="http://schemas.microsoft.com/office/drawing/2014/main" id="{965FAEF5-FC45-40C8-AC5C-29DCECC3D09E}"/>
              </a:ext>
            </a:extLst>
          </p:cNvPr>
          <p:cNvSpPr/>
          <p:nvPr userDrawn="1"/>
        </p:nvSpPr>
        <p:spPr>
          <a:xfrm flipH="1">
            <a:off x="386578" y="5825231"/>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4095202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ol_clear">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1730F1E-C38F-43FB-AF5A-287E0AA31E4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9" name="Slide Number Placeholder 15">
            <a:extLst>
              <a:ext uri="{FF2B5EF4-FFF2-40B4-BE49-F238E27FC236}">
                <a16:creationId xmlns:a16="http://schemas.microsoft.com/office/drawing/2014/main" id="{08840428-B260-4958-A149-63C86CC793A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pic>
        <p:nvPicPr>
          <p:cNvPr id="12" name="Picture 11">
            <a:extLst>
              <a:ext uri="{FF2B5EF4-FFF2-40B4-BE49-F238E27FC236}">
                <a16:creationId xmlns:a16="http://schemas.microsoft.com/office/drawing/2014/main" id="{87BB07CD-2CDE-4607-8552-35BEFAEB845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Text Placeholder 3">
            <a:extLst>
              <a:ext uri="{FF2B5EF4-FFF2-40B4-BE49-F238E27FC236}">
                <a16:creationId xmlns:a16="http://schemas.microsoft.com/office/drawing/2014/main" id="{DEACAF23-7872-4DD8-95F6-F1AEAED117B8}"/>
              </a:ext>
            </a:extLst>
          </p:cNvPr>
          <p:cNvSpPr>
            <a:spLocks noGrp="1"/>
          </p:cNvSpPr>
          <p:nvPr>
            <p:ph type="body" sz="quarter" idx="10"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4002244516"/>
      </p:ext>
    </p:extLst>
  </p:cSld>
  <p:clrMapOvr>
    <a:masterClrMapping/>
  </p:clrMapOvr>
  <p:extLst>
    <p:ext uri="{DCECCB84-F9BA-43D5-87BE-67443E8EF086}">
      <p15:sldGuideLst xmlns:p15="http://schemas.microsoft.com/office/powerpoint/2012/main"/>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white_diagram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solidFill>
        </p:spPr>
        <p:txBody>
          <a:bodyPr/>
          <a:lstStyle>
            <a:lvl1pPr>
              <a:defRPr sz="2000"/>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p:txBody>
          <a:body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857760602"/>
      </p:ext>
    </p:extLst>
  </p:cSld>
  <p:clrMapOvr>
    <a:masterClrMapping/>
  </p:clrMapOvr>
  <p:extLst>
    <p:ext uri="{DCECCB84-F9BA-43D5-87BE-67443E8EF086}">
      <p15:sldGuideLst xmlns:p15="http://schemas.microsoft.com/office/powerpoint/2012/main"/>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col_diagram_righ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10CF00E-B8E5-4A61-8373-BDA9F4FC5A4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alpha val="30000"/>
            </a:srgbClr>
          </a:solidFill>
        </p:spPr>
        <p:txBody>
          <a:bodyPr/>
          <a:lstStyle>
            <a:lvl1pPr>
              <a:defRPr sz="2400">
                <a:solidFill>
                  <a:schemeClr val="bg1"/>
                </a:solidFill>
              </a:defRPr>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4D7DACFE-7FAD-44E8-8301-B73E2672075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2FC46610-EA32-4E5C-B33C-3655D2E714F2}"/>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648770966"/>
      </p:ext>
    </p:extLst>
  </p:cSld>
  <p:clrMapOvr>
    <a:masterClrMapping/>
  </p:clrMapOvr>
  <p:extLst>
    <p:ext uri="{DCECCB84-F9BA-43D5-87BE-67443E8EF086}">
      <p15:sldGuideLst xmlns:p15="http://schemas.microsoft.com/office/powerpoint/2012/main"/>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white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86150069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col_wide_image_righ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3256271-AC0B-48C8-A53B-42701632856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1E01F9E0-5263-47EC-B28E-9DC8291C3F4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1C155C6D-D700-40C9-9985-CD8DD7221E66}"/>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83587701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white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8371282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col_wide_image_lef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3DDAED-8211-4036-94F2-5DC40012D7B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A14B1443-F9C9-4372-B2CD-64B7C5D0FCF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49CAE67D-B4CC-4953-8304-88E123E42D1B}"/>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276965169"/>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video_layout">
    <p:spTree>
      <p:nvGrpSpPr>
        <p:cNvPr id="1" name=""/>
        <p:cNvGrpSpPr/>
        <p:nvPr/>
      </p:nvGrpSpPr>
      <p:grpSpPr>
        <a:xfrm>
          <a:off x="0" y="0"/>
          <a:ext cx="0" cy="0"/>
          <a:chOff x="0" y="0"/>
          <a:chExt cx="0" cy="0"/>
        </a:xfrm>
      </p:grpSpPr>
      <p:sp>
        <p:nvSpPr>
          <p:cNvPr id="5" name="Media Placeholder 4">
            <a:extLst>
              <a:ext uri="{FF2B5EF4-FFF2-40B4-BE49-F238E27FC236}">
                <a16:creationId xmlns:a16="http://schemas.microsoft.com/office/drawing/2014/main" id="{AE576D4F-2D55-4CDA-9033-543BCC39CA53}"/>
              </a:ext>
            </a:extLst>
          </p:cNvPr>
          <p:cNvSpPr>
            <a:spLocks noGrp="1"/>
          </p:cNvSpPr>
          <p:nvPr>
            <p:ph type="media" sz="quarter" idx="11" hasCustomPrompt="1"/>
          </p:nvPr>
        </p:nvSpPr>
        <p:spPr>
          <a:xfrm>
            <a:off x="0" y="0"/>
            <a:ext cx="12192000" cy="6858000"/>
          </a:xfrm>
          <a:pattFill prst="dashHorz">
            <a:fgClr>
              <a:schemeClr val="bg1">
                <a:lumMod val="75000"/>
              </a:schemeClr>
            </a:fgClr>
            <a:bgClr>
              <a:schemeClr val="bg1"/>
            </a:bgClr>
          </a:pattFill>
        </p:spPr>
        <p:txBody>
          <a:bodyPr/>
          <a:lstStyle>
            <a:lvl1pPr algn="ctr">
              <a:defRPr sz="2800" b="1"/>
            </a:lvl1pPr>
          </a:lstStyle>
          <a:p>
            <a:r>
              <a:rPr lang="en-US"/>
              <a:t>Click icon to add film footage</a:t>
            </a:r>
            <a:endParaRPr lang="en-GB"/>
          </a:p>
        </p:txBody>
      </p:sp>
    </p:spTree>
    <p:extLst>
      <p:ext uri="{BB962C8B-B14F-4D97-AF65-F5344CB8AC3E}">
        <p14:creationId xmlns:p14="http://schemas.microsoft.com/office/powerpoint/2010/main" val="407342721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image_with_statement">
    <p:bg>
      <p:bgPr>
        <a:solidFill>
          <a:schemeClr val="accent1"/>
        </a:solidFill>
        <a:effectLst/>
      </p:bgPr>
    </p:bg>
    <p:spTree>
      <p:nvGrpSpPr>
        <p:cNvPr id="1" name=""/>
        <p:cNvGrpSpPr/>
        <p:nvPr/>
      </p:nvGrpSpPr>
      <p:grpSpPr>
        <a:xfrm>
          <a:off x="0" y="0"/>
          <a:ext cx="0" cy="0"/>
          <a:chOff x="0" y="0"/>
          <a:chExt cx="0" cy="0"/>
        </a:xfrm>
      </p:grpSpPr>
      <p:sp>
        <p:nvSpPr>
          <p:cNvPr id="6" name="Picture Placeholder 4">
            <a:extLst>
              <a:ext uri="{FF2B5EF4-FFF2-40B4-BE49-F238E27FC236}">
                <a16:creationId xmlns:a16="http://schemas.microsoft.com/office/drawing/2014/main" id="{B451307E-4D10-46A4-B5F4-D1CDCEC3D46B}"/>
              </a:ext>
            </a:extLst>
          </p:cNvPr>
          <p:cNvSpPr>
            <a:spLocks noGrp="1"/>
          </p:cNvSpPr>
          <p:nvPr>
            <p:ph type="pic" sz="quarter" idx="15"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Click icon in centre to add image</a:t>
            </a:r>
            <a:br>
              <a:rPr lang="en-GB"/>
            </a:br>
            <a:r>
              <a:rPr lang="en-GB"/>
              <a:t>Send image to back so elements </a:t>
            </a:r>
            <a:br>
              <a:rPr lang="en-GB"/>
            </a:br>
            <a:r>
              <a:rPr lang="en-GB"/>
              <a:t>show on the page</a:t>
            </a:r>
            <a:br>
              <a:rPr lang="en-GB"/>
            </a:br>
            <a:endParaRPr lang="en-GB"/>
          </a:p>
          <a:p>
            <a:endParaRPr lang="en-GB"/>
          </a:p>
          <a:p>
            <a:endParaRPr lang="en-GB"/>
          </a:p>
          <a:p>
            <a:endParaRPr lang="en-GB"/>
          </a:p>
        </p:txBody>
      </p:sp>
      <p:sp>
        <p:nvSpPr>
          <p:cNvPr id="3" name="Titre 2">
            <a:extLst>
              <a:ext uri="{FF2B5EF4-FFF2-40B4-BE49-F238E27FC236}">
                <a16:creationId xmlns:a16="http://schemas.microsoft.com/office/drawing/2014/main" id="{6838E746-8C0D-4144-AC8E-FA9CF117C223}"/>
              </a:ext>
            </a:extLst>
          </p:cNvPr>
          <p:cNvSpPr>
            <a:spLocks noGrp="1"/>
          </p:cNvSpPr>
          <p:nvPr>
            <p:ph type="title" hasCustomPrompt="1"/>
          </p:nvPr>
        </p:nvSpPr>
        <p:spPr>
          <a:xfrm>
            <a:off x="450000" y="450000"/>
            <a:ext cx="3962343" cy="3742438"/>
          </a:xfrm>
        </p:spPr>
        <p:txBody>
          <a:bodyPr anchor="t"/>
          <a:lstStyle>
            <a:lvl1pPr>
              <a:defRPr sz="4400" cap="none" spc="0" baseline="0">
                <a:solidFill>
                  <a:schemeClr val="bg1"/>
                </a:solidFill>
              </a:defRPr>
            </a:lvl1pPr>
          </a:lstStyle>
          <a:p>
            <a:r>
              <a:rPr lang="en-GB"/>
              <a:t>Summary text background image</a:t>
            </a:r>
            <a:endParaRPr lang="fr-FR"/>
          </a:p>
        </p:txBody>
      </p:sp>
      <p:sp>
        <p:nvSpPr>
          <p:cNvPr id="20" name="Slide Number Placeholder 2">
            <a:extLst>
              <a:ext uri="{FF2B5EF4-FFF2-40B4-BE49-F238E27FC236}">
                <a16:creationId xmlns:a16="http://schemas.microsoft.com/office/drawing/2014/main" id="{2CA25737-BDFB-45D5-BF6F-856062E3181E}"/>
              </a:ext>
            </a:extLst>
          </p:cNvPr>
          <p:cNvSpPr>
            <a:spLocks noGrp="1"/>
          </p:cNvSpPr>
          <p:nvPr>
            <p:ph type="sldNum" sz="quarter" idx="14"/>
          </p:nvPr>
        </p:nvSpPr>
        <p:spPr>
          <a:xfrm>
            <a:off x="437230" y="6262361"/>
            <a:ext cx="304370" cy="365125"/>
          </a:xfrm>
        </p:spPr>
        <p:txBody>
          <a:bodyPr/>
          <a:lstStyle>
            <a:lvl1pPr>
              <a:defRPr>
                <a:solidFill>
                  <a:schemeClr val="bg1"/>
                </a:solidFill>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9331BE4E-C70E-47F0-8EC9-4DF163E0716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2E18E48D-B254-4CFE-A064-CAFC05212561}"/>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664366693"/>
      </p:ext>
    </p:extLst>
  </p:cSld>
  <p:clrMapOvr>
    <a:masterClrMapping/>
  </p:clrMapOvr>
  <p:extLst>
    <p:ext uri="{DCECCB84-F9BA-43D5-87BE-67443E8EF086}">
      <p15:sldGuideLst xmlns:p15="http://schemas.microsoft.com/office/powerpoint/2012/main"/>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Verbatim_layout">
    <p:bg>
      <p:bgPr>
        <a:solidFill>
          <a:schemeClr val="bg1"/>
        </a:solidFill>
        <a:effectLst/>
      </p:bgPr>
    </p:bg>
    <p:spTree>
      <p:nvGrpSpPr>
        <p:cNvPr id="1" name=""/>
        <p:cNvGrpSpPr/>
        <p:nvPr/>
      </p:nvGrpSpPr>
      <p:grpSpPr>
        <a:xfrm>
          <a:off x="0" y="0"/>
          <a:ext cx="0" cy="0"/>
          <a:chOff x="0" y="0"/>
          <a:chExt cx="0" cy="0"/>
        </a:xfrm>
      </p:grpSpPr>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tx1"/>
                </a:solidFill>
              </a:defRPr>
            </a:lvl1pPr>
          </a:lstStyle>
          <a:p>
            <a:pPr lvl="0"/>
            <a:r>
              <a:rPr lang="en-GB"/>
              <a:t>Insert your quote here</a:t>
            </a:r>
          </a:p>
        </p:txBody>
      </p:sp>
      <p:sp>
        <p:nvSpPr>
          <p:cNvPr id="6" name="Title 5">
            <a:extLst>
              <a:ext uri="{FF2B5EF4-FFF2-40B4-BE49-F238E27FC236}">
                <a16:creationId xmlns:a16="http://schemas.microsoft.com/office/drawing/2014/main" id="{410AED9F-7F2B-47A3-BE62-A5CB841D36DA}"/>
              </a:ext>
            </a:extLst>
          </p:cNvPr>
          <p:cNvSpPr>
            <a:spLocks noGrp="1"/>
          </p:cNvSpPr>
          <p:nvPr>
            <p:ph type="title"/>
          </p:nvPr>
        </p:nvSpPr>
        <p:spPr/>
        <p:txBody>
          <a:bodyPr/>
          <a:lstStyle/>
          <a:p>
            <a:r>
              <a:rPr lang="en-US"/>
              <a:t>Click to edit Master title style</a:t>
            </a:r>
            <a:endParaRPr lang="en-GB"/>
          </a:p>
        </p:txBody>
      </p:sp>
      <p:sp>
        <p:nvSpPr>
          <p:cNvPr id="9" name="Slide Number Placeholder 15">
            <a:extLst>
              <a:ext uri="{FF2B5EF4-FFF2-40B4-BE49-F238E27FC236}">
                <a16:creationId xmlns:a16="http://schemas.microsoft.com/office/drawing/2014/main" id="{C555F450-2DB2-4B44-AC62-1CA75B2685C5}"/>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863012458"/>
      </p:ext>
    </p:extLst>
  </p:cSld>
  <p:clrMapOvr>
    <a:masterClrMapping/>
  </p:clrMapOvr>
  <p:extLst>
    <p:ext uri="{DCECCB84-F9BA-43D5-87BE-67443E8EF086}">
      <p15:sldGuideLst xmlns:p15="http://schemas.microsoft.com/office/powerpoint/2012/main"/>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1_text_wide_left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6852002-E9D9-432E-A87E-4A5EBDF1261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36200" y="2348134"/>
            <a:ext cx="7403642" cy="3312891"/>
          </a:xfrm>
        </p:spPr>
        <p:txBody>
          <a:bodyPr>
            <a:noAutofit/>
          </a:bodyPr>
          <a:lstStyle>
            <a:lvl1pPr>
              <a:spcBef>
                <a:spcPts val="400"/>
              </a:spcBef>
              <a:defRPr sz="2400" b="1">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648180"/>
            <a:ext cx="3524250" cy="401284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348900" y="1648180"/>
            <a:ext cx="54428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28771104-F697-4F99-9728-347DC7C8082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3" name="Espace réservé du pied de page 4">
            <a:extLst>
              <a:ext uri="{FF2B5EF4-FFF2-40B4-BE49-F238E27FC236}">
                <a16:creationId xmlns:a16="http://schemas.microsoft.com/office/drawing/2014/main" id="{8ECECC90-479E-4426-94F2-044EACCF3107}"/>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625249849"/>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hite_standard_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tx1"/>
                </a:solidFill>
              </a:defRPr>
            </a:lvl1pPr>
            <a:lvl2pPr>
              <a:spcBef>
                <a:spcPts val="400"/>
              </a:spcBef>
              <a:defRPr sz="2400" b="0">
                <a:solidFill>
                  <a:schemeClr val="tx1"/>
                </a:solidFill>
              </a:defRPr>
            </a:lvl2pPr>
            <a:lvl3pPr>
              <a:spcBef>
                <a:spcPts val="400"/>
              </a:spcBef>
              <a:defRPr sz="2400" b="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1"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299844960"/>
      </p:ext>
    </p:extLst>
  </p:cSld>
  <p:clrMapOvr>
    <a:masterClrMapping/>
  </p:clrMapOvr>
  <p:extLst>
    <p:ext uri="{DCECCB84-F9BA-43D5-87BE-67443E8EF086}">
      <p15:sldGuideLst xmlns:p15="http://schemas.microsoft.com/office/powerpoint/2012/main"/>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white_2box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0799"/>
            <a:ext cx="3524250" cy="33102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Text Placeholder 5">
            <a:extLst>
              <a:ext uri="{FF2B5EF4-FFF2-40B4-BE49-F238E27FC236}">
                <a16:creationId xmlns:a16="http://schemas.microsoft.com/office/drawing/2014/main" id="{3FF87A37-C6F6-4454-8C45-D64293B1AB4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89782643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col_2box_image_lef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7D20311-FCF3-42B4-A4E4-472D5C7F9BC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accent5"/>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6852A6B0-9A45-45E2-BFE9-F35686C8EC7C}"/>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821418988"/>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white_col_2box_image righ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50799"/>
            <a:ext cx="3524250" cy="3597563"/>
          </a:xfrm>
          <a:pattFill prst="wdUpDiag">
            <a:fgClr>
              <a:schemeClr val="bg1">
                <a:lumMod val="95000"/>
              </a:schemeClr>
            </a:fgClr>
            <a:bgClr>
              <a:schemeClr val="bg1"/>
            </a:bgClr>
          </a:pattFill>
        </p:spPr>
        <p:txBody>
          <a:bodyPr lIns="72000" tIns="72000" rIns="72000" bIns="72000"/>
          <a:lstStyle>
            <a:lvl1pPr>
              <a:defRPr b="0"/>
            </a:lvl1pPr>
          </a:lstStyle>
          <a:p>
            <a:r>
              <a:rPr lang="en-GB"/>
              <a:t>Insert image here</a:t>
            </a:r>
          </a:p>
        </p:txBody>
      </p:sp>
      <p:sp>
        <p:nvSpPr>
          <p:cNvPr id="11" name="Slide Number Placeholder 10">
            <a:extLst>
              <a:ext uri="{FF2B5EF4-FFF2-40B4-BE49-F238E27FC236}">
                <a16:creationId xmlns:a16="http://schemas.microsoft.com/office/drawing/2014/main" id="{ED983061-23EC-4D72-AADE-69B2DAA9E365}"/>
              </a:ext>
            </a:extLst>
          </p:cNvPr>
          <p:cNvSpPr>
            <a:spLocks noGrp="1"/>
          </p:cNvSpPr>
          <p:nvPr>
            <p:ph type="sldNum" sz="quarter" idx="23"/>
          </p:nvPr>
        </p:nvSpPr>
        <p:spPr/>
        <p:txBody>
          <a:bodyPr/>
          <a:lstStyle/>
          <a:p>
            <a:fld id="{D61AABEC-672F-4B68-B914-690DA978312C}" type="slidenum">
              <a:rPr lang="en-GB" smtClean="0"/>
              <a:pPr/>
              <a:t>‹#›</a:t>
            </a:fld>
            <a:r>
              <a:rPr lang="en-GB"/>
              <a:t>  </a:t>
            </a:r>
          </a:p>
        </p:txBody>
      </p:sp>
      <p:sp>
        <p:nvSpPr>
          <p:cNvPr id="9" name="Title 8">
            <a:extLst>
              <a:ext uri="{FF2B5EF4-FFF2-40B4-BE49-F238E27FC236}">
                <a16:creationId xmlns:a16="http://schemas.microsoft.com/office/drawing/2014/main" id="{8F461509-202E-4898-9465-33F4FEA4E078}"/>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0FEC2807-5E68-4633-B095-45CFC6E2234D}"/>
              </a:ext>
            </a:extLst>
          </p:cNvPr>
          <p:cNvSpPr>
            <a:spLocks noGrp="1"/>
          </p:cNvSpPr>
          <p:nvPr>
            <p:ph idx="1" hasCustomPrompt="1"/>
          </p:nvPr>
        </p:nvSpPr>
        <p:spPr>
          <a:xfrm>
            <a:off x="471486" y="2350800"/>
            <a:ext cx="3524250" cy="3597076"/>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Content Placeholder 2">
            <a:extLst>
              <a:ext uri="{FF2B5EF4-FFF2-40B4-BE49-F238E27FC236}">
                <a16:creationId xmlns:a16="http://schemas.microsoft.com/office/drawing/2014/main" id="{CAEC8274-8B44-468D-9B8A-88A5D22873C7}"/>
              </a:ext>
            </a:extLst>
          </p:cNvPr>
          <p:cNvSpPr>
            <a:spLocks noGrp="1"/>
          </p:cNvSpPr>
          <p:nvPr>
            <p:ph idx="24" hasCustomPrompt="1"/>
          </p:nvPr>
        </p:nvSpPr>
        <p:spPr>
          <a:xfrm>
            <a:off x="4344252" y="2350800"/>
            <a:ext cx="3524250" cy="3597076"/>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5" name="Text Placeholder 5">
            <a:extLst>
              <a:ext uri="{FF2B5EF4-FFF2-40B4-BE49-F238E27FC236}">
                <a16:creationId xmlns:a16="http://schemas.microsoft.com/office/drawing/2014/main" id="{0C0E83E8-4A27-4B4C-AA75-EDF8BBCB2F3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495083218"/>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col_2box_image righ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8BBE2A2-326B-4495-8042-FB577D39847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7752" y="2354399"/>
            <a:ext cx="3524250" cy="3594451"/>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458052" y="2354400"/>
            <a:ext cx="3524250" cy="3593963"/>
          </a:xfrm>
          <a:solidFill>
            <a:schemeClr val="accent3"/>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Text Placeholder 5">
            <a:extLst>
              <a:ext uri="{FF2B5EF4-FFF2-40B4-BE49-F238E27FC236}">
                <a16:creationId xmlns:a16="http://schemas.microsoft.com/office/drawing/2014/main" id="{EC6F1778-9672-48EB-9661-FC9DC43C118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4" name="Espace réservé du pied de page 4">
            <a:extLst>
              <a:ext uri="{FF2B5EF4-FFF2-40B4-BE49-F238E27FC236}">
                <a16:creationId xmlns:a16="http://schemas.microsoft.com/office/drawing/2014/main" id="{61DFD511-39BB-4325-A2CF-0555D866D35F}"/>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91836146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white_2box_image_centr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306625"/>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41722" y="2354400"/>
            <a:ext cx="3524250" cy="33066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accent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tx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306625"/>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1" name="Text Placeholder 3">
            <a:extLst>
              <a:ext uri="{FF2B5EF4-FFF2-40B4-BE49-F238E27FC236}">
                <a16:creationId xmlns:a16="http://schemas.microsoft.com/office/drawing/2014/main" id="{6EAD2617-5819-4340-BE8E-B9B8581C16E6}"/>
              </a:ext>
            </a:extLst>
          </p:cNvPr>
          <p:cNvSpPr>
            <a:spLocks noGrp="1"/>
          </p:cNvSpPr>
          <p:nvPr>
            <p:ph type="body" sz="quarter" idx="10" hasCustomPrompt="1"/>
          </p:nvPr>
        </p:nvSpPr>
        <p:spPr>
          <a:xfrm>
            <a:off x="440059" y="5765445"/>
            <a:ext cx="11299089" cy="287338"/>
          </a:xfrm>
        </p:spPr>
        <p:txBody>
          <a:bodyPr anchor="t"/>
          <a:lstStyle>
            <a:lvl1pPr algn="l">
              <a:defRPr sz="1400"/>
            </a:lvl1pPr>
          </a:lstStyle>
          <a:p>
            <a:pPr lvl="0"/>
            <a:r>
              <a:rPr lang="en-US"/>
              <a:t>Base and source:</a:t>
            </a:r>
          </a:p>
        </p:txBody>
      </p:sp>
    </p:spTree>
    <p:extLst>
      <p:ext uri="{BB962C8B-B14F-4D97-AF65-F5344CB8AC3E}">
        <p14:creationId xmlns:p14="http://schemas.microsoft.com/office/powerpoint/2010/main" val="1371461947"/>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col_2box_image_centre">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E3ED679-E0F1-465C-8B5F-BD8EEB9708A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593963"/>
          </a:xfrm>
          <a:solidFill>
            <a:schemeClr val="bg1">
              <a:lumMod val="85000"/>
            </a:schemeClr>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616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bg1">
              <a:lumMod val="85000"/>
            </a:schemeClr>
          </a:solidFill>
          <a:ln>
            <a:noFill/>
          </a:ln>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01D93F4C-A370-4A83-B0CB-A8BD09D9F004}"/>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178407257"/>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white_x_3_com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4401"/>
            <a:ext cx="3517200" cy="3309937"/>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51088"/>
            <a:ext cx="3517200" cy="3309937"/>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51088"/>
            <a:ext cx="3517200" cy="3309937"/>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10" name="Text Placeholder 5">
            <a:extLst>
              <a:ext uri="{FF2B5EF4-FFF2-40B4-BE49-F238E27FC236}">
                <a16:creationId xmlns:a16="http://schemas.microsoft.com/office/drawing/2014/main" id="{746E2AA2-CDFC-44C6-AA88-D5700E47550B}"/>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89654651"/>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col_x_3_com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98C8A36-804C-48C5-A7FD-CB45C6BBE0E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1088"/>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Text Placeholder 5">
            <a:extLst>
              <a:ext uri="{FF2B5EF4-FFF2-40B4-BE49-F238E27FC236}">
                <a16:creationId xmlns:a16="http://schemas.microsoft.com/office/drawing/2014/main" id="{0056D744-D138-46C9-9942-E179D274AEF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B14C269A-1D10-49EA-9F68-BE4C2C07246D}"/>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354977285"/>
      </p:ext>
    </p:extLst>
  </p:cSld>
  <p:clrMapOvr>
    <a:masterClrMapping/>
  </p:clrMapOvr>
  <p:extLst>
    <p:ext uri="{DCECCB84-F9BA-43D5-87BE-67443E8EF086}">
      <p15:sldGuideLst xmlns:p15="http://schemas.microsoft.com/office/powerpoint/2012/main"/>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white_3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bg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bg2"/>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spTree>
    <p:extLst>
      <p:ext uri="{BB962C8B-B14F-4D97-AF65-F5344CB8AC3E}">
        <p14:creationId xmlns:p14="http://schemas.microsoft.com/office/powerpoint/2010/main" val="2320731989"/>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col_3_num_stat_boxes">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95AE93E-1DC5-4618-BC51-4601D28F3F5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Espace réservé du pied de page 4">
            <a:extLst>
              <a:ext uri="{FF2B5EF4-FFF2-40B4-BE49-F238E27FC236}">
                <a16:creationId xmlns:a16="http://schemas.microsoft.com/office/drawing/2014/main" id="{637EAF58-4FC2-41BF-BC4F-F8AAF4A1D0DE}"/>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890040854"/>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ark_standard_conten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2BC266A-4226-44C8-8505-035BA59F6BF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bg1"/>
                </a:solidFill>
              </a:defRPr>
            </a:lvl1pPr>
            <a:lvl2pPr>
              <a:spcBef>
                <a:spcPts val="400"/>
              </a:spcBef>
              <a:defRPr sz="2400" b="0">
                <a:solidFill>
                  <a:schemeClr val="bg1"/>
                </a:solidFill>
              </a:defRPr>
            </a:lvl2pPr>
            <a:lvl3pPr>
              <a:spcBef>
                <a:spcPts val="400"/>
              </a:spcBef>
              <a:defRPr sz="2400" b="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solidFill>
                  <a:schemeClr val="bg1"/>
                </a:solidFill>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6" name="Picture 5">
            <a:extLst>
              <a:ext uri="{FF2B5EF4-FFF2-40B4-BE49-F238E27FC236}">
                <a16:creationId xmlns:a16="http://schemas.microsoft.com/office/drawing/2014/main" id="{F9C4386B-E985-478A-B2E9-8F0C6454983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799258237"/>
      </p:ext>
    </p:extLst>
  </p:cSld>
  <p:clrMapOvr>
    <a:masterClrMapping/>
  </p:clrMapOvr>
  <p:extLst>
    <p:ext uri="{DCECCB84-F9BA-43D5-87BE-67443E8EF086}">
      <p15:sldGuideLst xmlns:p15="http://schemas.microsoft.com/office/powerpoint/2012/main"/>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white_3images with summaries">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36914" y="4899520"/>
            <a:ext cx="3519623"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224838" y="4899520"/>
            <a:ext cx="3511550"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40708722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col_3images with summaries">
    <p:bg>
      <p:bgPr>
        <a:solidFill>
          <a:schemeClr val="accent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27CD9F6-13E0-4F68-89AC-D9F75584DA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22" name="Picture 21">
            <a:extLst>
              <a:ext uri="{FF2B5EF4-FFF2-40B4-BE49-F238E27FC236}">
                <a16:creationId xmlns:a16="http://schemas.microsoft.com/office/drawing/2014/main" id="{07C76165-00C4-43AD-853C-5D2BE95DE57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1708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19693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6" name="Espace réservé du pied de page 4">
            <a:extLst>
              <a:ext uri="{FF2B5EF4-FFF2-40B4-BE49-F238E27FC236}">
                <a16:creationId xmlns:a16="http://schemas.microsoft.com/office/drawing/2014/main" id="{A3569C47-BE4E-4A9A-A9B3-2F7CC0D9C079}"/>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860377699"/>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white_flanked_text">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460695094"/>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col_flanked_text">
    <p:bg>
      <p:bgPr>
        <a:solidFill>
          <a:schemeClr val="bg2"/>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1555EEC-62AE-4B2F-A2B2-92C29665AE8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9" name="Espace réservé du pied de page 4">
            <a:extLst>
              <a:ext uri="{FF2B5EF4-FFF2-40B4-BE49-F238E27FC236}">
                <a16:creationId xmlns:a16="http://schemas.microsoft.com/office/drawing/2014/main" id="{C46C6E70-5218-42A4-AEE7-BC55A8069DC0}"/>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pic>
        <p:nvPicPr>
          <p:cNvPr id="12" name="Picture 11">
            <a:extLst>
              <a:ext uri="{FF2B5EF4-FFF2-40B4-BE49-F238E27FC236}">
                <a16:creationId xmlns:a16="http://schemas.microsoft.com/office/drawing/2014/main" id="{05F3E306-2156-4F69-947F-4807A9D085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430838534"/>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large_diagram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86081129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col_large_diagram_left">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124B5B4-9825-425F-8CC0-365B5187F2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pic>
        <p:nvPicPr>
          <p:cNvPr id="8" name="Picture 7">
            <a:extLst>
              <a:ext uri="{FF2B5EF4-FFF2-40B4-BE49-F238E27FC236}">
                <a16:creationId xmlns:a16="http://schemas.microsoft.com/office/drawing/2014/main" id="{ECE8B2C8-2E6A-42A2-9BD6-4F7D9586356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4A6C581D-7843-4DE6-95D3-800E989ECB86}"/>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40469577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large_diagram_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87408527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1_large_diagram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7FEAB58-238B-4A49-9C82-6B77356672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pic>
        <p:nvPicPr>
          <p:cNvPr id="6" name="Picture 5">
            <a:extLst>
              <a:ext uri="{FF2B5EF4-FFF2-40B4-BE49-F238E27FC236}">
                <a16:creationId xmlns:a16="http://schemas.microsoft.com/office/drawing/2014/main" id="{D93E9DA7-2C88-4688-B67B-902AB03E6A2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D5EC2727-8479-4220-8820-C3DAE976AC2E}"/>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6811337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white_large_image_righ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32288" y="0"/>
            <a:ext cx="7859712"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hasCustomPrompt="1"/>
          </p:nvPr>
        </p:nvSpPr>
        <p:spPr>
          <a:xfrm>
            <a:off x="442913" y="441326"/>
            <a:ext cx="3527425" cy="5507038"/>
          </a:xfrm>
        </p:spPr>
        <p:txBody>
          <a:bodyPr/>
          <a:lstStyle>
            <a:lvl1pPr>
              <a:defRPr sz="3600" b="1"/>
            </a:lvl1pPr>
            <a:lvl2pPr>
              <a:defRPr sz="2000"/>
            </a:lvl2pPr>
            <a:lvl3pPr>
              <a:defRPr sz="2000"/>
            </a:lvl3pPr>
          </a:lstStyle>
          <a:p>
            <a:pPr lvl="0"/>
            <a:r>
              <a:rPr lang="en-US"/>
              <a:t>Short summary here which reflects image</a:t>
            </a:r>
          </a:p>
          <a:p>
            <a:pPr lvl="1"/>
            <a:endParaRPr lang="en-US"/>
          </a:p>
        </p:txBody>
      </p:sp>
      <p:sp>
        <p:nvSpPr>
          <p:cNvPr id="6" name="Espace réservé du pied de page 4">
            <a:extLst>
              <a:ext uri="{FF2B5EF4-FFF2-40B4-BE49-F238E27FC236}">
                <a16:creationId xmlns:a16="http://schemas.microsoft.com/office/drawing/2014/main" id="{489B9F71-3C0E-4C9A-B3E5-AD91FB4141EC}"/>
              </a:ext>
            </a:extLst>
          </p:cNvPr>
          <p:cNvSpPr txBox="1">
            <a:spLocks/>
          </p:cNvSpPr>
          <p:nvPr userDrawn="1"/>
        </p:nvSpPr>
        <p:spPr>
          <a:xfrm>
            <a:off x="817200" y="6515735"/>
            <a:ext cx="3159488" cy="123111"/>
          </a:xfrm>
          <a:prstGeom prst="rect">
            <a:avLst/>
          </a:prstGeom>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solidFill>
              </a:rPr>
              <a:t>© Ipsos | GP Patient Survey 2023 ICS </a:t>
            </a:r>
            <a:r>
              <a:rPr lang="en-US" sz="800" dirty="0" err="1">
                <a:solidFill>
                  <a:schemeClr val="tx1"/>
                </a:solidFill>
              </a:rPr>
              <a:t>Slidepacks</a:t>
            </a:r>
            <a:r>
              <a:rPr lang="en-US" sz="800" dirty="0">
                <a:solidFill>
                  <a:schemeClr val="tx1"/>
                </a:solidFill>
              </a:rPr>
              <a:t> | Version 1 | Public</a:t>
            </a:r>
          </a:p>
        </p:txBody>
      </p:sp>
    </p:spTree>
    <p:extLst>
      <p:ext uri="{BB962C8B-B14F-4D97-AF65-F5344CB8AC3E}">
        <p14:creationId xmlns:p14="http://schemas.microsoft.com/office/powerpoint/2010/main" val="287090999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col_large_image_right">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91BB2E3-95A5-4077-B74A-FAE3A46811A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32288" y="0"/>
            <a:ext cx="7859712"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hasCustomPrompt="1"/>
          </p:nvPr>
        </p:nvSpPr>
        <p:spPr>
          <a:xfrm>
            <a:off x="442913" y="447224"/>
            <a:ext cx="3527425" cy="3643313"/>
          </a:xfrm>
        </p:spPr>
        <p:txBody>
          <a:bodyPr/>
          <a:lstStyle>
            <a:lvl1pPr>
              <a:defRPr sz="3600" b="1">
                <a:solidFill>
                  <a:schemeClr val="bg1"/>
                </a:solidFill>
              </a:defRPr>
            </a:lvl1pPr>
            <a:lvl2pPr>
              <a:defRPr b="1">
                <a:solidFill>
                  <a:schemeClr val="bg1"/>
                </a:solidFill>
              </a:defRPr>
            </a:lvl2pPr>
            <a:lvl3pPr>
              <a:defRPr b="1">
                <a:solidFill>
                  <a:schemeClr val="bg1"/>
                </a:solidFill>
              </a:defRPr>
            </a:lvl3pPr>
          </a:lstStyle>
          <a:p>
            <a:pPr lvl="0"/>
            <a:r>
              <a:rPr lang="en-US"/>
              <a:t>Short summary here which reflects image</a:t>
            </a:r>
          </a:p>
        </p:txBody>
      </p:sp>
      <p:pic>
        <p:nvPicPr>
          <p:cNvPr id="6" name="Picture 5">
            <a:extLst>
              <a:ext uri="{FF2B5EF4-FFF2-40B4-BE49-F238E27FC236}">
                <a16:creationId xmlns:a16="http://schemas.microsoft.com/office/drawing/2014/main" id="{F2E46920-FDEF-44B7-B51F-5955DC75866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761C6079-FE54-4BF5-A701-3A683978A7EE}"/>
              </a:ext>
            </a:extLst>
          </p:cNvPr>
          <p:cNvSpPr txBox="1">
            <a:spLocks/>
          </p:cNvSpPr>
          <p:nvPr userDrawn="1"/>
        </p:nvSpPr>
        <p:spPr>
          <a:xfrm>
            <a:off x="817200" y="6515735"/>
            <a:ext cx="3159488" cy="123111"/>
          </a:xfrm>
          <a:prstGeom prst="rect">
            <a:avLst/>
          </a:prstGeom>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4596942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hite_text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3"/>
            <a:ext cx="7403642" cy="3600189"/>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600677"/>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62424013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6" name="Espace réservé du pied de page 4">
            <a:extLst>
              <a:ext uri="{FF2B5EF4-FFF2-40B4-BE49-F238E27FC236}">
                <a16:creationId xmlns:a16="http://schemas.microsoft.com/office/drawing/2014/main" id="{8798071C-2899-4EBB-8D36-074B6DA2608B}"/>
              </a:ext>
            </a:extLst>
          </p:cNvPr>
          <p:cNvSpPr txBox="1">
            <a:spLocks/>
          </p:cNvSpPr>
          <p:nvPr userDrawn="1"/>
        </p:nvSpPr>
        <p:spPr>
          <a:xfrm>
            <a:off x="817200" y="6458585"/>
            <a:ext cx="3152401"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rPr>
              <a:t>© Ipsos | GP Patient Survey 2023 ICS </a:t>
            </a:r>
            <a:r>
              <a:rPr lang="en-US" sz="800" dirty="0" err="1">
                <a:solidFill>
                  <a:schemeClr val="tx1">
                    <a:lumMod val="65000"/>
                    <a:lumOff val="35000"/>
                  </a:schemeClr>
                </a:solidFill>
              </a:rPr>
              <a:t>Slidepacks</a:t>
            </a:r>
            <a:r>
              <a:rPr lang="en-US" sz="800" dirty="0">
                <a:solidFill>
                  <a:schemeClr val="tx1">
                    <a:lumMod val="65000"/>
                    <a:lumOff val="35000"/>
                  </a:schemeClr>
                </a:solidFill>
              </a:rPr>
              <a:t> | Version 1 | Public</a:t>
            </a:r>
          </a:p>
        </p:txBody>
      </p:sp>
    </p:spTree>
    <p:extLst>
      <p:ext uri="{BB962C8B-B14F-4D97-AF65-F5344CB8AC3E}">
        <p14:creationId xmlns:p14="http://schemas.microsoft.com/office/powerpoint/2010/main" val="266365988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righ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E8EF898-2492-4037-A126-F5E5861301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pic>
        <p:nvPicPr>
          <p:cNvPr id="6" name="Picture 5">
            <a:extLst>
              <a:ext uri="{FF2B5EF4-FFF2-40B4-BE49-F238E27FC236}">
                <a16:creationId xmlns:a16="http://schemas.microsoft.com/office/drawing/2014/main" id="{AAE130CD-84FF-442F-AD84-901277507D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6A412836-7FAB-4D7E-A275-6B7217CC0011}"/>
              </a:ext>
            </a:extLst>
          </p:cNvPr>
          <p:cNvSpPr txBox="1">
            <a:spLocks/>
          </p:cNvSpPr>
          <p:nvPr userDrawn="1"/>
        </p:nvSpPr>
        <p:spPr>
          <a:xfrm>
            <a:off x="817200" y="6458585"/>
            <a:ext cx="3152401"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21498388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Tree>
    <p:extLst>
      <p:ext uri="{BB962C8B-B14F-4D97-AF65-F5344CB8AC3E}">
        <p14:creationId xmlns:p14="http://schemas.microsoft.com/office/powerpoint/2010/main" val="277216309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Col_large_image_left">
    <p:bg>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6AC630A-5FA4-437C-AE91-2DEC33B71B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pic>
        <p:nvPicPr>
          <p:cNvPr id="8" name="Picture 7">
            <a:extLst>
              <a:ext uri="{FF2B5EF4-FFF2-40B4-BE49-F238E27FC236}">
                <a16:creationId xmlns:a16="http://schemas.microsoft.com/office/drawing/2014/main" id="{0771BBFD-B6D7-496C-A59D-101B32B8968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22675564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white_sidebyside_equ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0" name="Text Placeholder 3">
            <a:extLst>
              <a:ext uri="{FF2B5EF4-FFF2-40B4-BE49-F238E27FC236}">
                <a16:creationId xmlns:a16="http://schemas.microsoft.com/office/drawing/2014/main" id="{FF4770A0-EA53-4B34-BD0E-0EA2C4A4C48E}"/>
              </a:ext>
            </a:extLst>
          </p:cNvPr>
          <p:cNvSpPr>
            <a:spLocks noGrp="1"/>
          </p:cNvSpPr>
          <p:nvPr>
            <p:ph type="body" sz="quarter" idx="16" hasCustomPrompt="1"/>
          </p:nvPr>
        </p:nvSpPr>
        <p:spPr>
          <a:xfrm>
            <a:off x="449998" y="5666055"/>
            <a:ext cx="11299089" cy="287338"/>
          </a:xfrm>
        </p:spPr>
        <p:txBody>
          <a:bodyPr anchor="t"/>
          <a:lstStyle>
            <a:lvl1pPr algn="l">
              <a:defRPr sz="1400" i="1"/>
            </a:lvl1pPr>
          </a:lstStyle>
          <a:p>
            <a:pPr lvl="0"/>
            <a:r>
              <a:rPr lang="en-US"/>
              <a:t>Base and source:</a:t>
            </a:r>
          </a:p>
        </p:txBody>
      </p:sp>
    </p:spTree>
    <p:extLst>
      <p:ext uri="{BB962C8B-B14F-4D97-AF65-F5344CB8AC3E}">
        <p14:creationId xmlns:p14="http://schemas.microsoft.com/office/powerpoint/2010/main" val="181842934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userDrawn="1">
  <p:cSld name="col_sidebyside_equal">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9AD3940-A6A7-40E4-8B3A-1B1865FBB86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11" name="Picture 10">
            <a:extLst>
              <a:ext uri="{FF2B5EF4-FFF2-40B4-BE49-F238E27FC236}">
                <a16:creationId xmlns:a16="http://schemas.microsoft.com/office/drawing/2014/main" id="{E5965EAA-3AE5-4723-A507-B0D253443E3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Espace réservé du pied de page 4">
            <a:extLst>
              <a:ext uri="{FF2B5EF4-FFF2-40B4-BE49-F238E27FC236}">
                <a16:creationId xmlns:a16="http://schemas.microsoft.com/office/drawing/2014/main" id="{F132F8A6-BFE6-4437-AEDE-6917E3D8AAF5}"/>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Text Placeholder 3">
            <a:extLst>
              <a:ext uri="{FF2B5EF4-FFF2-40B4-BE49-F238E27FC236}">
                <a16:creationId xmlns:a16="http://schemas.microsoft.com/office/drawing/2014/main" id="{1680A71E-D87B-46D0-9902-1D06DF1F812B}"/>
              </a:ext>
            </a:extLst>
          </p:cNvPr>
          <p:cNvSpPr>
            <a:spLocks noGrp="1"/>
          </p:cNvSpPr>
          <p:nvPr>
            <p:ph type="body" sz="quarter" idx="16"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147988256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white_2_images">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p>
            <a:pPr lvl="0"/>
            <a:r>
              <a:rPr lang="en-US"/>
              <a:t>Click to edit Master text styles</a:t>
            </a:r>
          </a:p>
        </p:txBody>
      </p:sp>
    </p:spTree>
    <p:extLst>
      <p:ext uri="{BB962C8B-B14F-4D97-AF65-F5344CB8AC3E}">
        <p14:creationId xmlns:p14="http://schemas.microsoft.com/office/powerpoint/2010/main" val="2230279222"/>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reserve="1" userDrawn="1">
  <p:cSld name="dark_2_images">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80D30E7-2090-4B2D-B494-5617BC5CE784}"/>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lvl1pPr>
              <a:defRPr>
                <a:solidFill>
                  <a:schemeClr val="bg1"/>
                </a:solidFill>
              </a:defRPr>
            </a:lvl1p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lvl1pPr>
              <a:defRPr>
                <a:solidFill>
                  <a:schemeClr val="bg1"/>
                </a:solidFill>
              </a:defRPr>
            </a:lvl1pPr>
          </a:lstStyle>
          <a:p>
            <a:pPr lvl="0"/>
            <a:r>
              <a:rPr lang="en-US"/>
              <a:t>Click to edit Master text styles</a:t>
            </a:r>
          </a:p>
        </p:txBody>
      </p:sp>
      <p:pic>
        <p:nvPicPr>
          <p:cNvPr id="12" name="Picture 11">
            <a:extLst>
              <a:ext uri="{FF2B5EF4-FFF2-40B4-BE49-F238E27FC236}">
                <a16:creationId xmlns:a16="http://schemas.microsoft.com/office/drawing/2014/main" id="{170F820A-8F2C-4EFA-A461-8B966FE80EB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Espace réservé du pied de page 4">
            <a:extLst>
              <a:ext uri="{FF2B5EF4-FFF2-40B4-BE49-F238E27FC236}">
                <a16:creationId xmlns:a16="http://schemas.microsoft.com/office/drawing/2014/main" id="{0ECAB6C4-9793-4404-A13A-A0B6959863F5}"/>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11660964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1_white_2_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hasCustomPrompt="1"/>
          </p:nvPr>
        </p:nvSpPr>
        <p:spPr>
          <a:xfrm>
            <a:off x="449263" y="2351088"/>
            <a:ext cx="5487987" cy="3309937"/>
          </a:xfrm>
        </p:spPr>
        <p:txBody>
          <a:bodyPr/>
          <a:lstStyle>
            <a:lvl1pPr>
              <a:defRPr/>
            </a:lvl1pPr>
          </a:lstStyle>
          <a:p>
            <a:pPr lvl="0"/>
            <a:r>
              <a:rPr lang="en-US"/>
              <a:t>Text area</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2" name="Content Placeholder 4">
            <a:extLst>
              <a:ext uri="{FF2B5EF4-FFF2-40B4-BE49-F238E27FC236}">
                <a16:creationId xmlns:a16="http://schemas.microsoft.com/office/drawing/2014/main" id="{96A9C376-47CA-4AC8-A61F-3011FA671413}"/>
              </a:ext>
            </a:extLst>
          </p:cNvPr>
          <p:cNvSpPr>
            <a:spLocks noGrp="1"/>
          </p:cNvSpPr>
          <p:nvPr>
            <p:ph sz="quarter" idx="27" hasCustomPrompt="1"/>
          </p:nvPr>
        </p:nvSpPr>
        <p:spPr>
          <a:xfrm>
            <a:off x="6254752" y="2351088"/>
            <a:ext cx="5487988" cy="3309937"/>
          </a:xfrm>
          <a:solidFill>
            <a:srgbClr val="E8E8E8"/>
          </a:solidFill>
        </p:spPr>
        <p:txBody>
          <a:bodyPr/>
          <a:lstStyle>
            <a:lvl1pPr>
              <a:defRPr/>
            </a:lvl1pPr>
          </a:lstStyle>
          <a:p>
            <a:pPr lvl="0"/>
            <a:r>
              <a:rPr lang="en-US"/>
              <a:t>Area for diagrams / charts etc.</a:t>
            </a:r>
            <a:endParaRPr lang="en-GB"/>
          </a:p>
        </p:txBody>
      </p:sp>
    </p:spTree>
    <p:extLst>
      <p:ext uri="{BB962C8B-B14F-4D97-AF65-F5344CB8AC3E}">
        <p14:creationId xmlns:p14="http://schemas.microsoft.com/office/powerpoint/2010/main" val="1975933153"/>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preserve="1" userDrawn="1">
  <p:cSld name="2_white_2_imag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4781B6-8BB9-4D2F-B31B-B5A701BEC8A3}"/>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12" name="Picture 11">
            <a:extLst>
              <a:ext uri="{FF2B5EF4-FFF2-40B4-BE49-F238E27FC236}">
                <a16:creationId xmlns:a16="http://schemas.microsoft.com/office/drawing/2014/main" id="{5A6B76C7-40D9-47C5-A00D-A3377216A9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1" name="Espace réservé du pied de page 4">
            <a:extLst>
              <a:ext uri="{FF2B5EF4-FFF2-40B4-BE49-F238E27FC236}">
                <a16:creationId xmlns:a16="http://schemas.microsoft.com/office/drawing/2014/main" id="{C3CD6F4E-F61A-41DF-96FD-252A452CB7AA}"/>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2351088"/>
            <a:ext cx="5487987" cy="3309937"/>
          </a:xfrm>
        </p:spPr>
        <p:txBody>
          <a:bodyPr/>
          <a:lstStyle>
            <a:lvl1pPr>
              <a:defRPr>
                <a:solidFill>
                  <a:schemeClr val="bg1"/>
                </a:solidFill>
              </a:defRPr>
            </a:lvl1pPr>
          </a:lstStyle>
          <a:p>
            <a:pPr lvl="0"/>
            <a:r>
              <a:rPr lang="en-US"/>
              <a:t>Click to edit Master text styles</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4" name="Content Placeholder 4">
            <a:extLst>
              <a:ext uri="{FF2B5EF4-FFF2-40B4-BE49-F238E27FC236}">
                <a16:creationId xmlns:a16="http://schemas.microsoft.com/office/drawing/2014/main" id="{29C8C662-5717-4AF9-AAAC-D70DAC971DEC}"/>
              </a:ext>
            </a:extLst>
          </p:cNvPr>
          <p:cNvSpPr>
            <a:spLocks noGrp="1"/>
          </p:cNvSpPr>
          <p:nvPr>
            <p:ph sz="quarter" idx="27" hasCustomPrompt="1"/>
          </p:nvPr>
        </p:nvSpPr>
        <p:spPr>
          <a:xfrm>
            <a:off x="6254752" y="2351088"/>
            <a:ext cx="5487988" cy="3309937"/>
          </a:xfrm>
          <a:solidFill>
            <a:srgbClr val="E8E8E8">
              <a:alpha val="30000"/>
            </a:srgbClr>
          </a:solidFill>
        </p:spPr>
        <p:txBody>
          <a:bodyPr/>
          <a:lstStyle>
            <a:lvl1pPr>
              <a:defRPr>
                <a:solidFill>
                  <a:schemeClr val="bg1"/>
                </a:solidFill>
              </a:defRPr>
            </a:lvl1pPr>
          </a:lstStyle>
          <a:p>
            <a:pPr lvl="0"/>
            <a:r>
              <a:rPr lang="en-US"/>
              <a:t>Area for diagrams / charts etc.</a:t>
            </a:r>
            <a:endParaRPr lang="en-GB"/>
          </a:p>
        </p:txBody>
      </p:sp>
    </p:spTree>
    <p:extLst>
      <p:ext uri="{BB962C8B-B14F-4D97-AF65-F5344CB8AC3E}">
        <p14:creationId xmlns:p14="http://schemas.microsoft.com/office/powerpoint/2010/main" val="2795892727"/>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3BC4D37-E586-43AC-A93C-2749826327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4"/>
            <a:ext cx="7403642" cy="3585714"/>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586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14A16A2C-737A-46DB-BB14-9BC354D3121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7001467"/>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white_equal_image_right">
    <p:spTree>
      <p:nvGrpSpPr>
        <p:cNvPr id="1" name=""/>
        <p:cNvGrpSpPr/>
        <p:nvPr/>
      </p:nvGrpSpPr>
      <p:grpSpPr>
        <a:xfrm>
          <a:off x="0" y="0"/>
          <a:ext cx="0" cy="0"/>
          <a:chOff x="0" y="0"/>
          <a:chExt cx="0" cy="0"/>
        </a:xfrm>
      </p:grpSpPr>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9"/>
            <a:ext cx="5487696" cy="3887786"/>
          </a:xfrm>
          <a:pattFill prst="wdUpDiag">
            <a:fgClr>
              <a:schemeClr val="bg1">
                <a:lumMod val="95000"/>
              </a:schemeClr>
            </a:fgClr>
            <a:bgClr>
              <a:schemeClr val="bg1"/>
            </a:bgClr>
          </a:pattFill>
        </p:spPr>
        <p:txBody>
          <a:bodyPr/>
          <a:lstStyle>
            <a:lvl1pPr>
              <a:defRPr>
                <a:solidFill>
                  <a:schemeClr val="tx1"/>
                </a:solidFill>
              </a:defRPr>
            </a:lvl1p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87696"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544535407"/>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userDrawn="1">
  <p:cSld name="col_equal_image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5E6B1AA-4B55-420B-8D4D-6428967AEE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3887787"/>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du pied de page 4">
            <a:extLst>
              <a:ext uri="{FF2B5EF4-FFF2-40B4-BE49-F238E27FC236}">
                <a16:creationId xmlns:a16="http://schemas.microsoft.com/office/drawing/2014/main" id="{54733A3A-E681-475C-80D4-8BD83738C431}"/>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933817202"/>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white_equal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3887787"/>
          </a:xfrm>
          <a:pattFill prst="wdUpDiag">
            <a:fgClr>
              <a:schemeClr val="bg1">
                <a:lumMod val="95000"/>
              </a:schemeClr>
            </a:fgClr>
            <a:bgClr>
              <a:schemeClr val="bg1"/>
            </a:bgClr>
          </a:pattFill>
        </p:spPr>
        <p:txBody>
          <a:bodyPr/>
          <a:lstStyle/>
          <a:p>
            <a:r>
              <a:rPr lang="en-GB"/>
              <a:t> </a:t>
            </a:r>
          </a:p>
        </p:txBody>
      </p:sp>
    </p:spTree>
    <p:extLst>
      <p:ext uri="{BB962C8B-B14F-4D97-AF65-F5344CB8AC3E}">
        <p14:creationId xmlns:p14="http://schemas.microsoft.com/office/powerpoint/2010/main" val="1917444043"/>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preserve="1" userDrawn="1">
  <p:cSld name="1_col_equal_image_lef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D9B6EBB-6C95-41D7-B094-D90E23333DD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5972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4175125"/>
          </a:xfrm>
          <a:pattFill prst="wdUpDiag">
            <a:fgClr>
              <a:schemeClr val="bg1">
                <a:lumMod val="95000"/>
              </a:schemeClr>
            </a:fgClr>
            <a:bgClr>
              <a:schemeClr val="bg1"/>
            </a:bgClr>
          </a:pattFill>
        </p:spPr>
        <p:txBody>
          <a:bodyPr/>
          <a:lstStyle/>
          <a:p>
            <a:r>
              <a:rPr lang="en-GB"/>
              <a:t> </a:t>
            </a:r>
          </a:p>
        </p:txBody>
      </p:sp>
      <p:sp>
        <p:nvSpPr>
          <p:cNvPr id="12" name="Espace réservé du pied de page 4">
            <a:extLst>
              <a:ext uri="{FF2B5EF4-FFF2-40B4-BE49-F238E27FC236}">
                <a16:creationId xmlns:a16="http://schemas.microsoft.com/office/drawing/2014/main" id="{4660497F-305D-4CF5-B8F0-F47DFD6F8B0D}"/>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293024010"/>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white_4_images_with commentary">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2"/>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960890547"/>
      </p:ext>
    </p:extLst>
  </p:cSld>
  <p:clrMapOvr>
    <a:masterClrMapping/>
  </p:clrMapOvr>
  <p:extLst>
    <p:ext uri="{DCECCB84-F9BA-43D5-87BE-67443E8EF086}">
      <p15:sldGuideLst xmlns:p15="http://schemas.microsoft.com/office/powerpoint/2012/main"/>
    </p:ext>
  </p:extLst>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userDrawn="1">
  <p:cSld name="col_4_images_with commentary">
    <p:bg>
      <p:bgPr>
        <a:solidFill>
          <a:schemeClr val="accent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B5E4BDC3-5EC4-4181-9E6A-256CEC587A4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21" name="Espace réservé du pied de page 4">
            <a:extLst>
              <a:ext uri="{FF2B5EF4-FFF2-40B4-BE49-F238E27FC236}">
                <a16:creationId xmlns:a16="http://schemas.microsoft.com/office/drawing/2014/main" id="{380B3370-E258-4800-AF82-3C96353FF167}"/>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522722291"/>
      </p:ext>
    </p:extLst>
  </p:cSld>
  <p:clrMapOvr>
    <a:masterClrMapping/>
  </p:clrMapOvr>
  <p:extLst>
    <p:ext uri="{DCECCB84-F9BA-43D5-87BE-67443E8EF086}">
      <p15:sldGuideLst xmlns:p15="http://schemas.microsoft.com/office/powerpoint/2012/main"/>
    </p:ext>
  </p:extLs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white_4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Tree>
    <p:extLst>
      <p:ext uri="{BB962C8B-B14F-4D97-AF65-F5344CB8AC3E}">
        <p14:creationId xmlns:p14="http://schemas.microsoft.com/office/powerpoint/2010/main" val="3929663159"/>
      </p:ext>
    </p:extLst>
  </p:cSld>
  <p:clrMapOvr>
    <a:masterClrMapping/>
  </p:clrMapOvr>
  <p:extLst>
    <p:ext uri="{DCECCB84-F9BA-43D5-87BE-67443E8EF086}">
      <p15:sldGuideLst xmlns:p15="http://schemas.microsoft.com/office/powerpoint/2012/main"/>
    </p:ext>
  </p:extLst>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preserve="1" userDrawn="1">
  <p:cSld name="col_4_num_stat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605CF2C-542F-410F-A338-765191A93C2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
        <p:nvSpPr>
          <p:cNvPr id="14" name="Espace réservé du pied de page 4">
            <a:extLst>
              <a:ext uri="{FF2B5EF4-FFF2-40B4-BE49-F238E27FC236}">
                <a16:creationId xmlns:a16="http://schemas.microsoft.com/office/drawing/2014/main" id="{36E2B109-27B1-408C-AB1D-AB069C9A2533}"/>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686881765"/>
      </p:ext>
    </p:extLst>
  </p:cSld>
  <p:clrMapOvr>
    <a:masterClrMapping/>
  </p:clrMapOvr>
  <p:extLst>
    <p:ext uri="{DCECCB84-F9BA-43D5-87BE-67443E8EF086}">
      <p15:sldGuideLst xmlns:p15="http://schemas.microsoft.com/office/powerpoint/2012/main"/>
    </p:ext>
  </p:extLs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white_4_statement_boxes">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tx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389757375"/>
      </p:ext>
    </p:extLst>
  </p:cSld>
  <p:clrMapOvr>
    <a:masterClrMapping/>
  </p:clrMapOvr>
  <p:extLst>
    <p:ext uri="{DCECCB84-F9BA-43D5-87BE-67443E8EF086}">
      <p15:sldGuideLst xmlns:p15="http://schemas.microsoft.com/office/powerpoint/2012/main"/>
    </p:ext>
  </p:extLst>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preserve="1" userDrawn="1">
  <p:cSld name="col_4_statement_boxes">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B360F27-0D19-4153-AD96-1F616FC584D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bg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9" name="Picture 8">
            <a:extLst>
              <a:ext uri="{FF2B5EF4-FFF2-40B4-BE49-F238E27FC236}">
                <a16:creationId xmlns:a16="http://schemas.microsoft.com/office/drawing/2014/main" id="{9CFCB575-E710-44EB-9A96-8C528D342A6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7" name="Espace réservé du pied de page 4">
            <a:extLst>
              <a:ext uri="{FF2B5EF4-FFF2-40B4-BE49-F238E27FC236}">
                <a16:creationId xmlns:a16="http://schemas.microsoft.com/office/drawing/2014/main" id="{913D19CE-91D9-4CEC-BDD2-05908698867A}"/>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379512194"/>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white_text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0364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97755713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white, stripes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397170"/>
            <a:ext cx="5463219" cy="775597"/>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3" y="460995"/>
            <a:ext cx="4838700" cy="5200030"/>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1484313"/>
            <a:ext cx="5463219" cy="4176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9776442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preserve="1" userDrawn="1">
  <p:cSld name="col, stripes and image">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4E8DB3B-2E34-4AB1-8F3B-78DE53A2B25A}"/>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1293137"/>
            <a:ext cx="5463219" cy="775597"/>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2" y="460994"/>
            <a:ext cx="5463219" cy="5889006"/>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2566219"/>
            <a:ext cx="5463219" cy="338214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1" name="Picture 10">
            <a:extLst>
              <a:ext uri="{FF2B5EF4-FFF2-40B4-BE49-F238E27FC236}">
                <a16:creationId xmlns:a16="http://schemas.microsoft.com/office/drawing/2014/main" id="{441DE554-C121-49EA-AD3E-B40C4D702E5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42448898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white_single_statement_slide">
    <p:spTree>
      <p:nvGrpSpPr>
        <p:cNvPr id="1" name=""/>
        <p:cNvGrpSpPr/>
        <p:nvPr/>
      </p:nvGrpSpPr>
      <p:grpSpPr>
        <a:xfrm>
          <a:off x="0" y="0"/>
          <a:ext cx="0" cy="0"/>
          <a:chOff x="0" y="0"/>
          <a:chExt cx="0" cy="0"/>
        </a:xfrm>
      </p:grpSpPr>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tx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tx2"/>
                </a:solidFill>
              </a:defRPr>
            </a:lvl1pPr>
          </a:lstStyle>
          <a:p>
            <a:pPr lvl="0"/>
            <a:r>
              <a:rPr lang="en-GB"/>
              <a:t>second line</a:t>
            </a:r>
          </a:p>
        </p:txBody>
      </p:sp>
    </p:spTree>
    <p:extLst>
      <p:ext uri="{BB962C8B-B14F-4D97-AF65-F5344CB8AC3E}">
        <p14:creationId xmlns:p14="http://schemas.microsoft.com/office/powerpoint/2010/main" val="1443677751"/>
      </p:ext>
    </p:extLst>
  </p:cSld>
  <p:clrMapOvr>
    <a:masterClrMapping/>
  </p:clrMapOvr>
  <p:extLst>
    <p:ext uri="{DCECCB84-F9BA-43D5-87BE-67443E8EF086}">
      <p15:sldGuideLst xmlns:p15="http://schemas.microsoft.com/office/powerpoint/2012/main"/>
    </p:ext>
  </p:extLst>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preserve="1" userDrawn="1">
  <p:cSld name="col_single_statement_slide">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C8EAD6F-58B0-4ED7-80B5-3AE3DA6905E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bg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5" name="Picture 14">
            <a:extLst>
              <a:ext uri="{FF2B5EF4-FFF2-40B4-BE49-F238E27FC236}">
                <a16:creationId xmlns:a16="http://schemas.microsoft.com/office/drawing/2014/main" id="{9C79F12F-A3D5-462E-BFBE-4ECD822E4BA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accent5"/>
                </a:solidFill>
              </a:defRPr>
            </a:lvl1pPr>
          </a:lstStyle>
          <a:p>
            <a:pPr lvl="0"/>
            <a:r>
              <a:rPr lang="en-GB"/>
              <a:t>second line</a:t>
            </a:r>
          </a:p>
        </p:txBody>
      </p:sp>
      <p:sp>
        <p:nvSpPr>
          <p:cNvPr id="7" name="Espace réservé du pied de page 4">
            <a:extLst>
              <a:ext uri="{FF2B5EF4-FFF2-40B4-BE49-F238E27FC236}">
                <a16:creationId xmlns:a16="http://schemas.microsoft.com/office/drawing/2014/main" id="{45DEF316-4D68-4164-A22C-4AC8730B4F59}"/>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963666708"/>
      </p:ext>
    </p:extLst>
  </p:cSld>
  <p:clrMapOvr>
    <a:masterClrMapping/>
  </p:clrMapOvr>
  <p:extLst>
    <p:ext uri="{DCECCB84-F9BA-43D5-87BE-67443E8EF086}">
      <p15:sldGuideLst xmlns:p15="http://schemas.microsoft.com/office/powerpoint/2012/main"/>
    </p:ext>
  </p:extLst>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preserve="1" userDrawn="1">
  <p:cSld name="colour_Verbatim_layou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325194F-2C93-4904-A0F1-D3F22EF114F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bg1"/>
                </a:solidFill>
              </a:defRPr>
            </a:lvl1pPr>
          </a:lstStyle>
          <a:p>
            <a:pPr lvl="0"/>
            <a:r>
              <a:rPr lang="en-GB"/>
              <a:t>Insert your quote here</a:t>
            </a:r>
          </a:p>
        </p:txBody>
      </p:sp>
      <p:sp>
        <p:nvSpPr>
          <p:cNvPr id="4" name="Title 3">
            <a:extLst>
              <a:ext uri="{FF2B5EF4-FFF2-40B4-BE49-F238E27FC236}">
                <a16:creationId xmlns:a16="http://schemas.microsoft.com/office/drawing/2014/main" id="{6953A8D2-20EB-4DFB-893E-8DCA6475DEE1}"/>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0" name="Espace réservé du pied de page 4">
            <a:extLst>
              <a:ext uri="{FF2B5EF4-FFF2-40B4-BE49-F238E27FC236}">
                <a16:creationId xmlns:a16="http://schemas.microsoft.com/office/drawing/2014/main" id="{3E26572D-12C7-403B-B402-F5696EC178EB}"/>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
        <p:nvSpPr>
          <p:cNvPr id="11" name="Slide Number Placeholder 15">
            <a:extLst>
              <a:ext uri="{FF2B5EF4-FFF2-40B4-BE49-F238E27FC236}">
                <a16:creationId xmlns:a16="http://schemas.microsoft.com/office/drawing/2014/main" id="{6663AFFB-0329-45CD-AF49-17FFCA2411D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101C6AA4-6E0F-47AE-A33A-9DDF8179455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320077894"/>
      </p:ext>
    </p:extLst>
  </p:cSld>
  <p:clrMapOvr>
    <a:masterClrMapping/>
  </p:clrMapOvr>
  <p:extLst>
    <p:ext uri="{DCECCB84-F9BA-43D5-87BE-67443E8EF086}">
      <p15:sldGuideLst xmlns:p15="http://schemas.microsoft.com/office/powerpoint/2012/main"/>
    </p:ext>
  </p:extLst>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preserve="1" userDrawn="1">
  <p:cSld name="1_Empty">
    <p:bg bwMode="ltGray">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06595BE-8670-4A5F-B6E3-C00B54377605}"/>
              </a:ext>
            </a:extLst>
          </p:cNvPr>
          <p:cNvSpPr/>
          <p:nvPr userDrawn="1"/>
        </p:nvSpPr>
        <p:spPr bwMode="ltGray">
          <a:xfrm>
            <a:off x="6096000" y="0"/>
            <a:ext cx="61063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a:extLst>
              <a:ext uri="{FF2B5EF4-FFF2-40B4-BE49-F238E27FC236}">
                <a16:creationId xmlns:a16="http://schemas.microsoft.com/office/drawing/2014/main" id="{EF19123C-FC8B-4C07-A0FB-50916C915FB9}"/>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pic>
        <p:nvPicPr>
          <p:cNvPr id="5" name="Picture 4">
            <a:extLst>
              <a:ext uri="{FF2B5EF4-FFF2-40B4-BE49-F238E27FC236}">
                <a16:creationId xmlns:a16="http://schemas.microsoft.com/office/drawing/2014/main" id="{8A8A858F-DF5E-4A29-AA7D-956375E2B5F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5505" y="6172489"/>
            <a:ext cx="1815488" cy="450000"/>
          </a:xfrm>
          <a:prstGeom prst="rect">
            <a:avLst/>
          </a:prstGeom>
        </p:spPr>
      </p:pic>
      <p:sp>
        <p:nvSpPr>
          <p:cNvPr id="7" name="Espace réservé du pied de page 4">
            <a:extLst>
              <a:ext uri="{FF2B5EF4-FFF2-40B4-BE49-F238E27FC236}">
                <a16:creationId xmlns:a16="http://schemas.microsoft.com/office/drawing/2014/main" id="{2B84C1F8-8D83-438E-AA46-599824AAF837}"/>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610585102"/>
      </p:ext>
    </p:extLst>
  </p:cSld>
  <p:clrMapOvr>
    <a:masterClrMapping/>
  </p:clrMapOvr>
  <p:extLst>
    <p:ext uri="{DCECCB84-F9BA-43D5-87BE-67443E8EF086}">
      <p15:sldGuideLst xmlns:p15="http://schemas.microsoft.com/office/powerpoint/2012/main"/>
    </p:ext>
  </p:extLst>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preserve="1" userDrawn="1">
  <p:cSld name="End">
    <p:bg>
      <p:bgPr>
        <a:solidFill>
          <a:schemeClr val="accent1"/>
        </a:solidFill>
        <a:effectLst/>
      </p:bgPr>
    </p:bg>
    <p:spTree>
      <p:nvGrpSpPr>
        <p:cNvPr id="1" name=""/>
        <p:cNvGrpSpPr/>
        <p:nvPr/>
      </p:nvGrpSpPr>
      <p:grpSpPr>
        <a:xfrm>
          <a:off x="0" y="0"/>
          <a:ext cx="0" cy="0"/>
          <a:chOff x="0" y="0"/>
          <a:chExt cx="0" cy="0"/>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3">
            <a:extLst>
              <a:ext uri="{FF2B5EF4-FFF2-40B4-BE49-F238E27FC236}">
                <a16:creationId xmlns:a16="http://schemas.microsoft.com/office/drawing/2014/main" id="{74E5328E-3F59-46C3-A9D9-969660D8A2F2}"/>
              </a:ext>
            </a:extLst>
          </p:cNvPr>
          <p:cNvSpPr>
            <a:spLocks noGrp="1"/>
          </p:cNvSpPr>
          <p:nvPr>
            <p:ph type="body" sz="quarter" idx="10" hasCustomPrompt="1"/>
          </p:nvPr>
        </p:nvSpPr>
        <p:spPr>
          <a:xfrm>
            <a:off x="47556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0" name="Text Placeholder 3">
            <a:extLst>
              <a:ext uri="{FF2B5EF4-FFF2-40B4-BE49-F238E27FC236}">
                <a16:creationId xmlns:a16="http://schemas.microsoft.com/office/drawing/2014/main" id="{B707187B-EFC0-4BB3-900B-74EA1AA558B5}"/>
              </a:ext>
            </a:extLst>
          </p:cNvPr>
          <p:cNvSpPr>
            <a:spLocks noGrp="1"/>
          </p:cNvSpPr>
          <p:nvPr>
            <p:ph type="body" sz="quarter" idx="11" hasCustomPrompt="1"/>
          </p:nvPr>
        </p:nvSpPr>
        <p:spPr>
          <a:xfrm>
            <a:off x="373692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pic>
        <p:nvPicPr>
          <p:cNvPr id="7" name="Picture 6">
            <a:extLst>
              <a:ext uri="{FF2B5EF4-FFF2-40B4-BE49-F238E27FC236}">
                <a16:creationId xmlns:a16="http://schemas.microsoft.com/office/drawing/2014/main" id="{7E6D52AD-FC61-435D-8053-3AF3DF86B3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Rectangle 7">
            <a:extLst>
              <a:ext uri="{FF2B5EF4-FFF2-40B4-BE49-F238E27FC236}">
                <a16:creationId xmlns:a16="http://schemas.microsoft.com/office/drawing/2014/main" id="{3B54AAF9-A8AE-469D-86BE-07C51C794829}"/>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Tree>
    <p:extLst>
      <p:ext uri="{BB962C8B-B14F-4D97-AF65-F5344CB8AC3E}">
        <p14:creationId xmlns:p14="http://schemas.microsoft.com/office/powerpoint/2010/main" val="1532549118"/>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preserve="1" userDrawn="1">
  <p:cSld name="divider_image_strip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0BF41F6-E85C-4F0A-9A33-8A4D132441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9" name="Picture 8">
            <a:extLst>
              <a:ext uri="{FF2B5EF4-FFF2-40B4-BE49-F238E27FC236}">
                <a16:creationId xmlns:a16="http://schemas.microsoft.com/office/drawing/2014/main" id="{EC45DFCB-C751-4F49-841B-E0CB1E5BBAD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Picture Placeholder 2">
            <a:extLst>
              <a:ext uri="{FF2B5EF4-FFF2-40B4-BE49-F238E27FC236}">
                <a16:creationId xmlns:a16="http://schemas.microsoft.com/office/drawing/2014/main" id="{AC35BDBF-F08F-408B-84CF-02FE05B4240F}"/>
              </a:ext>
            </a:extLst>
          </p:cNvPr>
          <p:cNvSpPr>
            <a:spLocks noGrp="1"/>
          </p:cNvSpPr>
          <p:nvPr>
            <p:ph type="pic" sz="quarter" idx="19" hasCustomPrompt="1"/>
          </p:nvPr>
        </p:nvSpPr>
        <p:spPr>
          <a:xfrm>
            <a:off x="3244785" y="-6404"/>
            <a:ext cx="8955551" cy="6890291"/>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chemeClr val="bg1">
              <a:lumMod val="85000"/>
              <a:alpha val="72000"/>
            </a:schemeClr>
          </a:solidFill>
        </p:spPr>
        <p:txBody>
          <a:bodyPr anchor="ctr"/>
          <a:lstStyle>
            <a:lvl1pPr algn="ctr">
              <a:defRPr/>
            </a:lvl1pPr>
          </a:lstStyle>
          <a:p>
            <a:r>
              <a:rPr lang="en-US"/>
              <a:t>Click icon to </a:t>
            </a:r>
            <a:br>
              <a:rPr lang="en-US"/>
            </a:br>
            <a:r>
              <a:rPr lang="en-US"/>
              <a:t>add picture</a:t>
            </a:r>
            <a:endParaRPr lang="en-GB"/>
          </a:p>
        </p:txBody>
      </p:sp>
      <p:sp>
        <p:nvSpPr>
          <p:cNvPr id="12" name="Text Placeholder 3">
            <a:extLst>
              <a:ext uri="{FF2B5EF4-FFF2-40B4-BE49-F238E27FC236}">
                <a16:creationId xmlns:a16="http://schemas.microsoft.com/office/drawing/2014/main" id="{33BB2AE6-EB91-412C-9B9F-AAD520F93B09}"/>
              </a:ext>
            </a:extLst>
          </p:cNvPr>
          <p:cNvSpPr>
            <a:spLocks noGrp="1"/>
          </p:cNvSpPr>
          <p:nvPr>
            <p:ph type="body" sz="quarter" idx="10" hasCustomPrompt="1"/>
          </p:nvPr>
        </p:nvSpPr>
        <p:spPr>
          <a:xfrm>
            <a:off x="60256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6" name="Text Placeholder 3">
            <a:extLst>
              <a:ext uri="{FF2B5EF4-FFF2-40B4-BE49-F238E27FC236}">
                <a16:creationId xmlns:a16="http://schemas.microsoft.com/office/drawing/2014/main" id="{3BDA4758-BE57-42C3-AC16-54A3EF8CBC51}"/>
              </a:ext>
            </a:extLst>
          </p:cNvPr>
          <p:cNvSpPr>
            <a:spLocks noGrp="1"/>
          </p:cNvSpPr>
          <p:nvPr>
            <p:ph type="body" sz="quarter" idx="11" hasCustomPrompt="1"/>
          </p:nvPr>
        </p:nvSpPr>
        <p:spPr>
          <a:xfrm>
            <a:off x="336862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Tree>
    <p:extLst>
      <p:ext uri="{BB962C8B-B14F-4D97-AF65-F5344CB8AC3E}">
        <p14:creationId xmlns:p14="http://schemas.microsoft.com/office/powerpoint/2010/main" val="1544253272"/>
      </p:ext>
    </p:extLst>
  </p:cSld>
  <p:clrMapOvr>
    <a:masterClrMapping/>
  </p:clrMapOvr>
  <p:extLst>
    <p:ext uri="{DCECCB84-F9BA-43D5-87BE-67443E8EF086}">
      <p15:sldGuideLst xmlns:p15="http://schemas.microsoft.com/office/powerpoint/2012/main"/>
    </p:ext>
  </p:extLst>
</p:sldLayout>
</file>

<file path=ppt/slideLayouts/slideLayout158.xml><?xml version="1.0" encoding="utf-8"?>
<p:sldLayout xmlns:a="http://schemas.openxmlformats.org/drawingml/2006/main" xmlns:r="http://schemas.openxmlformats.org/officeDocument/2006/relationships" xmlns:p="http://schemas.openxmlformats.org/presentationml/2006/main" userDrawn="1">
  <p:cSld name="text_wide_left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1793753"/>
            <a:ext cx="7403642" cy="3876675"/>
          </a:xfrm>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1793228"/>
            <a:ext cx="3524250" cy="3877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2" name="Text Placeholder 8">
            <a:extLst>
              <a:ext uri="{FF2B5EF4-FFF2-40B4-BE49-F238E27FC236}">
                <a16:creationId xmlns:a16="http://schemas.microsoft.com/office/drawing/2014/main" id="{AC805011-47E8-4CDB-9BE1-44E4E27D58C9}"/>
              </a:ext>
            </a:extLst>
          </p:cNvPr>
          <p:cNvSpPr>
            <a:spLocks noGrp="1"/>
          </p:cNvSpPr>
          <p:nvPr>
            <p:ph type="body" sz="quarter" idx="18" hasCustomPrompt="1"/>
          </p:nvPr>
        </p:nvSpPr>
        <p:spPr>
          <a:xfrm>
            <a:off x="452897" y="5823783"/>
            <a:ext cx="11277975" cy="124906"/>
          </a:xfr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Base and source info (delete if not necessary)</a:t>
            </a:r>
          </a:p>
        </p:txBody>
      </p:sp>
      <p:sp>
        <p:nvSpPr>
          <p:cNvPr id="11" name="Text Placeholder 5">
            <a:extLst>
              <a:ext uri="{FF2B5EF4-FFF2-40B4-BE49-F238E27FC236}">
                <a16:creationId xmlns:a16="http://schemas.microsoft.com/office/drawing/2014/main" id="{2DD9ACA7-2C9E-401C-B8CA-52E76D28E713}"/>
              </a:ext>
            </a:extLst>
          </p:cNvPr>
          <p:cNvSpPr>
            <a:spLocks noGrp="1"/>
          </p:cNvSpPr>
          <p:nvPr>
            <p:ph type="body" sz="quarter" idx="15" hasCustomPrompt="1"/>
          </p:nvPr>
        </p:nvSpPr>
        <p:spPr>
          <a:xfrm>
            <a:off x="450000" y="1241781"/>
            <a:ext cx="9341700" cy="312330"/>
          </a:xfrm>
          <a:noFill/>
        </p:spPr>
        <p:txBody>
          <a:bodyPr vert="horz" wrap="square" lIns="0" tIns="0" rIns="0" bIns="0" rtlCol="0">
            <a:spAutoFit/>
          </a:bodyPr>
          <a:lstStyle>
            <a:lvl1pPr>
              <a:lnSpc>
                <a:spcPct val="100000"/>
              </a:lnSpc>
              <a:defRPr lang="en-GB" sz="2000" b="1" dirty="0">
                <a:solidFill>
                  <a:schemeClr val="tx2"/>
                </a:solidFill>
              </a:defRPr>
            </a:lvl1pPr>
          </a:lstStyle>
          <a:p>
            <a:pPr lvl="0"/>
            <a:r>
              <a:rPr lang="en-GB"/>
              <a:t>Optional subtitle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56849121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userDrawn="1">
  <p:cSld name="1_cover_image_stripes2">
    <p:bg>
      <p:bgPr>
        <a:solidFill>
          <a:srgbClr val="597EB3"/>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60D2831-79F5-46BB-9D65-E7BD5F65781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6369900" cy="2492990"/>
          </a:xfrm>
        </p:spPr>
        <p:txBody>
          <a:bodyPr vert="horz" wrap="square" lIns="0" tIns="0" rIns="0" bIns="0" rtlCol="0" anchor="t">
            <a:spAutoFit/>
          </a:bodyPr>
          <a:lstStyle>
            <a:lvl1pPr>
              <a:defRPr lang="en-GB" sz="6000" b="0">
                <a:solidFill>
                  <a:schemeClr val="bg1"/>
                </a:solidFill>
                <a:latin typeface="Arial Black" panose="020B0A04020102020204" pitchFamily="34" charset="0"/>
              </a:defRPr>
            </a:lvl1pPr>
          </a:lstStyle>
          <a:p>
            <a:pPr lvl="0"/>
            <a:r>
              <a:rPr lang="en-US"/>
              <a:t>Click to edit Master title style</a:t>
            </a:r>
            <a:endParaRPr lang="en-GB"/>
          </a:p>
        </p:txBody>
      </p:sp>
      <p:sp>
        <p:nvSpPr>
          <p:cNvPr id="7" name="Picture Placeholder 2">
            <a:extLst>
              <a:ext uri="{FF2B5EF4-FFF2-40B4-BE49-F238E27FC236}">
                <a16:creationId xmlns:a16="http://schemas.microsoft.com/office/drawing/2014/main" id="{A5191F95-4D18-43FD-8D0F-75B6676F9F99}"/>
              </a:ext>
            </a:extLst>
          </p:cNvPr>
          <p:cNvSpPr>
            <a:spLocks noGrp="1"/>
          </p:cNvSpPr>
          <p:nvPr>
            <p:ph type="pic" sz="quarter" idx="19" hasCustomPrompt="1"/>
          </p:nvPr>
        </p:nvSpPr>
        <p:spPr>
          <a:xfrm>
            <a:off x="3244785" y="-6404"/>
            <a:ext cx="8955551" cy="6890291"/>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chemeClr val="bg1">
              <a:lumMod val="85000"/>
              <a:alpha val="72000"/>
            </a:schemeClr>
          </a:solidFill>
        </p:spPr>
        <p:txBody>
          <a:bodyPr anchor="ctr"/>
          <a:lstStyle>
            <a:lvl1pPr algn="ctr">
              <a:defRPr/>
            </a:lvl1pPr>
          </a:lstStyle>
          <a:p>
            <a:r>
              <a:rPr lang="en-US"/>
              <a:t>Click icon to </a:t>
            </a:r>
            <a:br>
              <a:rPr lang="en-US"/>
            </a:br>
            <a:r>
              <a:rPr lang="en-US"/>
              <a:t>add picture</a:t>
            </a:r>
            <a:endParaRPr lang="en-GB"/>
          </a:p>
        </p:txBody>
      </p:sp>
      <p:sp>
        <p:nvSpPr>
          <p:cNvPr id="10" name="Sous-titre 2">
            <a:extLst>
              <a:ext uri="{FF2B5EF4-FFF2-40B4-BE49-F238E27FC236}">
                <a16:creationId xmlns:a16="http://schemas.microsoft.com/office/drawing/2014/main" id="{15AA700F-0235-4A18-A2E8-80EF964CEC56}"/>
              </a:ext>
            </a:extLst>
          </p:cNvPr>
          <p:cNvSpPr>
            <a:spLocks noGrp="1"/>
          </p:cNvSpPr>
          <p:nvPr>
            <p:ph type="subTitle" idx="1" hasCustomPrompt="1"/>
          </p:nvPr>
        </p:nvSpPr>
        <p:spPr>
          <a:xfrm>
            <a:off x="450001" y="3339130"/>
            <a:ext cx="4289640"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3" name="Espace réservé de la date 3">
            <a:extLst>
              <a:ext uri="{FF2B5EF4-FFF2-40B4-BE49-F238E27FC236}">
                <a16:creationId xmlns:a16="http://schemas.microsoft.com/office/drawing/2014/main" id="{6A783292-96E0-4308-B806-70358D14FF46}"/>
              </a:ext>
            </a:extLst>
          </p:cNvPr>
          <p:cNvSpPr>
            <a:spLocks noGrp="1"/>
          </p:cNvSpPr>
          <p:nvPr>
            <p:ph type="dt" sz="half" idx="10"/>
          </p:nvPr>
        </p:nvSpPr>
        <p:spPr>
          <a:xfrm>
            <a:off x="450254" y="44918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4" name="Espace réservé du texte 8">
            <a:extLst>
              <a:ext uri="{FF2B5EF4-FFF2-40B4-BE49-F238E27FC236}">
                <a16:creationId xmlns:a16="http://schemas.microsoft.com/office/drawing/2014/main" id="{6EA9427B-DD60-4B7E-B005-036B067C53C4}"/>
              </a:ext>
            </a:extLst>
          </p:cNvPr>
          <p:cNvSpPr>
            <a:spLocks noGrp="1"/>
          </p:cNvSpPr>
          <p:nvPr>
            <p:ph type="body" sz="quarter" idx="12" hasCustomPrompt="1"/>
          </p:nvPr>
        </p:nvSpPr>
        <p:spPr>
          <a:xfrm>
            <a:off x="450000" y="41034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pic>
        <p:nvPicPr>
          <p:cNvPr id="15" name="Picture 14">
            <a:extLst>
              <a:ext uri="{FF2B5EF4-FFF2-40B4-BE49-F238E27FC236}">
                <a16:creationId xmlns:a16="http://schemas.microsoft.com/office/drawing/2014/main" id="{3412A183-5E7A-4C3D-947A-9285D2D4465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9" name="Espace réservé du pied de page 4">
            <a:extLst>
              <a:ext uri="{FF2B5EF4-FFF2-40B4-BE49-F238E27FC236}">
                <a16:creationId xmlns:a16="http://schemas.microsoft.com/office/drawing/2014/main" id="{4778E7C1-7DE5-4177-89BC-AC441CB406CA}"/>
              </a:ext>
            </a:extLst>
          </p:cNvPr>
          <p:cNvSpPr txBox="1">
            <a:spLocks/>
          </p:cNvSpPr>
          <p:nvPr userDrawn="1"/>
        </p:nvSpPr>
        <p:spPr>
          <a:xfrm>
            <a:off x="483375" y="6449846"/>
            <a:ext cx="3344042"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969578259"/>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lef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82B7F90-7B62-4924-9538-8BF5F99629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28535"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1" name="Picture 10">
            <a:extLst>
              <a:ext uri="{FF2B5EF4-FFF2-40B4-BE49-F238E27FC236}">
                <a16:creationId xmlns:a16="http://schemas.microsoft.com/office/drawing/2014/main" id="{0355D808-8EC9-453D-A835-2FE2CEFB36B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247460902"/>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60.xml><?xml version="1.0" encoding="utf-8"?>
<p:sldLayout xmlns:a="http://schemas.openxmlformats.org/drawingml/2006/main" xmlns:r="http://schemas.openxmlformats.org/officeDocument/2006/relationships" xmlns:p="http://schemas.openxmlformats.org/presentationml/2006/main" userDrawn="1">
  <p:cSld name="Headline resul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0" y="396993"/>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900" b="1">
                <a:solidFill>
                  <a:schemeClr val="bg1"/>
                </a:solidFill>
                <a:latin typeface="Arial" panose="020B0604020202020204" pitchFamily="34" charset="0"/>
                <a:cs typeface="Arial" panose="020B0604020202020204" pitchFamily="34" charset="0"/>
              </a:rPr>
              <a:t>Healine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Benchmarking</a:t>
            </a:r>
          </a:p>
        </p:txBody>
      </p:sp>
      <p:sp>
        <p:nvSpPr>
          <p:cNvPr id="13" name="TextBox 12">
            <a:extLst>
              <a:ext uri="{FF2B5EF4-FFF2-40B4-BE49-F238E27FC236}">
                <a16:creationId xmlns:a16="http://schemas.microsoft.com/office/drawing/2014/main" id="{43F22EEA-3698-4E33-99CC-59F7BA5AF50D}"/>
              </a:ext>
            </a:extLst>
          </p:cNvPr>
          <p:cNvSpPr txBox="1"/>
          <p:nvPr userDrawn="1"/>
        </p:nvSpPr>
        <p:spPr>
          <a:xfrm>
            <a:off x="5010696" y="-6870"/>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latin typeface="Arial" panose="020B0604020202020204" pitchFamily="34" charset="0"/>
                <a:cs typeface="Arial" panose="020B0604020202020204" pitchFamily="34" charset="0"/>
              </a:rPr>
              <a:t>Trends over time</a:t>
            </a:r>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22" name="Rectangle 21">
            <a:hlinkClick r:id="rId2" action="ppaction://hlinksldjump" tooltip="Benchmarking"/>
            <a:extLst>
              <a:ext uri="{FF2B5EF4-FFF2-40B4-BE49-F238E27FC236}">
                <a16:creationId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966EF1B2-2408-4425-8F55-A08513A2F876}"/>
              </a:ext>
            </a:extLst>
          </p:cNvPr>
          <p:cNvSpPr txBox="1"/>
          <p:nvPr userDrawn="1"/>
        </p:nvSpPr>
        <p:spPr>
          <a:xfrm>
            <a:off x="6494208"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Appendix</a:t>
            </a:r>
          </a:p>
        </p:txBody>
      </p:sp>
    </p:spTree>
    <p:extLst>
      <p:ext uri="{BB962C8B-B14F-4D97-AF65-F5344CB8AC3E}">
        <p14:creationId xmlns:p14="http://schemas.microsoft.com/office/powerpoint/2010/main" val="2692153644"/>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userDrawn="1">
  <p:cSld name="1_Headline results">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a:t>Background and methodology</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Benchmarking</a:t>
            </a:r>
          </a:p>
        </p:txBody>
      </p:sp>
      <p:sp>
        <p:nvSpPr>
          <p:cNvPr id="13" name="TextBox 12">
            <a:extLst>
              <a:ext uri="{FF2B5EF4-FFF2-40B4-BE49-F238E27FC236}">
                <a16:creationId xmlns:a16="http://schemas.microsoft.com/office/drawing/2014/main" id="{43F22EEA-3698-4E33-99CC-59F7BA5AF50D}"/>
              </a:ext>
            </a:extLst>
          </p:cNvPr>
          <p:cNvSpPr txBox="1"/>
          <p:nvPr userDrawn="1"/>
        </p:nvSpPr>
        <p:spPr>
          <a:xfrm>
            <a:off x="5010696" y="-6870"/>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latin typeface="Arial" panose="020B0604020202020204" pitchFamily="34" charset="0"/>
                <a:cs typeface="Arial" panose="020B0604020202020204" pitchFamily="34" charset="0"/>
              </a:rPr>
              <a:t>Trends over time</a:t>
            </a:r>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2" action="ppaction://hlinksldjump" tooltip="Background and methodology"/>
            <a:extLst>
              <a:ext uri="{FF2B5EF4-FFF2-40B4-BE49-F238E27FC236}">
                <a16:creationId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hlinkClick r:id="rId3" action="ppaction://hlinksldjump" tooltip="Benchmarking"/>
            <a:extLst>
              <a:ext uri="{FF2B5EF4-FFF2-40B4-BE49-F238E27FC236}">
                <a16:creationId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79915875"/>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7" name="Espace réservé du pied de page 4">
            <a:extLst>
              <a:ext uri="{FF2B5EF4-FFF2-40B4-BE49-F238E27FC236}">
                <a16:creationId xmlns:a16="http://schemas.microsoft.com/office/drawing/2014/main" id="{6F091BAF-E9B6-458B-8B30-6AE60E0C7A17}"/>
              </a:ext>
            </a:extLst>
          </p:cNvPr>
          <p:cNvSpPr txBox="1">
            <a:spLocks/>
          </p:cNvSpPr>
          <p:nvPr userDrawn="1"/>
        </p:nvSpPr>
        <p:spPr>
          <a:xfrm>
            <a:off x="741600" y="6551318"/>
            <a:ext cx="3169137"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a:solidFill>
                  <a:schemeClr val="bg1"/>
                </a:solidFill>
                <a:latin typeface="Arial" panose="020B0604020202020204" pitchFamily="34" charset="0"/>
                <a:cs typeface="Arial" panose="020B0604020202020204" pitchFamily="34" charset="0"/>
              </a:rPr>
              <a:t>Maternity Services Survey | 2023 | R1H | Barts Health NHS Trust</a:t>
            </a:r>
          </a:p>
        </p:txBody>
      </p:sp>
    </p:spTree>
    <p:extLst>
      <p:ext uri="{BB962C8B-B14F-4D97-AF65-F5344CB8AC3E}">
        <p14:creationId xmlns:p14="http://schemas.microsoft.com/office/powerpoint/2010/main" val="1361935542"/>
      </p:ext>
    </p:extLst>
  </p:cSld>
  <p:clrMapOvr>
    <a:masterClrMapping/>
  </p:clrMapOvr>
  <p:extLst>
    <p:ext uri="{DCECCB84-F9BA-43D5-87BE-67443E8EF086}">
      <p15:sldGuideLst xmlns:p15="http://schemas.microsoft.com/office/powerpoint/2012/main"/>
    </p:ext>
  </p:extLst>
</p:sldLayout>
</file>

<file path=ppt/slideLayouts/slideLayout16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B4ED8-A9CE-4A39-A8A1-8C6B657ACEC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6CBACC7-BFD9-40ED-80B2-61D977062CF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4CC159E-6F7B-4FDF-93FF-AE16E6F4E610}"/>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9BE2B13F-E141-4EAD-8924-4173D33E2B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1A5E16-9DF4-4151-90C5-03B5F6D3F735}"/>
              </a:ext>
            </a:extLst>
          </p:cNvPr>
          <p:cNvSpPr>
            <a:spLocks noGrp="1"/>
          </p:cNvSpPr>
          <p:nvPr>
            <p:ph type="sldNum" sz="quarter" idx="12"/>
          </p:nvPr>
        </p:nvSpPr>
        <p:spPr/>
        <p:txBody>
          <a:bodyPr/>
          <a:lstStyle/>
          <a:p>
            <a:fld id="{101AB507-B6B2-4DE9-A651-53C704253E3C}" type="slidenum">
              <a:rPr lang="en-GB" smtClean="0"/>
              <a:t>‹#›</a:t>
            </a:fld>
            <a:endParaRPr lang="en-GB"/>
          </a:p>
        </p:txBody>
      </p:sp>
    </p:spTree>
    <p:extLst>
      <p:ext uri="{BB962C8B-B14F-4D97-AF65-F5344CB8AC3E}">
        <p14:creationId xmlns:p14="http://schemas.microsoft.com/office/powerpoint/2010/main" val="335036075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guides explaine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386ADD35-E522-41F8-B812-80AE6B27927D}"/>
              </a:ext>
            </a:extLst>
          </p:cNvPr>
          <p:cNvSpPr/>
          <p:nvPr userDrawn="1"/>
        </p:nvSpPr>
        <p:spPr>
          <a:xfrm>
            <a:off x="449999" y="6165850"/>
            <a:ext cx="11318357" cy="4476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dirty="0">
                <a:solidFill>
                  <a:schemeClr val="tx1"/>
                </a:solidFill>
              </a:rPr>
              <a:t>Area for logo, footer and slide number</a:t>
            </a:r>
          </a:p>
        </p:txBody>
      </p:sp>
      <p:sp>
        <p:nvSpPr>
          <p:cNvPr id="4" name="Rectangle 3">
            <a:extLst>
              <a:ext uri="{FF2B5EF4-FFF2-40B4-BE49-F238E27FC236}">
                <a16:creationId xmlns:a16="http://schemas.microsoft.com/office/drawing/2014/main" id="{217FFF5A-C07C-4EE5-83AE-92722B99DAEA}"/>
              </a:ext>
            </a:extLst>
          </p:cNvPr>
          <p:cNvSpPr/>
          <p:nvPr userDrawn="1"/>
        </p:nvSpPr>
        <p:spPr>
          <a:xfrm>
            <a:off x="442911" y="450000"/>
            <a:ext cx="11325449" cy="10343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7F09ED6E-CCB6-4130-B02F-119297B546CA}"/>
              </a:ext>
            </a:extLst>
          </p:cNvPr>
          <p:cNvSpPr txBox="1"/>
          <p:nvPr userDrawn="1"/>
        </p:nvSpPr>
        <p:spPr>
          <a:xfrm>
            <a:off x="4727848" y="1037430"/>
            <a:ext cx="2736760"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Main title and subtitle area</a:t>
            </a:r>
          </a:p>
        </p:txBody>
      </p:sp>
      <p:cxnSp>
        <p:nvCxnSpPr>
          <p:cNvPr id="7" name="Straight Connector 6">
            <a:extLst>
              <a:ext uri="{FF2B5EF4-FFF2-40B4-BE49-F238E27FC236}">
                <a16:creationId xmlns:a16="http://schemas.microsoft.com/office/drawing/2014/main" id="{3B0ECED2-463B-4A1C-B68C-41A7E5335213}"/>
              </a:ext>
            </a:extLst>
          </p:cNvPr>
          <p:cNvCxnSpPr/>
          <p:nvPr userDrawn="1"/>
        </p:nvCxnSpPr>
        <p:spPr>
          <a:xfrm>
            <a:off x="0" y="4413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7BC5E5-4ED8-4995-B9B3-674896B07C9F}"/>
              </a:ext>
            </a:extLst>
          </p:cNvPr>
          <p:cNvCxnSpPr/>
          <p:nvPr userDrawn="1"/>
        </p:nvCxnSpPr>
        <p:spPr>
          <a:xfrm>
            <a:off x="0" y="6165850"/>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67FE3B4-1487-4A42-82C4-2050774CC01B}"/>
              </a:ext>
            </a:extLst>
          </p:cNvPr>
          <p:cNvCxnSpPr/>
          <p:nvPr userDrawn="1"/>
        </p:nvCxnSpPr>
        <p:spPr>
          <a:xfrm>
            <a:off x="-25400" y="66135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A4F51B84-8B33-41FB-AE2A-8603C1B4B2AC}"/>
              </a:ext>
            </a:extLst>
          </p:cNvPr>
          <p:cNvSpPr/>
          <p:nvPr userDrawn="1"/>
        </p:nvSpPr>
        <p:spPr>
          <a:xfrm>
            <a:off x="462245" y="1809694"/>
            <a:ext cx="11299083" cy="66900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solidFill>
              </a:rPr>
              <a:t>Width of main content area</a:t>
            </a:r>
          </a:p>
        </p:txBody>
      </p:sp>
      <p:grpSp>
        <p:nvGrpSpPr>
          <p:cNvPr id="11" name="Group 10">
            <a:extLst>
              <a:ext uri="{FF2B5EF4-FFF2-40B4-BE49-F238E27FC236}">
                <a16:creationId xmlns:a16="http://schemas.microsoft.com/office/drawing/2014/main" id="{0F087FCB-BD1E-4080-ADD9-D3CD929EAFD6}"/>
              </a:ext>
            </a:extLst>
          </p:cNvPr>
          <p:cNvGrpSpPr/>
          <p:nvPr userDrawn="1"/>
        </p:nvGrpSpPr>
        <p:grpSpPr>
          <a:xfrm>
            <a:off x="462245" y="2877521"/>
            <a:ext cx="11286383" cy="669007"/>
            <a:chOff x="462245" y="2558742"/>
            <a:chExt cx="11286383" cy="492518"/>
          </a:xfrm>
          <a:solidFill>
            <a:schemeClr val="accent5"/>
          </a:solidFill>
        </p:grpSpPr>
        <p:sp>
          <p:nvSpPr>
            <p:cNvPr id="12" name="Rectangle 11">
              <a:extLst>
                <a:ext uri="{FF2B5EF4-FFF2-40B4-BE49-F238E27FC236}">
                  <a16:creationId xmlns:a16="http://schemas.microsoft.com/office/drawing/2014/main" id="{5DEE7492-22D5-411A-BCEF-34D67D1E8FCB}"/>
                </a:ext>
              </a:extLst>
            </p:cNvPr>
            <p:cNvSpPr/>
            <p:nvPr/>
          </p:nvSpPr>
          <p:spPr>
            <a:xfrm>
              <a:off x="462245" y="2558742"/>
              <a:ext cx="5454638"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sp>
          <p:nvSpPr>
            <p:cNvPr id="13" name="Rectangle 12">
              <a:extLst>
                <a:ext uri="{FF2B5EF4-FFF2-40B4-BE49-F238E27FC236}">
                  <a16:creationId xmlns:a16="http://schemas.microsoft.com/office/drawing/2014/main" id="{2F251647-8C43-42CC-BDD0-535546692E1C}"/>
                </a:ext>
              </a:extLst>
            </p:cNvPr>
            <p:cNvSpPr/>
            <p:nvPr/>
          </p:nvSpPr>
          <p:spPr>
            <a:xfrm>
              <a:off x="6285575" y="2558742"/>
              <a:ext cx="5463053"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grpSp>
      <p:grpSp>
        <p:nvGrpSpPr>
          <p:cNvPr id="14" name="Group 13">
            <a:extLst>
              <a:ext uri="{FF2B5EF4-FFF2-40B4-BE49-F238E27FC236}">
                <a16:creationId xmlns:a16="http://schemas.microsoft.com/office/drawing/2014/main" id="{17A156E7-CCEA-46FF-A154-5288625325E0}"/>
              </a:ext>
            </a:extLst>
          </p:cNvPr>
          <p:cNvGrpSpPr/>
          <p:nvPr userDrawn="1"/>
        </p:nvGrpSpPr>
        <p:grpSpPr>
          <a:xfrm>
            <a:off x="462245" y="4092141"/>
            <a:ext cx="11286843" cy="669007"/>
            <a:chOff x="462245" y="3372047"/>
            <a:chExt cx="11286843" cy="492518"/>
          </a:xfrm>
          <a:solidFill>
            <a:schemeClr val="accent6"/>
          </a:solidFill>
        </p:grpSpPr>
        <p:sp>
          <p:nvSpPr>
            <p:cNvPr id="15" name="Rectangle 14">
              <a:extLst>
                <a:ext uri="{FF2B5EF4-FFF2-40B4-BE49-F238E27FC236}">
                  <a16:creationId xmlns:a16="http://schemas.microsoft.com/office/drawing/2014/main" id="{CB781140-531E-48A5-9DF7-C2CC49D271DF}"/>
                </a:ext>
              </a:extLst>
            </p:cNvPr>
            <p:cNvSpPr/>
            <p:nvPr/>
          </p:nvSpPr>
          <p:spPr>
            <a:xfrm>
              <a:off x="46224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6" name="Rectangle 15">
              <a:extLst>
                <a:ext uri="{FF2B5EF4-FFF2-40B4-BE49-F238E27FC236}">
                  <a16:creationId xmlns:a16="http://schemas.microsoft.com/office/drawing/2014/main" id="{AA28CD9C-6828-48B0-B2B9-1CFA8F49E8D0}"/>
                </a:ext>
              </a:extLst>
            </p:cNvPr>
            <p:cNvSpPr/>
            <p:nvPr/>
          </p:nvSpPr>
          <p:spPr>
            <a:xfrm>
              <a:off x="4339866"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7" name="Rectangle 16">
              <a:extLst>
                <a:ext uri="{FF2B5EF4-FFF2-40B4-BE49-F238E27FC236}">
                  <a16:creationId xmlns:a16="http://schemas.microsoft.com/office/drawing/2014/main" id="{B29427AE-3B28-4D59-B88E-183CE9924925}"/>
                </a:ext>
              </a:extLst>
            </p:cNvPr>
            <p:cNvSpPr/>
            <p:nvPr/>
          </p:nvSpPr>
          <p:spPr>
            <a:xfrm>
              <a:off x="821531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grpSp>
      <p:grpSp>
        <p:nvGrpSpPr>
          <p:cNvPr id="18" name="Group 17">
            <a:extLst>
              <a:ext uri="{FF2B5EF4-FFF2-40B4-BE49-F238E27FC236}">
                <a16:creationId xmlns:a16="http://schemas.microsoft.com/office/drawing/2014/main" id="{87500F29-C83F-4134-80C2-3A7F655B27D2}"/>
              </a:ext>
            </a:extLst>
          </p:cNvPr>
          <p:cNvGrpSpPr/>
          <p:nvPr userDrawn="1"/>
        </p:nvGrpSpPr>
        <p:grpSpPr bwMode="gray">
          <a:xfrm>
            <a:off x="450000" y="0"/>
            <a:ext cx="11299088" cy="6858000"/>
            <a:chOff x="450000" y="-85430"/>
            <a:chExt cx="11299088" cy="6858000"/>
          </a:xfrm>
        </p:grpSpPr>
        <p:cxnSp>
          <p:nvCxnSpPr>
            <p:cNvPr id="19" name="Straight Connector 18">
              <a:extLst>
                <a:ext uri="{FF2B5EF4-FFF2-40B4-BE49-F238E27FC236}">
                  <a16:creationId xmlns:a16="http://schemas.microsoft.com/office/drawing/2014/main" id="{D6F9CADC-E6D4-4C67-AFCB-E27C1E0460DA}"/>
                </a:ext>
              </a:extLst>
            </p:cNvPr>
            <p:cNvCxnSpPr/>
            <p:nvPr/>
          </p:nvCxnSpPr>
          <p:spPr bwMode="gray">
            <a:xfrm>
              <a:off x="45000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DCBEC7B-9244-4A52-92AF-BC65A0D79E0B}"/>
                </a:ext>
              </a:extLst>
            </p:cNvPr>
            <p:cNvCxnSpPr/>
            <p:nvPr/>
          </p:nvCxnSpPr>
          <p:spPr bwMode="gray">
            <a:xfrm>
              <a:off x="11749088"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20B9D0C-C1B9-4D81-83A3-35093DBC7565}"/>
                </a:ext>
              </a:extLst>
            </p:cNvPr>
            <p:cNvCxnSpPr/>
            <p:nvPr/>
          </p:nvCxnSpPr>
          <p:spPr bwMode="gray">
            <a:xfrm>
              <a:off x="59118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1EB7ABE-14C3-44F5-87CB-4A1B64F48781}"/>
                </a:ext>
              </a:extLst>
            </p:cNvPr>
            <p:cNvCxnSpPr/>
            <p:nvPr/>
          </p:nvCxnSpPr>
          <p:spPr bwMode="gray">
            <a:xfrm>
              <a:off x="62674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9A9B47A-E12F-4BD2-91E6-EB4456E64D36}"/>
                </a:ext>
              </a:extLst>
            </p:cNvPr>
            <p:cNvCxnSpPr>
              <a:cxnSpLocks/>
            </p:cNvCxnSpPr>
            <p:nvPr/>
          </p:nvCxnSpPr>
          <p:spPr bwMode="gray">
            <a:xfrm>
              <a:off x="3976417"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804D3BF-869A-4812-BE95-40D030993717}"/>
                </a:ext>
              </a:extLst>
            </p:cNvPr>
            <p:cNvCxnSpPr>
              <a:cxnSpLocks/>
            </p:cNvCxnSpPr>
            <p:nvPr/>
          </p:nvCxnSpPr>
          <p:spPr bwMode="gray">
            <a:xfrm>
              <a:off x="433228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A3D29FB-ABBF-4E0F-940D-7AFFE15F09A2}"/>
                </a:ext>
              </a:extLst>
            </p:cNvPr>
            <p:cNvCxnSpPr>
              <a:cxnSpLocks/>
            </p:cNvCxnSpPr>
            <p:nvPr/>
          </p:nvCxnSpPr>
          <p:spPr bwMode="gray">
            <a:xfrm>
              <a:off x="785653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21895BE-B77A-47D7-9D8C-01D336B80FE9}"/>
                </a:ext>
              </a:extLst>
            </p:cNvPr>
            <p:cNvCxnSpPr>
              <a:cxnSpLocks/>
            </p:cNvCxnSpPr>
            <p:nvPr/>
          </p:nvCxnSpPr>
          <p:spPr bwMode="gray">
            <a:xfrm>
              <a:off x="8202615"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87D3AAD-2181-43A9-89D4-5EFA875444EF}"/>
                </a:ext>
              </a:extLst>
            </p:cNvPr>
            <p:cNvCxnSpPr>
              <a:cxnSpLocks/>
            </p:cNvCxnSpPr>
            <p:nvPr/>
          </p:nvCxnSpPr>
          <p:spPr bwMode="gray">
            <a:xfrm>
              <a:off x="2036492"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3F8B856-4148-45CD-A31F-C5826A69A9CE}"/>
                </a:ext>
              </a:extLst>
            </p:cNvPr>
            <p:cNvCxnSpPr>
              <a:cxnSpLocks/>
            </p:cNvCxnSpPr>
            <p:nvPr/>
          </p:nvCxnSpPr>
          <p:spPr bwMode="gray">
            <a:xfrm>
              <a:off x="2379663"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BC4BB79-F2AE-4EED-96A8-F8FCE4FC7DDC}"/>
                </a:ext>
              </a:extLst>
            </p:cNvPr>
            <p:cNvCxnSpPr>
              <a:cxnSpLocks/>
            </p:cNvCxnSpPr>
            <p:nvPr/>
          </p:nvCxnSpPr>
          <p:spPr bwMode="gray">
            <a:xfrm>
              <a:off x="9791429"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5775B1C-90E1-4ACC-A83F-40747ACBA8AA}"/>
                </a:ext>
              </a:extLst>
            </p:cNvPr>
            <p:cNvCxnSpPr>
              <a:cxnSpLocks/>
            </p:cNvCxnSpPr>
            <p:nvPr/>
          </p:nvCxnSpPr>
          <p:spPr bwMode="gray">
            <a:xfrm>
              <a:off x="10147300"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grpSp>
      <p:cxnSp>
        <p:nvCxnSpPr>
          <p:cNvPr id="31" name="Straight Connector 30">
            <a:extLst>
              <a:ext uri="{FF2B5EF4-FFF2-40B4-BE49-F238E27FC236}">
                <a16:creationId xmlns:a16="http://schemas.microsoft.com/office/drawing/2014/main" id="{43029B49-A765-409D-A3CD-B4BFA508C072}"/>
              </a:ext>
            </a:extLst>
          </p:cNvPr>
          <p:cNvCxnSpPr>
            <a:cxnSpLocks/>
          </p:cNvCxnSpPr>
          <p:nvPr userDrawn="1"/>
        </p:nvCxnSpPr>
        <p:spPr>
          <a:xfrm>
            <a:off x="383376" y="1809694"/>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A2D1EB9-967D-44B6-A4DE-CE698A8BDB10}"/>
              </a:ext>
            </a:extLst>
          </p:cNvPr>
          <p:cNvCxnSpPr/>
          <p:nvPr userDrawn="1"/>
        </p:nvCxnSpPr>
        <p:spPr>
          <a:xfrm>
            <a:off x="0" y="1484312"/>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1A55004-8D7D-4E0C-94DC-E1354243193E}"/>
              </a:ext>
            </a:extLst>
          </p:cNvPr>
          <p:cNvCxnSpPr/>
          <p:nvPr userDrawn="1"/>
        </p:nvCxnSpPr>
        <p:spPr>
          <a:xfrm>
            <a:off x="0" y="1808106"/>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FB18F1C-48B4-4262-B1C2-6D7758EB8637}"/>
              </a:ext>
            </a:extLst>
          </p:cNvPr>
          <p:cNvCxnSpPr/>
          <p:nvPr userDrawn="1"/>
        </p:nvCxnSpPr>
        <p:spPr>
          <a:xfrm>
            <a:off x="-25400" y="5661025"/>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7A6F973-997B-43B8-B47B-345DD183C636}"/>
              </a:ext>
            </a:extLst>
          </p:cNvPr>
          <p:cNvCxnSpPr/>
          <p:nvPr userDrawn="1"/>
        </p:nvCxnSpPr>
        <p:spPr>
          <a:xfrm>
            <a:off x="-25400" y="5948689"/>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39E9A01-7E7F-41A9-B10A-9A36B72E6251}"/>
              </a:ext>
            </a:extLst>
          </p:cNvPr>
          <p:cNvCxnSpPr>
            <a:cxnSpLocks/>
          </p:cNvCxnSpPr>
          <p:nvPr userDrawn="1"/>
        </p:nvCxnSpPr>
        <p:spPr>
          <a:xfrm>
            <a:off x="11819160" y="1795406"/>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BD53BB17-2830-4FF6-A472-36FC34D1631F}"/>
              </a:ext>
            </a:extLst>
          </p:cNvPr>
          <p:cNvSpPr txBox="1"/>
          <p:nvPr userDrawn="1"/>
        </p:nvSpPr>
        <p:spPr>
          <a:xfrm rot="16200000">
            <a:off x="-306701"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38" name="TextBox 37">
            <a:extLst>
              <a:ext uri="{FF2B5EF4-FFF2-40B4-BE49-F238E27FC236}">
                <a16:creationId xmlns:a16="http://schemas.microsoft.com/office/drawing/2014/main" id="{D813596B-50C8-4E18-9F1F-B3F9772BD6C8}"/>
              </a:ext>
            </a:extLst>
          </p:cNvPr>
          <p:cNvSpPr txBox="1"/>
          <p:nvPr userDrawn="1"/>
        </p:nvSpPr>
        <p:spPr>
          <a:xfrm rot="5400000" flipH="1">
            <a:off x="11379720"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40" name="TextBox 39">
            <a:extLst>
              <a:ext uri="{FF2B5EF4-FFF2-40B4-BE49-F238E27FC236}">
                <a16:creationId xmlns:a16="http://schemas.microsoft.com/office/drawing/2014/main" id="{F99562A1-40B6-498E-B2CC-FC202A9A295D}"/>
              </a:ext>
            </a:extLst>
          </p:cNvPr>
          <p:cNvSpPr txBox="1"/>
          <p:nvPr userDrawn="1"/>
        </p:nvSpPr>
        <p:spPr>
          <a:xfrm>
            <a:off x="833377" y="5082622"/>
            <a:ext cx="10534984"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The other vertical guides in between are simply to help you align things proportionately</a:t>
            </a:r>
          </a:p>
        </p:txBody>
      </p:sp>
      <p:sp>
        <p:nvSpPr>
          <p:cNvPr id="43" name="Title 42">
            <a:extLst>
              <a:ext uri="{FF2B5EF4-FFF2-40B4-BE49-F238E27FC236}">
                <a16:creationId xmlns:a16="http://schemas.microsoft.com/office/drawing/2014/main" id="{C54E255D-4ED5-4075-9EAF-A8B701187C36}"/>
              </a:ext>
            </a:extLst>
          </p:cNvPr>
          <p:cNvSpPr>
            <a:spLocks noGrp="1"/>
          </p:cNvSpPr>
          <p:nvPr>
            <p:ph type="title" hasCustomPrompt="1"/>
          </p:nvPr>
        </p:nvSpPr>
        <p:spPr>
          <a:xfrm>
            <a:off x="449999" y="397170"/>
            <a:ext cx="11407283" cy="775597"/>
          </a:xfrm>
        </p:spPr>
        <p:txBody>
          <a:bodyPr/>
          <a:lstStyle>
            <a:lvl1pPr>
              <a:defRPr/>
            </a:lvl1pPr>
          </a:lstStyle>
          <a:p>
            <a:r>
              <a:rPr lang="en-US"/>
              <a:t>Understanding the guides</a:t>
            </a:r>
            <a:endParaRPr lang="en-GB"/>
          </a:p>
        </p:txBody>
      </p:sp>
      <p:sp>
        <p:nvSpPr>
          <p:cNvPr id="46" name="Text Placeholder 4">
            <a:extLst>
              <a:ext uri="{FF2B5EF4-FFF2-40B4-BE49-F238E27FC236}">
                <a16:creationId xmlns:a16="http://schemas.microsoft.com/office/drawing/2014/main" id="{37A16C69-9348-4F42-BFDB-C88E095FF271}"/>
              </a:ext>
            </a:extLst>
          </p:cNvPr>
          <p:cNvSpPr txBox="1">
            <a:spLocks/>
          </p:cNvSpPr>
          <p:nvPr userDrawn="1"/>
        </p:nvSpPr>
        <p:spPr>
          <a:xfrm>
            <a:off x="450000" y="5827549"/>
            <a:ext cx="11294652" cy="124906"/>
          </a:xfrm>
          <a:prstGeom prst="rect">
            <a:avLst/>
          </a:prstGeom>
          <a:solidFill>
            <a:schemeClr val="bg1">
              <a:lumMod val="85000"/>
            </a:schemeClr>
          </a:solidFill>
        </p:spPr>
        <p:txBody>
          <a:bodyPr vert="horz" lIns="0" tIns="0" rIns="0" bIns="0" rtlCol="0">
            <a:noAutofit/>
          </a:bodyPr>
          <a:lstStyle>
            <a:lvl1pPr marL="0" indent="0" algn="l" defTabSz="914400" rtl="0" eaLnBrk="1" latinLnBrk="0" hangingPunct="1">
              <a:lnSpc>
                <a:spcPct val="110000"/>
              </a:lnSpc>
              <a:spcBef>
                <a:spcPts val="400"/>
              </a:spcBef>
              <a:spcAft>
                <a:spcPts val="400"/>
              </a:spcAft>
              <a:buSzPct val="50000"/>
              <a:buFont typeface="HelveticaNeueLT Std Lt Cn" panose="020B0406020202030204" pitchFamily="34" charset="0"/>
              <a:buNone/>
              <a:defRPr sz="800" b="0" i="1" kern="1200">
                <a:solidFill>
                  <a:schemeClr val="tx1"/>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a:t>Area for source and base (if necessary).  Nothing must go beyond the green line below.</a:t>
            </a:r>
          </a:p>
        </p:txBody>
      </p:sp>
      <p:sp>
        <p:nvSpPr>
          <p:cNvPr id="47" name="Right Bracket 46">
            <a:extLst>
              <a:ext uri="{FF2B5EF4-FFF2-40B4-BE49-F238E27FC236}">
                <a16:creationId xmlns:a16="http://schemas.microsoft.com/office/drawing/2014/main" id="{96B279EE-C5DB-44AC-BD7D-B846172C43E1}"/>
              </a:ext>
            </a:extLst>
          </p:cNvPr>
          <p:cNvSpPr/>
          <p:nvPr userDrawn="1"/>
        </p:nvSpPr>
        <p:spPr>
          <a:xfrm>
            <a:off x="11769407" y="5827549"/>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8" name="Right Bracket 47">
            <a:extLst>
              <a:ext uri="{FF2B5EF4-FFF2-40B4-BE49-F238E27FC236}">
                <a16:creationId xmlns:a16="http://schemas.microsoft.com/office/drawing/2014/main" id="{965FAEF5-FC45-40C8-AC5C-29DCECC3D09E}"/>
              </a:ext>
            </a:extLst>
          </p:cNvPr>
          <p:cNvSpPr/>
          <p:nvPr userDrawn="1"/>
        </p:nvSpPr>
        <p:spPr>
          <a:xfrm flipH="1">
            <a:off x="386578" y="5825231"/>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4170713188"/>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preserve="1" userDrawn="1">
  <p:cSld name="Cover_1">
    <p:bg>
      <p:bgPr>
        <a:solidFill>
          <a:schemeClr val="accent1"/>
        </a:solidFill>
        <a:effectLst/>
      </p:bgPr>
    </p:bg>
    <p:spTree>
      <p:nvGrpSpPr>
        <p:cNvPr id="1" name=""/>
        <p:cNvGrpSpPr/>
        <p:nvPr/>
      </p:nvGrpSpPr>
      <p:grpSpPr>
        <a:xfrm>
          <a:off x="0" y="0"/>
          <a:ext cx="0" cy="0"/>
          <a:chOff x="0" y="0"/>
          <a:chExt cx="0" cy="0"/>
        </a:xfrm>
      </p:grpSpPr>
      <p:grpSp>
        <p:nvGrpSpPr>
          <p:cNvPr id="11" name="Graphic 18">
            <a:extLst>
              <a:ext uri="{FF2B5EF4-FFF2-40B4-BE49-F238E27FC236}">
                <a16:creationId xmlns:a16="http://schemas.microsoft.com/office/drawing/2014/main" id="{DA54F1D7-FC09-4395-AA14-E2B44AA03BFF}"/>
              </a:ext>
            </a:extLst>
          </p:cNvPr>
          <p:cNvGrpSpPr/>
          <p:nvPr userDrawn="1"/>
        </p:nvGrpSpPr>
        <p:grpSpPr>
          <a:xfrm>
            <a:off x="-1" y="-1"/>
            <a:ext cx="5413973" cy="5378355"/>
            <a:chOff x="4648200" y="1990725"/>
            <a:chExt cx="2895600" cy="2876550"/>
          </a:xfrm>
        </p:grpSpPr>
        <p:sp>
          <p:nvSpPr>
            <p:cNvPr id="13" name="Freeform: Shape 12">
              <a:extLst>
                <a:ext uri="{FF2B5EF4-FFF2-40B4-BE49-F238E27FC236}">
                  <a16:creationId xmlns:a16="http://schemas.microsoft.com/office/drawing/2014/main" id="{68639853-0BD8-4151-9E3F-88062BC0634E}"/>
                </a:ext>
              </a:extLst>
            </p:cNvPr>
            <p:cNvSpPr/>
            <p:nvPr/>
          </p:nvSpPr>
          <p:spPr>
            <a:xfrm>
              <a:off x="4641056" y="1983581"/>
              <a:ext cx="2905125" cy="2886075"/>
            </a:xfrm>
            <a:custGeom>
              <a:avLst/>
              <a:gdLst>
                <a:gd name="connsiteX0" fmla="*/ 2330482 w 2905125"/>
                <a:gd name="connsiteY0" fmla="*/ 7144 h 2886075"/>
                <a:gd name="connsiteX1" fmla="*/ 2902268 w 2905125"/>
                <a:gd name="connsiteY1" fmla="*/ 7144 h 2886075"/>
                <a:gd name="connsiteX2" fmla="*/ 7144 w 2905125"/>
                <a:gd name="connsiteY2" fmla="*/ 2884075 h 2886075"/>
                <a:gd name="connsiteX3" fmla="*/ 7144 w 2905125"/>
                <a:gd name="connsiteY3" fmla="*/ 2315909 h 2886075"/>
                <a:gd name="connsiteX4" fmla="*/ 2330482 w 2905125"/>
                <a:gd name="connsiteY4" fmla="*/ 7144 h 2886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5125" h="2886075">
                  <a:moveTo>
                    <a:pt x="2330482" y="7144"/>
                  </a:moveTo>
                  <a:lnTo>
                    <a:pt x="2902268" y="7144"/>
                  </a:lnTo>
                  <a:lnTo>
                    <a:pt x="7144" y="2884075"/>
                  </a:lnTo>
                  <a:lnTo>
                    <a:pt x="7144" y="2315909"/>
                  </a:lnTo>
                  <a:lnTo>
                    <a:pt x="2330482" y="7144"/>
                  </a:lnTo>
                  <a:close/>
                </a:path>
              </a:pathLst>
            </a:custGeom>
            <a:solidFill>
              <a:schemeClr val="bg2"/>
            </a:solidFill>
            <a:ln w="9525"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109D2600-B844-4D66-BD88-3BCB9195D982}"/>
                </a:ext>
              </a:extLst>
            </p:cNvPr>
            <p:cNvSpPr/>
            <p:nvPr/>
          </p:nvSpPr>
          <p:spPr>
            <a:xfrm>
              <a:off x="4641056" y="1983581"/>
              <a:ext cx="2076450" cy="2066925"/>
            </a:xfrm>
            <a:custGeom>
              <a:avLst/>
              <a:gdLst>
                <a:gd name="connsiteX0" fmla="*/ 1503521 w 2076450"/>
                <a:gd name="connsiteY0" fmla="*/ 7144 h 2066925"/>
                <a:gd name="connsiteX1" fmla="*/ 2075307 w 2076450"/>
                <a:gd name="connsiteY1" fmla="*/ 7144 h 2066925"/>
                <a:gd name="connsiteX2" fmla="*/ 7144 w 2076450"/>
                <a:gd name="connsiteY2" fmla="*/ 2062258 h 2066925"/>
                <a:gd name="connsiteX3" fmla="*/ 7144 w 2076450"/>
                <a:gd name="connsiteY3" fmla="*/ 1494092 h 2066925"/>
                <a:gd name="connsiteX4" fmla="*/ 1503521 w 2076450"/>
                <a:gd name="connsiteY4" fmla="*/ 7144 h 2066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6450" h="2066925">
                  <a:moveTo>
                    <a:pt x="1503521" y="7144"/>
                  </a:moveTo>
                  <a:lnTo>
                    <a:pt x="2075307" y="7144"/>
                  </a:lnTo>
                  <a:lnTo>
                    <a:pt x="7144" y="2062258"/>
                  </a:lnTo>
                  <a:lnTo>
                    <a:pt x="7144" y="1494092"/>
                  </a:lnTo>
                  <a:lnTo>
                    <a:pt x="1503521" y="7144"/>
                  </a:lnTo>
                  <a:close/>
                </a:path>
              </a:pathLst>
            </a:custGeom>
            <a:solidFill>
              <a:schemeClr val="tx2"/>
            </a:solidFill>
            <a:ln w="9525" cap="flat">
              <a:noFill/>
              <a:prstDash val="solid"/>
              <a:miter/>
            </a:ln>
          </p:spPr>
          <p:txBody>
            <a:bodyPr rtlCol="0" anchor="ctr"/>
            <a:lstStyle/>
            <a:p>
              <a:endParaRPr lang="en-GB"/>
            </a:p>
          </p:txBody>
        </p:sp>
      </p:gr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extLst>
              <p:ext uri="{D42A27DB-BD31-4B8C-83A1-F6EECF244321}">
                <p14:modId xmlns:p14="http://schemas.microsoft.com/office/powerpoint/2010/main" val="17815770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450000"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450000"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450000"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pic>
        <p:nvPicPr>
          <p:cNvPr id="18" name="Ipsos logo">
            <a:extLst>
              <a:ext uri="{FF2B5EF4-FFF2-40B4-BE49-F238E27FC236}">
                <a16:creationId xmlns:a16="http://schemas.microsoft.com/office/drawing/2014/main" id="{7F2F3D0A-C855-4085-8975-4E6BA074ED78}"/>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
        <p:nvSpPr>
          <p:cNvPr id="3" name="Slide Number Placeholder 15">
            <a:extLst>
              <a:ext uri="{FF2B5EF4-FFF2-40B4-BE49-F238E27FC236}">
                <a16:creationId xmlns:a16="http://schemas.microsoft.com/office/drawing/2014/main" id="{AE74F52E-C753-0A9D-40B7-2DAA9503EB88}"/>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4" name="Espace réservé du pied de page 4">
            <a:extLst>
              <a:ext uri="{FF2B5EF4-FFF2-40B4-BE49-F238E27FC236}">
                <a16:creationId xmlns:a16="http://schemas.microsoft.com/office/drawing/2014/main" id="{56DFFA34-B591-354C-5476-052A290515FB}"/>
              </a:ext>
            </a:extLst>
          </p:cNvPr>
          <p:cNvSpPr txBox="1">
            <a:spLocks/>
          </p:cNvSpPr>
          <p:nvPr userDrawn="1"/>
        </p:nvSpPr>
        <p:spPr>
          <a:xfrm>
            <a:off x="817200" y="6515735"/>
            <a:ext cx="37878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rgbClr val="F9FDFA"/>
                </a:solidFill>
              </a:rPr>
              <a:t>© Ipsos | National Diabetes Experience Survey ICS </a:t>
            </a:r>
            <a:r>
              <a:rPr lang="en-US" sz="800" dirty="0" err="1">
                <a:solidFill>
                  <a:srgbClr val="F9FDFA"/>
                </a:solidFill>
              </a:rPr>
              <a:t>Slidepacks</a:t>
            </a:r>
            <a:r>
              <a:rPr lang="en-US" sz="800" dirty="0">
                <a:solidFill>
                  <a:srgbClr val="F9FDFA"/>
                </a:solidFill>
              </a:rPr>
              <a:t> | Version 1 | Public</a:t>
            </a:r>
          </a:p>
        </p:txBody>
      </p:sp>
    </p:spTree>
    <p:extLst>
      <p:ext uri="{BB962C8B-B14F-4D97-AF65-F5344CB8AC3E}">
        <p14:creationId xmlns:p14="http://schemas.microsoft.com/office/powerpoint/2010/main" val="3168226150"/>
      </p:ext>
    </p:extLst>
  </p:cSld>
  <p:clrMapOvr>
    <a:masterClrMapping/>
  </p:clrMapOvr>
  <p:extLst>
    <p:ext uri="{DCECCB84-F9BA-43D5-87BE-67443E8EF086}">
      <p15:sldGuideLst xmlns:p15="http://schemas.microsoft.com/office/powerpoint/2012/main">
        <p15:guide id="4" orient="horz" pos="1888">
          <p15:clr>
            <a:srgbClr val="F26B43"/>
          </p15:clr>
        </p15:guide>
        <p15:guide id="5" orient="horz" pos="3317">
          <p15:clr>
            <a:srgbClr val="F26B43"/>
          </p15:clr>
        </p15:guide>
        <p15:guide id="6" pos="5687">
          <p15:clr>
            <a:srgbClr val="FBAE40"/>
          </p15:clr>
        </p15:guide>
      </p15:sldGuideLst>
    </p:ext>
  </p:extLst>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preserve="1" userDrawn="1">
  <p:cSld name="1_Cover_1">
    <p:bg>
      <p:bgPr>
        <a:solidFill>
          <a:schemeClr val="accent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72A9154-6347-43A3-AD8A-AAA2062AA454}"/>
              </a:ext>
            </a:extLst>
          </p:cNvPr>
          <p:cNvSpPr>
            <a:spLocks noGrp="1"/>
          </p:cNvSpPr>
          <p:nvPr>
            <p:ph type="pic" sz="quarter" idx="13" hasCustomPrompt="1"/>
          </p:nvPr>
        </p:nvSpPr>
        <p:spPr>
          <a:xfrm>
            <a:off x="0" y="0"/>
            <a:ext cx="12192000" cy="6858000"/>
          </a:xfrm>
          <a:pattFill prst="wdUpDiag">
            <a:fgClr>
              <a:schemeClr val="bg1">
                <a:lumMod val="85000"/>
              </a:schemeClr>
            </a:fgClr>
            <a:bgClr>
              <a:schemeClr val="bg1"/>
            </a:bgClr>
          </a:pattFill>
        </p:spPr>
        <p:txBody>
          <a:bodyPr anchor="t"/>
          <a:lstStyle>
            <a:lvl1pPr algn="l">
              <a:defRPr sz="1800"/>
            </a:lvl1pPr>
          </a:lstStyle>
          <a:p>
            <a:r>
              <a:rPr lang="en-GB"/>
              <a:t>Insert image by clicking icon in centre.   </a:t>
            </a:r>
            <a:br>
              <a:rPr lang="en-GB"/>
            </a:br>
            <a:r>
              <a:rPr lang="en-GB"/>
              <a:t>Send this image to the back to make sure all elements are visible.</a:t>
            </a:r>
            <a:br>
              <a:rPr lang="en-GB"/>
            </a:br>
            <a:br>
              <a:rPr lang="en-GB"/>
            </a:br>
            <a:br>
              <a:rPr lang="en-GB"/>
            </a:br>
            <a:br>
              <a:rPr lang="en-GB"/>
            </a:br>
            <a:endParaRPr lang="en-GB"/>
          </a:p>
        </p:txBody>
      </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12" name="Espace réservé du pied de page 4">
            <a:extLst>
              <a:ext uri="{FF2B5EF4-FFF2-40B4-BE49-F238E27FC236}">
                <a16:creationId xmlns:a16="http://schemas.microsoft.com/office/drawing/2014/main" id="{60107C37-60DE-4CF7-8363-4B22497BEBF5}"/>
              </a:ext>
            </a:extLst>
          </p:cNvPr>
          <p:cNvSpPr txBox="1">
            <a:spLocks/>
          </p:cNvSpPr>
          <p:nvPr userDrawn="1"/>
        </p:nvSpPr>
        <p:spPr>
          <a:xfrm>
            <a:off x="450000" y="6511768"/>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solidFill>
              </a:rPr>
              <a:t>© Ipsos | GP Patient Survey 2023 ICS </a:t>
            </a:r>
            <a:r>
              <a:rPr lang="en-US" sz="800" dirty="0" err="1">
                <a:solidFill>
                  <a:schemeClr val="tx1"/>
                </a:solidFill>
              </a:rPr>
              <a:t>Slidepacks</a:t>
            </a:r>
            <a:r>
              <a:rPr lang="en-US" sz="800" dirty="0">
                <a:solidFill>
                  <a:schemeClr val="tx1"/>
                </a:solidFill>
              </a:rPr>
              <a:t> | Version 1 | Public</a:t>
            </a:r>
          </a:p>
        </p:txBody>
      </p:sp>
      <p:pic>
        <p:nvPicPr>
          <p:cNvPr id="16" name="Picture 15">
            <a:extLst>
              <a:ext uri="{FF2B5EF4-FFF2-40B4-BE49-F238E27FC236}">
                <a16:creationId xmlns:a16="http://schemas.microsoft.com/office/drawing/2014/main" id="{7F494190-B2E9-4094-9637-88FDA3959F85}"/>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915453"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961265"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961265"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spTree>
    <p:extLst>
      <p:ext uri="{BB962C8B-B14F-4D97-AF65-F5344CB8AC3E}">
        <p14:creationId xmlns:p14="http://schemas.microsoft.com/office/powerpoint/2010/main" val="1238657972"/>
      </p:ext>
    </p:extLst>
  </p:cSld>
  <p:clrMapOvr>
    <a:masterClrMapping/>
  </p:clrMapOvr>
  <p:extLst>
    <p:ext uri="{DCECCB84-F9BA-43D5-87BE-67443E8EF086}">
      <p15:sldGuideLst xmlns:p15="http://schemas.microsoft.com/office/powerpoint/2012/main">
        <p15:guide id="4" orient="horz" pos="1888">
          <p15:clr>
            <a:srgbClr val="F26B43"/>
          </p15:clr>
        </p15:guide>
        <p15:guide id="5" orient="horz" pos="3317">
          <p15:clr>
            <a:srgbClr val="F26B43"/>
          </p15:clr>
        </p15:guide>
      </p15:sldGuideLst>
    </p:ext>
  </p:extLst>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preserve="1" userDrawn="1">
  <p:cSld name="Cover_2">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1692118-9039-444F-A4DF-531408FD7A0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pSp>
        <p:nvGrpSpPr>
          <p:cNvPr id="2" name="Group 1">
            <a:extLst>
              <a:ext uri="{FF2B5EF4-FFF2-40B4-BE49-F238E27FC236}">
                <a16:creationId xmlns:a16="http://schemas.microsoft.com/office/drawing/2014/main" id="{469A955B-8A8B-42BF-BB4F-664FA6EBA64A}"/>
              </a:ext>
            </a:extLst>
          </p:cNvPr>
          <p:cNvGrpSpPr/>
          <p:nvPr userDrawn="1"/>
        </p:nvGrpSpPr>
        <p:grpSpPr>
          <a:xfrm>
            <a:off x="2101012" y="2821242"/>
            <a:ext cx="11833943" cy="1855206"/>
            <a:chOff x="2101012" y="2821242"/>
            <a:chExt cx="11833943" cy="1855206"/>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3" name="Titre 1">
            <a:extLst>
              <a:ext uri="{FF2B5EF4-FFF2-40B4-BE49-F238E27FC236}">
                <a16:creationId xmlns:a16="http://schemas.microsoft.com/office/drawing/2014/main" id="{0720AE2E-312C-4683-8989-D798355BADAA}"/>
              </a:ext>
            </a:extLst>
          </p:cNvPr>
          <p:cNvSpPr>
            <a:spLocks noGrp="1"/>
          </p:cNvSpPr>
          <p:nvPr>
            <p:ph type="ctrTitle" hasCustomPrompt="1"/>
          </p:nvPr>
        </p:nvSpPr>
        <p:spPr>
          <a:xfrm>
            <a:off x="450000" y="450000"/>
            <a:ext cx="9377585" cy="1661993"/>
          </a:xfrm>
        </p:spPr>
        <p:txBody>
          <a:bodyPr lIns="0" tIns="0" bIns="0" anchor="t">
            <a:spAutoFit/>
          </a:bodyPr>
          <a:lstStyle>
            <a:lvl1pPr algn="l">
              <a:lnSpc>
                <a:spcPct val="90000"/>
              </a:lnSpc>
              <a:defRPr sz="6000" b="1" cap="none" spc="-120" baseline="0">
                <a:solidFill>
                  <a:schemeClr val="bg1"/>
                </a:solidFill>
                <a:latin typeface="Arial Black" panose="020B0A04020102020204" pitchFamily="34" charset="0"/>
              </a:defRPr>
            </a:lvl1pPr>
          </a:lstStyle>
          <a:p>
            <a:r>
              <a:rPr lang="en-GB"/>
              <a:t>Report/proposal</a:t>
            </a:r>
            <a:br>
              <a:rPr lang="en-GB"/>
            </a:br>
            <a:r>
              <a:rPr lang="en-GB"/>
              <a:t>title</a:t>
            </a:r>
          </a:p>
        </p:txBody>
      </p:sp>
      <p:sp>
        <p:nvSpPr>
          <p:cNvPr id="24" name="Sous-titre 2">
            <a:extLst>
              <a:ext uri="{FF2B5EF4-FFF2-40B4-BE49-F238E27FC236}">
                <a16:creationId xmlns:a16="http://schemas.microsoft.com/office/drawing/2014/main" id="{65680EBE-7995-4156-B622-28E72E20628F}"/>
              </a:ext>
            </a:extLst>
          </p:cNvPr>
          <p:cNvSpPr>
            <a:spLocks noGrp="1"/>
          </p:cNvSpPr>
          <p:nvPr>
            <p:ph type="subTitle" idx="1" hasCustomPrompt="1"/>
          </p:nvPr>
        </p:nvSpPr>
        <p:spPr>
          <a:xfrm>
            <a:off x="450000" y="3167680"/>
            <a:ext cx="7551997"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5" name="Espace réservé de la date 3">
            <a:extLst>
              <a:ext uri="{FF2B5EF4-FFF2-40B4-BE49-F238E27FC236}">
                <a16:creationId xmlns:a16="http://schemas.microsoft.com/office/drawing/2014/main" id="{40509EFD-4C7C-4D04-B91B-72E1A430F01B}"/>
              </a:ext>
            </a:extLst>
          </p:cNvPr>
          <p:cNvSpPr>
            <a:spLocks noGrp="1"/>
          </p:cNvSpPr>
          <p:nvPr>
            <p:ph type="dt" sz="half" idx="10"/>
          </p:nvPr>
        </p:nvSpPr>
        <p:spPr>
          <a:xfrm>
            <a:off x="450254" y="41870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6" name="Espace réservé du texte 8">
            <a:extLst>
              <a:ext uri="{FF2B5EF4-FFF2-40B4-BE49-F238E27FC236}">
                <a16:creationId xmlns:a16="http://schemas.microsoft.com/office/drawing/2014/main" id="{E6E47F53-A22F-4C3B-A907-D28F75530F2B}"/>
              </a:ext>
            </a:extLst>
          </p:cNvPr>
          <p:cNvSpPr>
            <a:spLocks noGrp="1"/>
          </p:cNvSpPr>
          <p:nvPr>
            <p:ph type="body" sz="quarter" idx="12" hasCustomPrompt="1"/>
          </p:nvPr>
        </p:nvSpPr>
        <p:spPr>
          <a:xfrm>
            <a:off x="450000" y="37986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sp>
        <p:nvSpPr>
          <p:cNvPr id="17" name="Slide Number Placeholder 15">
            <a:extLst>
              <a:ext uri="{FF2B5EF4-FFF2-40B4-BE49-F238E27FC236}">
                <a16:creationId xmlns:a16="http://schemas.microsoft.com/office/drawing/2014/main" id="{76D6A3BB-2C2E-3346-27D5-D76100A401A7}"/>
              </a:ext>
            </a:extLst>
          </p:cNvPr>
          <p:cNvSpPr>
            <a:spLocks noGrp="1"/>
          </p:cNvSpPr>
          <p:nvPr>
            <p:ph type="sldNum" sz="quarter" idx="4"/>
          </p:nvPr>
        </p:nvSpPr>
        <p:spPr>
          <a:xfrm>
            <a:off x="437230" y="6428709"/>
            <a:ext cx="236538" cy="215444"/>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78F1C028-7A3E-4969-9510-71EDAD1386A0}" type="slidenum">
              <a:rPr lang="en-GB" smtClean="0"/>
              <a:pPr/>
              <a:t>‹#›</a:t>
            </a:fld>
            <a:endParaRPr lang="en-GB"/>
          </a:p>
        </p:txBody>
      </p:sp>
    </p:spTree>
    <p:extLst>
      <p:ext uri="{BB962C8B-B14F-4D97-AF65-F5344CB8AC3E}">
        <p14:creationId xmlns:p14="http://schemas.microsoft.com/office/powerpoint/2010/main" val="2673662579"/>
      </p:ext>
    </p:extLst>
  </p:cSld>
  <p:clrMapOvr>
    <a:masterClrMapping/>
  </p:clrMapOvr>
  <p:extLst>
    <p:ext uri="{DCECCB84-F9BA-43D5-87BE-67443E8EF086}">
      <p15:sldGuideLst xmlns:p15="http://schemas.microsoft.com/office/powerpoint/2012/main">
        <p15:guide id="2" orient="horz" pos="1886">
          <p15:clr>
            <a:srgbClr val="F26B43"/>
          </p15:clr>
        </p15:guide>
        <p15:guide id="4" orient="horz" pos="3317">
          <p15:clr>
            <a:srgbClr val="F26B43"/>
          </p15:clr>
        </p15:guide>
      </p15:sldGuideLst>
    </p:ext>
  </p:extLst>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preserve="1" userDrawn="1">
  <p:cSld name="cover_image_stripes2">
    <p:bg>
      <p:bgPr>
        <a:solidFill>
          <a:srgbClr val="597EB3"/>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60D2831-79F5-46BB-9D65-E7BD5F65781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6369900" cy="2492990"/>
          </a:xfrm>
        </p:spPr>
        <p:txBody>
          <a:bodyPr vert="horz" wrap="square" lIns="0" tIns="0" rIns="0" bIns="0" rtlCol="0" anchor="t">
            <a:spAutoFit/>
          </a:bodyPr>
          <a:lstStyle>
            <a:lvl1pPr>
              <a:defRPr lang="en-GB" sz="6000" b="0">
                <a:solidFill>
                  <a:schemeClr val="bg1"/>
                </a:solidFill>
                <a:latin typeface="Arial Black" panose="020B0A04020102020204" pitchFamily="34" charset="0"/>
              </a:defRPr>
            </a:lvl1pPr>
          </a:lstStyle>
          <a:p>
            <a:pPr lvl="0"/>
            <a:r>
              <a:rPr lang="en-US"/>
              <a:t>Click to edit Master title style</a:t>
            </a:r>
            <a:endParaRPr lang="en-GB"/>
          </a:p>
        </p:txBody>
      </p:sp>
      <p:sp>
        <p:nvSpPr>
          <p:cNvPr id="10" name="Sous-titre 2">
            <a:extLst>
              <a:ext uri="{FF2B5EF4-FFF2-40B4-BE49-F238E27FC236}">
                <a16:creationId xmlns:a16="http://schemas.microsoft.com/office/drawing/2014/main" id="{15AA700F-0235-4A18-A2E8-80EF964CEC56}"/>
              </a:ext>
            </a:extLst>
          </p:cNvPr>
          <p:cNvSpPr>
            <a:spLocks noGrp="1"/>
          </p:cNvSpPr>
          <p:nvPr>
            <p:ph type="subTitle" idx="1" hasCustomPrompt="1"/>
          </p:nvPr>
        </p:nvSpPr>
        <p:spPr>
          <a:xfrm>
            <a:off x="450001" y="3339130"/>
            <a:ext cx="4289640"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3" name="Espace réservé de la date 3">
            <a:extLst>
              <a:ext uri="{FF2B5EF4-FFF2-40B4-BE49-F238E27FC236}">
                <a16:creationId xmlns:a16="http://schemas.microsoft.com/office/drawing/2014/main" id="{6A783292-96E0-4308-B806-70358D14FF46}"/>
              </a:ext>
            </a:extLst>
          </p:cNvPr>
          <p:cNvSpPr>
            <a:spLocks noGrp="1"/>
          </p:cNvSpPr>
          <p:nvPr>
            <p:ph type="dt" sz="half" idx="10"/>
          </p:nvPr>
        </p:nvSpPr>
        <p:spPr>
          <a:xfrm>
            <a:off x="450254" y="44918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4" name="Espace réservé du texte 8">
            <a:extLst>
              <a:ext uri="{FF2B5EF4-FFF2-40B4-BE49-F238E27FC236}">
                <a16:creationId xmlns:a16="http://schemas.microsoft.com/office/drawing/2014/main" id="{6EA9427B-DD60-4B7E-B005-036B067C53C4}"/>
              </a:ext>
            </a:extLst>
          </p:cNvPr>
          <p:cNvSpPr>
            <a:spLocks noGrp="1"/>
          </p:cNvSpPr>
          <p:nvPr>
            <p:ph type="body" sz="quarter" idx="12" hasCustomPrompt="1"/>
          </p:nvPr>
        </p:nvSpPr>
        <p:spPr>
          <a:xfrm>
            <a:off x="450000" y="41034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pic>
        <p:nvPicPr>
          <p:cNvPr id="15" name="Picture 14">
            <a:extLst>
              <a:ext uri="{FF2B5EF4-FFF2-40B4-BE49-F238E27FC236}">
                <a16:creationId xmlns:a16="http://schemas.microsoft.com/office/drawing/2014/main" id="{3412A183-5E7A-4C3D-947A-9285D2D4465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9" name="Espace réservé du pied de page 4">
            <a:extLst>
              <a:ext uri="{FF2B5EF4-FFF2-40B4-BE49-F238E27FC236}">
                <a16:creationId xmlns:a16="http://schemas.microsoft.com/office/drawing/2014/main" id="{4778E7C1-7DE5-4177-89BC-AC441CB406CA}"/>
              </a:ext>
            </a:extLst>
          </p:cNvPr>
          <p:cNvSpPr txBox="1">
            <a:spLocks/>
          </p:cNvSpPr>
          <p:nvPr userDrawn="1"/>
        </p:nvSpPr>
        <p:spPr>
          <a:xfrm>
            <a:off x="483375" y="6449846"/>
            <a:ext cx="3344042"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383776732"/>
      </p:ext>
    </p:extLst>
  </p:cSld>
  <p:clrMapOvr>
    <a:masterClrMapping/>
  </p:clrMapOvr>
  <p:extLst>
    <p:ext uri="{DCECCB84-F9BA-43D5-87BE-67443E8EF086}">
      <p15:sldGuideLst xmlns:p15="http://schemas.microsoft.com/office/powerpoint/2012/main"/>
    </p:ext>
  </p:extLst>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preserve="1" userDrawn="1">
  <p:cSld name="Divider style 1">
    <p:bg>
      <p:bgPr>
        <a:solidFill>
          <a:schemeClr val="accent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3BFABE5-3710-487B-9FEB-24CECCFDE805}"/>
              </a:ext>
            </a:extLst>
          </p:cNvPr>
          <p:cNvSpPr>
            <a:spLocks noGrp="1"/>
          </p:cNvSpPr>
          <p:nvPr>
            <p:ph type="pic" sz="quarter" idx="14"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Move gradient and click icon in centre to add image</a:t>
            </a:r>
            <a:br>
              <a:rPr lang="en-GB"/>
            </a:br>
            <a:endParaRPr lang="en-GB"/>
          </a:p>
          <a:p>
            <a:endParaRPr lang="en-GB"/>
          </a:p>
          <a:p>
            <a:endParaRPr lang="en-GB"/>
          </a:p>
        </p:txBody>
      </p:sp>
      <p:graphicFrame>
        <p:nvGraphicFramePr>
          <p:cNvPr id="3" name="Objet 2" hidden="1">
            <a:extLst>
              <a:ext uri="{FF2B5EF4-FFF2-40B4-BE49-F238E27FC236}">
                <a16:creationId xmlns:a16="http://schemas.microsoft.com/office/drawing/2014/main" id="{0FC6D31B-8418-47E2-BEC8-4C4D884AEE25}"/>
              </a:ext>
            </a:extLst>
          </p:cNvPr>
          <p:cNvGraphicFramePr>
            <a:graphicFrameLocks noChangeAspect="1"/>
          </p:cNvGraphicFramePr>
          <p:nvPr userDrawn="1">
            <p:custDataLst>
              <p:tags r:id="rId1"/>
            </p:custDataLst>
            <p:extLst>
              <p:ext uri="{D42A27DB-BD31-4B8C-83A1-F6EECF244321}">
                <p14:modId xmlns:p14="http://schemas.microsoft.com/office/powerpoint/2010/main" val="11539686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0FC6D31B-8418-47E2-BEC8-4C4D884AEE2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BFC7BE2-5BD4-49F5-A3FC-FE37C1AC9667}"/>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18" name="Title 1">
            <a:extLst>
              <a:ext uri="{FF2B5EF4-FFF2-40B4-BE49-F238E27FC236}">
                <a16:creationId xmlns:a16="http://schemas.microsoft.com/office/drawing/2014/main" id="{A7CC7BB1-2504-412F-9361-BB77A4C0663B}"/>
              </a:ext>
            </a:extLst>
          </p:cNvPr>
          <p:cNvSpPr>
            <a:spLocks noGrp="1"/>
          </p:cNvSpPr>
          <p:nvPr>
            <p:ph type="title" hasCustomPrompt="1"/>
          </p:nvPr>
        </p:nvSpPr>
        <p:spPr>
          <a:xfrm>
            <a:off x="450000" y="450000"/>
            <a:ext cx="7518208" cy="1661993"/>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a:t>
            </a:r>
            <a:br>
              <a:rPr lang="en-GB"/>
            </a:br>
            <a:r>
              <a:rPr lang="en-GB"/>
              <a:t>title</a:t>
            </a:r>
          </a:p>
        </p:txBody>
      </p:sp>
      <p:sp>
        <p:nvSpPr>
          <p:cNvPr id="19" name="Espace réservé du texte 2">
            <a:extLst>
              <a:ext uri="{FF2B5EF4-FFF2-40B4-BE49-F238E27FC236}">
                <a16:creationId xmlns:a16="http://schemas.microsoft.com/office/drawing/2014/main" id="{C8046952-CF6F-4606-B04F-66EE0742EF9E}"/>
              </a:ext>
            </a:extLst>
          </p:cNvPr>
          <p:cNvSpPr>
            <a:spLocks noGrp="1"/>
          </p:cNvSpPr>
          <p:nvPr>
            <p:ph type="body" idx="1" hasCustomPrompt="1"/>
          </p:nvPr>
        </p:nvSpPr>
        <p:spPr>
          <a:xfrm>
            <a:off x="450000" y="2816932"/>
            <a:ext cx="5646000"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7" name="Slide Number Placeholder 15">
            <a:extLst>
              <a:ext uri="{FF2B5EF4-FFF2-40B4-BE49-F238E27FC236}">
                <a16:creationId xmlns:a16="http://schemas.microsoft.com/office/drawing/2014/main" id="{05F58369-4CFC-4F85-AE55-0653BC425290}"/>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7D5087FE-CA04-41B7-8E8E-E132DB96B8A8}"/>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18D3ED00-9E13-4614-A96A-E85E156FDC93}"/>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796346800"/>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white_diagram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339255693"/>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preserve="1" userDrawn="1">
  <p:cSld name="Divider style 2">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7F1DF56-E580-4EF0-B321-72253D34D1A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2" name="Espace réservé du texte 11">
            <a:extLst>
              <a:ext uri="{FF2B5EF4-FFF2-40B4-BE49-F238E27FC236}">
                <a16:creationId xmlns:a16="http://schemas.microsoft.com/office/drawing/2014/main" id="{33D4A3F2-F359-4910-A404-46BF044E4AF2}"/>
              </a:ext>
            </a:extLst>
          </p:cNvPr>
          <p:cNvSpPr>
            <a:spLocks noGrp="1"/>
          </p:cNvSpPr>
          <p:nvPr>
            <p:ph type="body" sz="quarter" idx="13" hasCustomPrompt="1"/>
          </p:nvPr>
        </p:nvSpPr>
        <p:spPr>
          <a:xfrm>
            <a:off x="445224" y="361438"/>
            <a:ext cx="1755609" cy="1021277"/>
          </a:xfrm>
        </p:spPr>
        <p:txBody>
          <a:bodyPr wrap="none" anchor="ctr">
            <a:noAutofit/>
          </a:bodyPr>
          <a:lstStyle>
            <a:lvl1pPr marL="0" indent="0">
              <a:buNone/>
              <a:defRPr sz="8800" b="1">
                <a:solidFill>
                  <a:schemeClr val="bg1"/>
                </a:solidFill>
              </a:defRPr>
            </a:lvl1pPr>
          </a:lstStyle>
          <a:p>
            <a:pPr lvl="0"/>
            <a:r>
              <a:rPr lang="en-GB"/>
              <a:t>01.</a:t>
            </a:r>
          </a:p>
        </p:txBody>
      </p:sp>
      <p:sp>
        <p:nvSpPr>
          <p:cNvPr id="23" name="Title 1">
            <a:extLst>
              <a:ext uri="{FF2B5EF4-FFF2-40B4-BE49-F238E27FC236}">
                <a16:creationId xmlns:a16="http://schemas.microsoft.com/office/drawing/2014/main" id="{D02C7E95-0776-4566-9F9E-853072349655}"/>
              </a:ext>
            </a:extLst>
          </p:cNvPr>
          <p:cNvSpPr>
            <a:spLocks noGrp="1"/>
          </p:cNvSpPr>
          <p:nvPr>
            <p:ph type="title" hasCustomPrompt="1"/>
          </p:nvPr>
        </p:nvSpPr>
        <p:spPr>
          <a:xfrm>
            <a:off x="452216" y="1628238"/>
            <a:ext cx="7551996"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3" name="Espace réservé du texte 2">
            <a:extLst>
              <a:ext uri="{FF2B5EF4-FFF2-40B4-BE49-F238E27FC236}">
                <a16:creationId xmlns:a16="http://schemas.microsoft.com/office/drawing/2014/main" id="{05670778-992C-450F-AD18-EDF3DF65D9E0}"/>
              </a:ext>
            </a:extLst>
          </p:cNvPr>
          <p:cNvSpPr>
            <a:spLocks noGrp="1"/>
          </p:cNvSpPr>
          <p:nvPr>
            <p:ph type="body" idx="1" hasCustomPrompt="1"/>
          </p:nvPr>
        </p:nvSpPr>
        <p:spPr>
          <a:xfrm>
            <a:off x="447556" y="4429863"/>
            <a:ext cx="7551996" cy="312330"/>
          </a:xfrm>
        </p:spPr>
        <p:txBody>
          <a:bodyPr wrap="square" lIns="0" rIns="0" anchor="t">
            <a:spAutoFit/>
          </a:bodyPr>
          <a:lstStyle>
            <a:lvl1pPr marL="0" indent="0">
              <a:buNone/>
              <a:defRPr sz="2000" b="1"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6" name="Slide Number Placeholder 15">
            <a:extLst>
              <a:ext uri="{FF2B5EF4-FFF2-40B4-BE49-F238E27FC236}">
                <a16:creationId xmlns:a16="http://schemas.microsoft.com/office/drawing/2014/main" id="{4DC0623D-42A1-41B3-B5F9-CBD1B7199F82}"/>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CE94C612-F8D8-4995-B952-13894185BB74}"/>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9" name="Espace réservé du pied de page 4">
            <a:extLst>
              <a:ext uri="{FF2B5EF4-FFF2-40B4-BE49-F238E27FC236}">
                <a16:creationId xmlns:a16="http://schemas.microsoft.com/office/drawing/2014/main" id="{7AE34A6E-E6F7-4F88-A4FA-58C3B6748C26}"/>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147072972"/>
      </p:ext>
    </p:extLst>
  </p:cSld>
  <p:clrMapOvr>
    <a:masterClrMapping/>
  </p:clrMapOvr>
  <p:extLst>
    <p:ext uri="{DCECCB84-F9BA-43D5-87BE-67443E8EF086}">
      <p15:sldGuideLst xmlns:p15="http://schemas.microsoft.com/office/powerpoint/2012/main"/>
    </p:ext>
  </p:extLst>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preserve="1" userDrawn="1">
  <p:cSld name="Divider style 3">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1C8B4AF-F430-418E-A2A2-405D51AB9A3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8904312" y="91698"/>
            <a:ext cx="2837315" cy="3107326"/>
          </a:xfrm>
        </p:spPr>
        <p:txBody>
          <a:bodyPr wrap="none">
            <a:spAutoFit/>
          </a:bodyPr>
          <a:lstStyle>
            <a:lvl1pPr marL="0" indent="0" algn="ctr">
              <a:buNone/>
              <a:defRPr sz="19900" b="1">
                <a:solidFill>
                  <a:schemeClr val="bg1"/>
                </a:solidFill>
              </a:defRPr>
            </a:lvl1pPr>
          </a:lstStyle>
          <a:p>
            <a:pPr lvl="0"/>
            <a:r>
              <a:rPr lang="en-GB"/>
              <a:t>00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50000" y="450000"/>
            <a:ext cx="7422765"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2816932"/>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449439F3-FF8F-432B-A929-CF669DAC783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10" name="Espace réservé du pied de page 4">
            <a:extLst>
              <a:ext uri="{FF2B5EF4-FFF2-40B4-BE49-F238E27FC236}">
                <a16:creationId xmlns:a16="http://schemas.microsoft.com/office/drawing/2014/main" id="{E3A80F33-7DB3-49CF-B9CE-6D38ABE37478}"/>
              </a:ext>
            </a:extLst>
          </p:cNvPr>
          <p:cNvSpPr txBox="1">
            <a:spLocks/>
          </p:cNvSpPr>
          <p:nvPr userDrawn="1"/>
        </p:nvSpPr>
        <p:spPr>
          <a:xfrm>
            <a:off x="817200" y="6399123"/>
            <a:ext cx="3049406" cy="24622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73507843"/>
      </p:ext>
    </p:extLst>
  </p:cSld>
  <p:clrMapOvr>
    <a:masterClrMapping/>
  </p:clrMapOvr>
  <p:extLst>
    <p:ext uri="{DCECCB84-F9BA-43D5-87BE-67443E8EF086}">
      <p15:sldGuideLst xmlns:p15="http://schemas.microsoft.com/office/powerpoint/2012/main"/>
    </p:ext>
  </p:extLst>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white_Clear">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p>
            <a:r>
              <a:rPr lang="en-US"/>
              <a:t>Click to edit Master title style</a:t>
            </a:r>
            <a:endParaRPr lang="en-GB"/>
          </a:p>
        </p:txBody>
      </p:sp>
      <p:sp>
        <p:nvSpPr>
          <p:cNvPr id="4" name="Text Placeholder 3">
            <a:extLst>
              <a:ext uri="{FF2B5EF4-FFF2-40B4-BE49-F238E27FC236}">
                <a16:creationId xmlns:a16="http://schemas.microsoft.com/office/drawing/2014/main" id="{D0B2F92C-06FA-488D-8B64-E2B929FF4065}"/>
              </a:ext>
            </a:extLst>
          </p:cNvPr>
          <p:cNvSpPr>
            <a:spLocks noGrp="1"/>
          </p:cNvSpPr>
          <p:nvPr>
            <p:ph type="body" sz="quarter" idx="10" hasCustomPrompt="1"/>
          </p:nvPr>
        </p:nvSpPr>
        <p:spPr>
          <a:xfrm>
            <a:off x="449998" y="5666055"/>
            <a:ext cx="11299089" cy="287338"/>
          </a:xfrm>
        </p:spPr>
        <p:txBody>
          <a:bodyPr anchor="t"/>
          <a:lstStyle>
            <a:lvl1pPr algn="l">
              <a:defRPr sz="1400" i="1"/>
            </a:lvl1pPr>
          </a:lstStyle>
          <a:p>
            <a:pPr lvl="0"/>
            <a:r>
              <a:rPr lang="en-US"/>
              <a:t>Base and source:</a:t>
            </a:r>
          </a:p>
        </p:txBody>
      </p:sp>
      <p:sp>
        <p:nvSpPr>
          <p:cNvPr id="2" name="Slide Number Placeholder 15">
            <a:extLst>
              <a:ext uri="{FF2B5EF4-FFF2-40B4-BE49-F238E27FC236}">
                <a16:creationId xmlns:a16="http://schemas.microsoft.com/office/drawing/2014/main" id="{2B372B2C-F8E0-B751-22C0-F1EED6BCF063}"/>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b="0" smtClean="0"/>
              <a:pPr/>
              <a:t>‹#›</a:t>
            </a:fld>
            <a:r>
              <a:rPr lang="en-GB"/>
              <a:t> </a:t>
            </a:r>
          </a:p>
        </p:txBody>
      </p:sp>
    </p:spTree>
    <p:extLst>
      <p:ext uri="{BB962C8B-B14F-4D97-AF65-F5344CB8AC3E}">
        <p14:creationId xmlns:p14="http://schemas.microsoft.com/office/powerpoint/2010/main" val="955934396"/>
      </p:ext>
    </p:extLst>
  </p:cSld>
  <p:clrMapOvr>
    <a:masterClrMapping/>
  </p:clrMapOvr>
  <p:extLst>
    <p:ext uri="{DCECCB84-F9BA-43D5-87BE-67443E8EF086}">
      <p15:sldGuideLst xmlns:p15="http://schemas.microsoft.com/office/powerpoint/2012/main"/>
    </p:ext>
  </p:extLst>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preserve="1" userDrawn="1">
  <p:cSld name="col_clear">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1730F1E-C38F-43FB-AF5A-287E0AA31E4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9" name="Slide Number Placeholder 15">
            <a:extLst>
              <a:ext uri="{FF2B5EF4-FFF2-40B4-BE49-F238E27FC236}">
                <a16:creationId xmlns:a16="http://schemas.microsoft.com/office/drawing/2014/main" id="{08840428-B260-4958-A149-63C86CC793A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pic>
        <p:nvPicPr>
          <p:cNvPr id="12" name="Picture 11">
            <a:extLst>
              <a:ext uri="{FF2B5EF4-FFF2-40B4-BE49-F238E27FC236}">
                <a16:creationId xmlns:a16="http://schemas.microsoft.com/office/drawing/2014/main" id="{87BB07CD-2CDE-4607-8552-35BEFAEB845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9872650F-E709-4BEC-9457-0A529F1DCCB9}"/>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
        <p:nvSpPr>
          <p:cNvPr id="10" name="Text Placeholder 3">
            <a:extLst>
              <a:ext uri="{FF2B5EF4-FFF2-40B4-BE49-F238E27FC236}">
                <a16:creationId xmlns:a16="http://schemas.microsoft.com/office/drawing/2014/main" id="{DEACAF23-7872-4DD8-95F6-F1AEAED117B8}"/>
              </a:ext>
            </a:extLst>
          </p:cNvPr>
          <p:cNvSpPr>
            <a:spLocks noGrp="1"/>
          </p:cNvSpPr>
          <p:nvPr>
            <p:ph type="body" sz="quarter" idx="10"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3448278060"/>
      </p:ext>
    </p:extLst>
  </p:cSld>
  <p:clrMapOvr>
    <a:masterClrMapping/>
  </p:clrMapOvr>
  <p:extLst>
    <p:ext uri="{DCECCB84-F9BA-43D5-87BE-67443E8EF086}">
      <p15:sldGuideLst xmlns:p15="http://schemas.microsoft.com/office/powerpoint/2012/main"/>
    </p:ext>
  </p:extLst>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white_standard_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tx1"/>
                </a:solidFill>
              </a:defRPr>
            </a:lvl1pPr>
            <a:lvl2pPr>
              <a:spcBef>
                <a:spcPts val="400"/>
              </a:spcBef>
              <a:defRPr sz="2400" b="0">
                <a:solidFill>
                  <a:schemeClr val="tx1"/>
                </a:solidFill>
              </a:defRPr>
            </a:lvl2pPr>
            <a:lvl3pPr>
              <a:spcBef>
                <a:spcPts val="400"/>
              </a:spcBef>
              <a:defRPr sz="2400" b="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1"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78839602"/>
      </p:ext>
    </p:extLst>
  </p:cSld>
  <p:clrMapOvr>
    <a:masterClrMapping/>
  </p:clrMapOvr>
  <p:extLst>
    <p:ext uri="{DCECCB84-F9BA-43D5-87BE-67443E8EF086}">
      <p15:sldGuideLst xmlns:p15="http://schemas.microsoft.com/office/powerpoint/2012/main"/>
    </p:ext>
  </p:extLst>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preserve="1" userDrawn="1">
  <p:cSld name="dark_standard_conten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2BC266A-4226-44C8-8505-035BA59F6BF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bg1"/>
                </a:solidFill>
              </a:defRPr>
            </a:lvl1pPr>
            <a:lvl2pPr>
              <a:spcBef>
                <a:spcPts val="400"/>
              </a:spcBef>
              <a:defRPr sz="2400" b="0">
                <a:solidFill>
                  <a:schemeClr val="bg1"/>
                </a:solidFill>
              </a:defRPr>
            </a:lvl2pPr>
            <a:lvl3pPr>
              <a:spcBef>
                <a:spcPts val="400"/>
              </a:spcBef>
              <a:defRPr sz="2400" b="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solidFill>
                  <a:schemeClr val="bg1"/>
                </a:solidFill>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6" name="Picture 5">
            <a:extLst>
              <a:ext uri="{FF2B5EF4-FFF2-40B4-BE49-F238E27FC236}">
                <a16:creationId xmlns:a16="http://schemas.microsoft.com/office/drawing/2014/main" id="{F9C4386B-E985-478A-B2E9-8F0C6454983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4D858B38-B85F-4966-8228-5E1C91D36FAF}"/>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335064405"/>
      </p:ext>
    </p:extLst>
  </p:cSld>
  <p:clrMapOvr>
    <a:masterClrMapping/>
  </p:clrMapOvr>
  <p:extLst>
    <p:ext uri="{DCECCB84-F9BA-43D5-87BE-67443E8EF086}">
      <p15:sldGuideLst xmlns:p15="http://schemas.microsoft.com/office/powerpoint/2012/main"/>
    </p:ext>
  </p:extLst>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white_text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3"/>
            <a:ext cx="7403642" cy="3600189"/>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600677"/>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265264142"/>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3BC4D37-E586-43AC-A93C-2749826327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4"/>
            <a:ext cx="7403642" cy="3585714"/>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586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14A16A2C-737A-46DB-BB14-9BC354D3121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3" name="Espace réservé du pied de page 4">
            <a:extLst>
              <a:ext uri="{FF2B5EF4-FFF2-40B4-BE49-F238E27FC236}">
                <a16:creationId xmlns:a16="http://schemas.microsoft.com/office/drawing/2014/main" id="{FAC3629F-FEC8-46FB-8B66-F8B62678469F}"/>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48666785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white_text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0364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62870950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lef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82B7F90-7B62-4924-9538-8BF5F99629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28535"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1" name="Picture 10">
            <a:extLst>
              <a:ext uri="{FF2B5EF4-FFF2-40B4-BE49-F238E27FC236}">
                <a16:creationId xmlns:a16="http://schemas.microsoft.com/office/drawing/2014/main" id="{0355D808-8EC9-453D-A835-2FE2CEFB36B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3" name="Espace réservé du pied de page 4">
            <a:extLst>
              <a:ext uri="{FF2B5EF4-FFF2-40B4-BE49-F238E27FC236}">
                <a16:creationId xmlns:a16="http://schemas.microsoft.com/office/drawing/2014/main" id="{291F5A5E-1020-4082-A263-DAA0C057C5E7}"/>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69038359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ol_diagram_lef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D7DE5C1-AF1B-41DD-AC50-60E09A5F08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8" name="Picture 7">
            <a:extLst>
              <a:ext uri="{FF2B5EF4-FFF2-40B4-BE49-F238E27FC236}">
                <a16:creationId xmlns:a16="http://schemas.microsoft.com/office/drawing/2014/main" id="{322CD0E1-B019-4241-A9B3-5DA9196FEF7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413157966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white_diagram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48761930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preserve="1" userDrawn="1">
  <p:cSld name="col_diagram_lef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D7DE5C1-AF1B-41DD-AC50-60E09A5F08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8" name="Picture 7">
            <a:extLst>
              <a:ext uri="{FF2B5EF4-FFF2-40B4-BE49-F238E27FC236}">
                <a16:creationId xmlns:a16="http://schemas.microsoft.com/office/drawing/2014/main" id="{322CD0E1-B019-4241-A9B3-5DA9196FEF7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DE4895E2-0B71-40ED-B770-01633DAEA7FC}"/>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05402700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white_diagram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solidFill>
        </p:spPr>
        <p:txBody>
          <a:bodyPr/>
          <a:lstStyle>
            <a:lvl1pPr>
              <a:defRPr sz="2000"/>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461587785"/>
      </p:ext>
    </p:extLst>
  </p:cSld>
  <p:clrMapOvr>
    <a:masterClrMapping/>
  </p:clrMapOvr>
  <p:extLst>
    <p:ext uri="{DCECCB84-F9BA-43D5-87BE-67443E8EF086}">
      <p15:sldGuideLst xmlns:p15="http://schemas.microsoft.com/office/powerpoint/2012/main"/>
    </p:ext>
  </p:extLst>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preserve="1" userDrawn="1">
  <p:cSld name="col_diagram_righ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10CF00E-B8E5-4A61-8373-BDA9F4FC5A4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alpha val="30000"/>
            </a:srgbClr>
          </a:solidFill>
        </p:spPr>
        <p:txBody>
          <a:bodyPr/>
          <a:lstStyle>
            <a:lvl1pPr>
              <a:defRPr sz="2400">
                <a:solidFill>
                  <a:schemeClr val="bg1"/>
                </a:solidFill>
              </a:defRPr>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4D7DACFE-7FAD-44E8-8301-B73E2672075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2FC46610-EA32-4E5C-B33C-3655D2E714F2}"/>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860183759"/>
      </p:ext>
    </p:extLst>
  </p:cSld>
  <p:clrMapOvr>
    <a:masterClrMapping/>
  </p:clrMapOvr>
  <p:extLst>
    <p:ext uri="{DCECCB84-F9BA-43D5-87BE-67443E8EF086}">
      <p15:sldGuideLst xmlns:p15="http://schemas.microsoft.com/office/powerpoint/2012/main"/>
    </p:ext>
  </p:extLst>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white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7906553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preserve="1" userDrawn="1">
  <p:cSld name="col_wide_image_righ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3256271-AC0B-48C8-A53B-42701632856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1E01F9E0-5263-47EC-B28E-9DC8291C3F4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1C155C6D-D700-40C9-9985-CD8DD7221E66}"/>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89377966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white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722729242"/>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preserve="1" userDrawn="1">
  <p:cSld name="col_wide_image_lef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3DDAED-8211-4036-94F2-5DC40012D7B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A14B1443-F9C9-4372-B2CD-64B7C5D0FCF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49CAE67D-B4CC-4953-8304-88E123E42D1B}"/>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44225572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preserve="1" userDrawn="1">
  <p:cSld name="video_layout">
    <p:spTree>
      <p:nvGrpSpPr>
        <p:cNvPr id="1" name=""/>
        <p:cNvGrpSpPr/>
        <p:nvPr/>
      </p:nvGrpSpPr>
      <p:grpSpPr>
        <a:xfrm>
          <a:off x="0" y="0"/>
          <a:ext cx="0" cy="0"/>
          <a:chOff x="0" y="0"/>
          <a:chExt cx="0" cy="0"/>
        </a:xfrm>
      </p:grpSpPr>
      <p:sp>
        <p:nvSpPr>
          <p:cNvPr id="5" name="Media Placeholder 4">
            <a:extLst>
              <a:ext uri="{FF2B5EF4-FFF2-40B4-BE49-F238E27FC236}">
                <a16:creationId xmlns:a16="http://schemas.microsoft.com/office/drawing/2014/main" id="{AE576D4F-2D55-4CDA-9033-543BCC39CA53}"/>
              </a:ext>
            </a:extLst>
          </p:cNvPr>
          <p:cNvSpPr>
            <a:spLocks noGrp="1"/>
          </p:cNvSpPr>
          <p:nvPr>
            <p:ph type="media" sz="quarter" idx="11" hasCustomPrompt="1"/>
          </p:nvPr>
        </p:nvSpPr>
        <p:spPr>
          <a:xfrm>
            <a:off x="0" y="0"/>
            <a:ext cx="12192000" cy="6858000"/>
          </a:xfrm>
          <a:pattFill prst="dashHorz">
            <a:fgClr>
              <a:schemeClr val="bg1">
                <a:lumMod val="75000"/>
              </a:schemeClr>
            </a:fgClr>
            <a:bgClr>
              <a:schemeClr val="bg1"/>
            </a:bgClr>
          </a:pattFill>
        </p:spPr>
        <p:txBody>
          <a:bodyPr/>
          <a:lstStyle>
            <a:lvl1pPr algn="ctr">
              <a:defRPr sz="2800" b="1"/>
            </a:lvl1pPr>
          </a:lstStyle>
          <a:p>
            <a:r>
              <a:rPr lang="en-US"/>
              <a:t>Click icon to add film footage</a:t>
            </a:r>
            <a:endParaRPr lang="en-GB"/>
          </a:p>
        </p:txBody>
      </p:sp>
    </p:spTree>
    <p:extLst>
      <p:ext uri="{BB962C8B-B14F-4D97-AF65-F5344CB8AC3E}">
        <p14:creationId xmlns:p14="http://schemas.microsoft.com/office/powerpoint/2010/main" val="2592848587"/>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preserve="1" userDrawn="1">
  <p:cSld name="image_with_statement">
    <p:bg>
      <p:bgPr>
        <a:solidFill>
          <a:schemeClr val="accent1"/>
        </a:solidFill>
        <a:effectLst/>
      </p:bgPr>
    </p:bg>
    <p:spTree>
      <p:nvGrpSpPr>
        <p:cNvPr id="1" name=""/>
        <p:cNvGrpSpPr/>
        <p:nvPr/>
      </p:nvGrpSpPr>
      <p:grpSpPr>
        <a:xfrm>
          <a:off x="0" y="0"/>
          <a:ext cx="0" cy="0"/>
          <a:chOff x="0" y="0"/>
          <a:chExt cx="0" cy="0"/>
        </a:xfrm>
      </p:grpSpPr>
      <p:sp>
        <p:nvSpPr>
          <p:cNvPr id="6" name="Picture Placeholder 4">
            <a:extLst>
              <a:ext uri="{FF2B5EF4-FFF2-40B4-BE49-F238E27FC236}">
                <a16:creationId xmlns:a16="http://schemas.microsoft.com/office/drawing/2014/main" id="{B451307E-4D10-46A4-B5F4-D1CDCEC3D46B}"/>
              </a:ext>
            </a:extLst>
          </p:cNvPr>
          <p:cNvSpPr>
            <a:spLocks noGrp="1"/>
          </p:cNvSpPr>
          <p:nvPr>
            <p:ph type="pic" sz="quarter" idx="15"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Click icon in centre to add image</a:t>
            </a:r>
            <a:br>
              <a:rPr lang="en-GB"/>
            </a:br>
            <a:r>
              <a:rPr lang="en-GB"/>
              <a:t>Send image to back so elements </a:t>
            </a:r>
            <a:br>
              <a:rPr lang="en-GB"/>
            </a:br>
            <a:r>
              <a:rPr lang="en-GB"/>
              <a:t>show on the page</a:t>
            </a:r>
            <a:br>
              <a:rPr lang="en-GB"/>
            </a:br>
            <a:endParaRPr lang="en-GB"/>
          </a:p>
          <a:p>
            <a:endParaRPr lang="en-GB"/>
          </a:p>
          <a:p>
            <a:endParaRPr lang="en-GB"/>
          </a:p>
          <a:p>
            <a:endParaRPr lang="en-GB"/>
          </a:p>
        </p:txBody>
      </p:sp>
      <p:sp>
        <p:nvSpPr>
          <p:cNvPr id="3" name="Titre 2">
            <a:extLst>
              <a:ext uri="{FF2B5EF4-FFF2-40B4-BE49-F238E27FC236}">
                <a16:creationId xmlns:a16="http://schemas.microsoft.com/office/drawing/2014/main" id="{6838E746-8C0D-4144-AC8E-FA9CF117C223}"/>
              </a:ext>
            </a:extLst>
          </p:cNvPr>
          <p:cNvSpPr>
            <a:spLocks noGrp="1"/>
          </p:cNvSpPr>
          <p:nvPr>
            <p:ph type="title" hasCustomPrompt="1"/>
          </p:nvPr>
        </p:nvSpPr>
        <p:spPr>
          <a:xfrm>
            <a:off x="450000" y="450000"/>
            <a:ext cx="3962343" cy="3742438"/>
          </a:xfrm>
        </p:spPr>
        <p:txBody>
          <a:bodyPr anchor="t"/>
          <a:lstStyle>
            <a:lvl1pPr>
              <a:defRPr sz="4400" cap="none" spc="0" baseline="0">
                <a:solidFill>
                  <a:schemeClr val="bg1"/>
                </a:solidFill>
              </a:defRPr>
            </a:lvl1pPr>
          </a:lstStyle>
          <a:p>
            <a:r>
              <a:rPr lang="en-GB"/>
              <a:t>Summary text background image</a:t>
            </a:r>
            <a:endParaRPr lang="fr-FR"/>
          </a:p>
        </p:txBody>
      </p:sp>
      <p:sp>
        <p:nvSpPr>
          <p:cNvPr id="20" name="Slide Number Placeholder 2">
            <a:extLst>
              <a:ext uri="{FF2B5EF4-FFF2-40B4-BE49-F238E27FC236}">
                <a16:creationId xmlns:a16="http://schemas.microsoft.com/office/drawing/2014/main" id="{2CA25737-BDFB-45D5-BF6F-856062E3181E}"/>
              </a:ext>
            </a:extLst>
          </p:cNvPr>
          <p:cNvSpPr>
            <a:spLocks noGrp="1"/>
          </p:cNvSpPr>
          <p:nvPr>
            <p:ph type="sldNum" sz="quarter" idx="14"/>
          </p:nvPr>
        </p:nvSpPr>
        <p:spPr>
          <a:xfrm>
            <a:off x="437230" y="6262361"/>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9331BE4E-C70E-47F0-8EC9-4DF163E0716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2E18E48D-B254-4CFE-A064-CAFC05212561}"/>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316681803"/>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white_diagram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solidFill>
        </p:spPr>
        <p:txBody>
          <a:bodyPr/>
          <a:lstStyle>
            <a:lvl1pPr>
              <a:defRPr sz="2000"/>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610584935"/>
      </p:ext>
    </p:extLst>
  </p:cSld>
  <p:clrMapOvr>
    <a:masterClrMapping/>
  </p:clrMapOvr>
  <p:extLst>
    <p:ext uri="{DCECCB84-F9BA-43D5-87BE-67443E8EF086}">
      <p15:sldGuideLst xmlns:p15="http://schemas.microsoft.com/office/powerpoint/2012/main"/>
    </p:ext>
  </p:extLst>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Verbatim_layout">
    <p:bg>
      <p:bgPr>
        <a:solidFill>
          <a:schemeClr val="bg1"/>
        </a:solidFill>
        <a:effectLst/>
      </p:bgPr>
    </p:bg>
    <p:spTree>
      <p:nvGrpSpPr>
        <p:cNvPr id="1" name=""/>
        <p:cNvGrpSpPr/>
        <p:nvPr/>
      </p:nvGrpSpPr>
      <p:grpSpPr>
        <a:xfrm>
          <a:off x="0" y="0"/>
          <a:ext cx="0" cy="0"/>
          <a:chOff x="0" y="0"/>
          <a:chExt cx="0" cy="0"/>
        </a:xfrm>
      </p:grpSpPr>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tx1"/>
                </a:solidFill>
              </a:defRPr>
            </a:lvl1pPr>
          </a:lstStyle>
          <a:p>
            <a:pPr lvl="0"/>
            <a:r>
              <a:rPr lang="en-GB"/>
              <a:t>Insert your quote here</a:t>
            </a:r>
          </a:p>
        </p:txBody>
      </p:sp>
      <p:sp>
        <p:nvSpPr>
          <p:cNvPr id="6" name="Title 5">
            <a:extLst>
              <a:ext uri="{FF2B5EF4-FFF2-40B4-BE49-F238E27FC236}">
                <a16:creationId xmlns:a16="http://schemas.microsoft.com/office/drawing/2014/main" id="{410AED9F-7F2B-47A3-BE62-A5CB841D36DA}"/>
              </a:ext>
            </a:extLst>
          </p:cNvPr>
          <p:cNvSpPr>
            <a:spLocks noGrp="1"/>
          </p:cNvSpPr>
          <p:nvPr>
            <p:ph type="title"/>
          </p:nvPr>
        </p:nvSpPr>
        <p:spPr/>
        <p:txBody>
          <a:bodyPr/>
          <a:lstStyle/>
          <a:p>
            <a:r>
              <a:rPr lang="en-US"/>
              <a:t>Click to edit Master title style</a:t>
            </a:r>
            <a:endParaRPr lang="en-GB"/>
          </a:p>
        </p:txBody>
      </p:sp>
      <p:sp>
        <p:nvSpPr>
          <p:cNvPr id="9" name="Slide Number Placeholder 15">
            <a:extLst>
              <a:ext uri="{FF2B5EF4-FFF2-40B4-BE49-F238E27FC236}">
                <a16:creationId xmlns:a16="http://schemas.microsoft.com/office/drawing/2014/main" id="{C555F450-2DB2-4B44-AC62-1CA75B2685C5}"/>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785746354"/>
      </p:ext>
    </p:extLst>
  </p:cSld>
  <p:clrMapOvr>
    <a:masterClrMapping/>
  </p:clrMapOvr>
  <p:extLst>
    <p:ext uri="{DCECCB84-F9BA-43D5-87BE-67443E8EF086}">
      <p15:sldGuideLst xmlns:p15="http://schemas.microsoft.com/office/powerpoint/2012/main"/>
    </p:ext>
  </p:extLst>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preserve="1" userDrawn="1">
  <p:cSld name="1_text_wide_left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6852002-E9D9-432E-A87E-4A5EBDF1261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36200" y="2348134"/>
            <a:ext cx="7403642" cy="3312891"/>
          </a:xfrm>
        </p:spPr>
        <p:txBody>
          <a:bodyPr>
            <a:noAutofit/>
          </a:bodyPr>
          <a:lstStyle>
            <a:lvl1pPr>
              <a:spcBef>
                <a:spcPts val="400"/>
              </a:spcBef>
              <a:defRPr sz="2400" b="1">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648180"/>
            <a:ext cx="3524250" cy="401284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348900" y="1648180"/>
            <a:ext cx="54428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28771104-F697-4F99-9728-347DC7C8082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3" name="Espace réservé du pied de page 4">
            <a:extLst>
              <a:ext uri="{FF2B5EF4-FFF2-40B4-BE49-F238E27FC236}">
                <a16:creationId xmlns:a16="http://schemas.microsoft.com/office/drawing/2014/main" id="{8ECECC90-479E-4426-94F2-044EACCF3107}"/>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518622431"/>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white_2box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0799"/>
            <a:ext cx="3524250" cy="33102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Text Placeholder 5">
            <a:extLst>
              <a:ext uri="{FF2B5EF4-FFF2-40B4-BE49-F238E27FC236}">
                <a16:creationId xmlns:a16="http://schemas.microsoft.com/office/drawing/2014/main" id="{3FF87A37-C6F6-4454-8C45-D64293B1AB4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00698494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preserve="1" userDrawn="1">
  <p:cSld name="col_2box_image_lef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7D20311-FCF3-42B4-A4E4-472D5C7F9BC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accent5"/>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6852A6B0-9A45-45E2-BFE9-F35686C8EC7C}"/>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29227075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white_col_2box_image righ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50799"/>
            <a:ext cx="3524250" cy="3597563"/>
          </a:xfrm>
          <a:pattFill prst="wdUpDiag">
            <a:fgClr>
              <a:schemeClr val="bg1">
                <a:lumMod val="95000"/>
              </a:schemeClr>
            </a:fgClr>
            <a:bgClr>
              <a:schemeClr val="bg1"/>
            </a:bgClr>
          </a:pattFill>
        </p:spPr>
        <p:txBody>
          <a:bodyPr lIns="72000" tIns="72000" rIns="72000" bIns="72000"/>
          <a:lstStyle>
            <a:lvl1pPr>
              <a:defRPr b="0"/>
            </a:lvl1pPr>
          </a:lstStyle>
          <a:p>
            <a:r>
              <a:rPr lang="en-GB"/>
              <a:t>Insert image here</a:t>
            </a:r>
          </a:p>
        </p:txBody>
      </p:sp>
      <p:sp>
        <p:nvSpPr>
          <p:cNvPr id="11" name="Slide Number Placeholder 10">
            <a:extLst>
              <a:ext uri="{FF2B5EF4-FFF2-40B4-BE49-F238E27FC236}">
                <a16:creationId xmlns:a16="http://schemas.microsoft.com/office/drawing/2014/main" id="{ED983061-23EC-4D72-AADE-69B2DAA9E365}"/>
              </a:ext>
            </a:extLst>
          </p:cNvPr>
          <p:cNvSpPr>
            <a:spLocks noGrp="1"/>
          </p:cNvSpPr>
          <p:nvPr>
            <p:ph type="sldNum" sz="quarter" idx="23"/>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9" name="Title 8">
            <a:extLst>
              <a:ext uri="{FF2B5EF4-FFF2-40B4-BE49-F238E27FC236}">
                <a16:creationId xmlns:a16="http://schemas.microsoft.com/office/drawing/2014/main" id="{8F461509-202E-4898-9465-33F4FEA4E078}"/>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0FEC2807-5E68-4633-B095-45CFC6E2234D}"/>
              </a:ext>
            </a:extLst>
          </p:cNvPr>
          <p:cNvSpPr>
            <a:spLocks noGrp="1"/>
          </p:cNvSpPr>
          <p:nvPr>
            <p:ph idx="1" hasCustomPrompt="1"/>
          </p:nvPr>
        </p:nvSpPr>
        <p:spPr>
          <a:xfrm>
            <a:off x="471486" y="2350800"/>
            <a:ext cx="3524250" cy="3597076"/>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Content Placeholder 2">
            <a:extLst>
              <a:ext uri="{FF2B5EF4-FFF2-40B4-BE49-F238E27FC236}">
                <a16:creationId xmlns:a16="http://schemas.microsoft.com/office/drawing/2014/main" id="{CAEC8274-8B44-468D-9B8A-88A5D22873C7}"/>
              </a:ext>
            </a:extLst>
          </p:cNvPr>
          <p:cNvSpPr>
            <a:spLocks noGrp="1"/>
          </p:cNvSpPr>
          <p:nvPr>
            <p:ph idx="24" hasCustomPrompt="1"/>
          </p:nvPr>
        </p:nvSpPr>
        <p:spPr>
          <a:xfrm>
            <a:off x="4344252" y="2350800"/>
            <a:ext cx="3524250" cy="3597076"/>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5" name="Text Placeholder 5">
            <a:extLst>
              <a:ext uri="{FF2B5EF4-FFF2-40B4-BE49-F238E27FC236}">
                <a16:creationId xmlns:a16="http://schemas.microsoft.com/office/drawing/2014/main" id="{0C0E83E8-4A27-4B4C-AA75-EDF8BBCB2F3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90768267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preserve="1" userDrawn="1">
  <p:cSld name="col_2box_image righ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8BBE2A2-326B-4495-8042-FB577D39847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7752" y="2354399"/>
            <a:ext cx="3524250" cy="3594451"/>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458052" y="2354400"/>
            <a:ext cx="3524250" cy="3593963"/>
          </a:xfrm>
          <a:solidFill>
            <a:schemeClr val="accent3"/>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Text Placeholder 5">
            <a:extLst>
              <a:ext uri="{FF2B5EF4-FFF2-40B4-BE49-F238E27FC236}">
                <a16:creationId xmlns:a16="http://schemas.microsoft.com/office/drawing/2014/main" id="{EC6F1778-9672-48EB-9661-FC9DC43C118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4" name="Espace réservé du pied de page 4">
            <a:extLst>
              <a:ext uri="{FF2B5EF4-FFF2-40B4-BE49-F238E27FC236}">
                <a16:creationId xmlns:a16="http://schemas.microsoft.com/office/drawing/2014/main" id="{61DFD511-39BB-4325-A2CF-0555D866D35F}"/>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166185566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white_2box_image_centr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306625"/>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41722" y="2354400"/>
            <a:ext cx="3524250" cy="33066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accent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tx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306625"/>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1" name="Text Placeholder 3">
            <a:extLst>
              <a:ext uri="{FF2B5EF4-FFF2-40B4-BE49-F238E27FC236}">
                <a16:creationId xmlns:a16="http://schemas.microsoft.com/office/drawing/2014/main" id="{6EAD2617-5819-4340-BE8E-B9B8581C16E6}"/>
              </a:ext>
            </a:extLst>
          </p:cNvPr>
          <p:cNvSpPr>
            <a:spLocks noGrp="1"/>
          </p:cNvSpPr>
          <p:nvPr>
            <p:ph type="body" sz="quarter" idx="10" hasCustomPrompt="1"/>
          </p:nvPr>
        </p:nvSpPr>
        <p:spPr>
          <a:xfrm>
            <a:off x="440059" y="5765445"/>
            <a:ext cx="11299089" cy="287338"/>
          </a:xfrm>
        </p:spPr>
        <p:txBody>
          <a:bodyPr anchor="t"/>
          <a:lstStyle>
            <a:lvl1pPr algn="l">
              <a:defRPr sz="1400"/>
            </a:lvl1pPr>
          </a:lstStyle>
          <a:p>
            <a:pPr lvl="0"/>
            <a:r>
              <a:rPr lang="en-US"/>
              <a:t>Base and source:</a:t>
            </a:r>
          </a:p>
        </p:txBody>
      </p:sp>
    </p:spTree>
    <p:extLst>
      <p:ext uri="{BB962C8B-B14F-4D97-AF65-F5344CB8AC3E}">
        <p14:creationId xmlns:p14="http://schemas.microsoft.com/office/powerpoint/2010/main" val="1397037753"/>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preserve="1" userDrawn="1">
  <p:cSld name="col_2box_image_centre">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E3ED679-E0F1-465C-8B5F-BD8EEB9708A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593963"/>
          </a:xfrm>
          <a:solidFill>
            <a:schemeClr val="bg1">
              <a:lumMod val="85000"/>
            </a:schemeClr>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616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bg1">
              <a:lumMod val="85000"/>
            </a:schemeClr>
          </a:solidFill>
          <a:ln>
            <a:noFill/>
          </a:ln>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01D93F4C-A370-4A83-B0CB-A8BD09D9F004}"/>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37508611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white_x_3_com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4401"/>
            <a:ext cx="3517200" cy="3309937"/>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51088"/>
            <a:ext cx="3517200" cy="3309937"/>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51088"/>
            <a:ext cx="3517200" cy="3309937"/>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10" name="Text Placeholder 5">
            <a:extLst>
              <a:ext uri="{FF2B5EF4-FFF2-40B4-BE49-F238E27FC236}">
                <a16:creationId xmlns:a16="http://schemas.microsoft.com/office/drawing/2014/main" id="{746E2AA2-CDFC-44C6-AA88-D5700E47550B}"/>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227676778"/>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preserve="1" userDrawn="1">
  <p:cSld name="col_x_3_com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98C8A36-804C-48C5-A7FD-CB45C6BBE0E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1088"/>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Text Placeholder 5">
            <a:extLst>
              <a:ext uri="{FF2B5EF4-FFF2-40B4-BE49-F238E27FC236}">
                <a16:creationId xmlns:a16="http://schemas.microsoft.com/office/drawing/2014/main" id="{0056D744-D138-46C9-9942-E179D274AEF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B14C269A-1D10-49EA-9F68-BE4C2C07246D}"/>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442322730"/>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_1">
    <p:bg>
      <p:bgPr>
        <a:solidFill>
          <a:schemeClr val="accent1"/>
        </a:solidFill>
        <a:effectLst/>
      </p:bgPr>
    </p:bg>
    <p:spTree>
      <p:nvGrpSpPr>
        <p:cNvPr id="1" name=""/>
        <p:cNvGrpSpPr/>
        <p:nvPr/>
      </p:nvGrpSpPr>
      <p:grpSpPr>
        <a:xfrm>
          <a:off x="0" y="0"/>
          <a:ext cx="0" cy="0"/>
          <a:chOff x="0" y="0"/>
          <a:chExt cx="0" cy="0"/>
        </a:xfrm>
      </p:grpSpPr>
      <p:grpSp>
        <p:nvGrpSpPr>
          <p:cNvPr id="11" name="Graphic 18">
            <a:extLst>
              <a:ext uri="{FF2B5EF4-FFF2-40B4-BE49-F238E27FC236}">
                <a16:creationId xmlns:a16="http://schemas.microsoft.com/office/drawing/2014/main" id="{DA54F1D7-FC09-4395-AA14-E2B44AA03BFF}"/>
              </a:ext>
            </a:extLst>
          </p:cNvPr>
          <p:cNvGrpSpPr/>
          <p:nvPr userDrawn="1"/>
        </p:nvGrpSpPr>
        <p:grpSpPr>
          <a:xfrm>
            <a:off x="-1" y="-1"/>
            <a:ext cx="5413973" cy="5378355"/>
            <a:chOff x="4648200" y="1990725"/>
            <a:chExt cx="2895600" cy="2876550"/>
          </a:xfrm>
          <a:solidFill>
            <a:srgbClr val="005EB8"/>
          </a:solidFill>
        </p:grpSpPr>
        <p:sp>
          <p:nvSpPr>
            <p:cNvPr id="13" name="Freeform: Shape 12">
              <a:extLst>
                <a:ext uri="{FF2B5EF4-FFF2-40B4-BE49-F238E27FC236}">
                  <a16:creationId xmlns:a16="http://schemas.microsoft.com/office/drawing/2014/main" id="{68639853-0BD8-4151-9E3F-88062BC0634E}"/>
                </a:ext>
              </a:extLst>
            </p:cNvPr>
            <p:cNvSpPr/>
            <p:nvPr/>
          </p:nvSpPr>
          <p:spPr>
            <a:xfrm>
              <a:off x="4641056" y="1983581"/>
              <a:ext cx="2905125" cy="2886075"/>
            </a:xfrm>
            <a:custGeom>
              <a:avLst/>
              <a:gdLst>
                <a:gd name="connsiteX0" fmla="*/ 2330482 w 2905125"/>
                <a:gd name="connsiteY0" fmla="*/ 7144 h 2886075"/>
                <a:gd name="connsiteX1" fmla="*/ 2902268 w 2905125"/>
                <a:gd name="connsiteY1" fmla="*/ 7144 h 2886075"/>
                <a:gd name="connsiteX2" fmla="*/ 7144 w 2905125"/>
                <a:gd name="connsiteY2" fmla="*/ 2884075 h 2886075"/>
                <a:gd name="connsiteX3" fmla="*/ 7144 w 2905125"/>
                <a:gd name="connsiteY3" fmla="*/ 2315909 h 2886075"/>
                <a:gd name="connsiteX4" fmla="*/ 2330482 w 2905125"/>
                <a:gd name="connsiteY4" fmla="*/ 7144 h 2886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5125" h="2886075">
                  <a:moveTo>
                    <a:pt x="2330482" y="7144"/>
                  </a:moveTo>
                  <a:lnTo>
                    <a:pt x="2902268" y="7144"/>
                  </a:lnTo>
                  <a:lnTo>
                    <a:pt x="7144" y="2884075"/>
                  </a:lnTo>
                  <a:lnTo>
                    <a:pt x="7144" y="2315909"/>
                  </a:lnTo>
                  <a:lnTo>
                    <a:pt x="2330482" y="7144"/>
                  </a:lnTo>
                  <a:close/>
                </a:path>
              </a:pathLst>
            </a:custGeom>
            <a:grpFill/>
            <a:ln w="9525"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109D2600-B844-4D66-BD88-3BCB9195D982}"/>
                </a:ext>
              </a:extLst>
            </p:cNvPr>
            <p:cNvSpPr/>
            <p:nvPr/>
          </p:nvSpPr>
          <p:spPr>
            <a:xfrm>
              <a:off x="4641056" y="1983581"/>
              <a:ext cx="2076450" cy="2066925"/>
            </a:xfrm>
            <a:custGeom>
              <a:avLst/>
              <a:gdLst>
                <a:gd name="connsiteX0" fmla="*/ 1503521 w 2076450"/>
                <a:gd name="connsiteY0" fmla="*/ 7144 h 2066925"/>
                <a:gd name="connsiteX1" fmla="*/ 2075307 w 2076450"/>
                <a:gd name="connsiteY1" fmla="*/ 7144 h 2066925"/>
                <a:gd name="connsiteX2" fmla="*/ 7144 w 2076450"/>
                <a:gd name="connsiteY2" fmla="*/ 2062258 h 2066925"/>
                <a:gd name="connsiteX3" fmla="*/ 7144 w 2076450"/>
                <a:gd name="connsiteY3" fmla="*/ 1494092 h 2066925"/>
                <a:gd name="connsiteX4" fmla="*/ 1503521 w 2076450"/>
                <a:gd name="connsiteY4" fmla="*/ 7144 h 2066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6450" h="2066925">
                  <a:moveTo>
                    <a:pt x="1503521" y="7144"/>
                  </a:moveTo>
                  <a:lnTo>
                    <a:pt x="2075307" y="7144"/>
                  </a:lnTo>
                  <a:lnTo>
                    <a:pt x="7144" y="2062258"/>
                  </a:lnTo>
                  <a:lnTo>
                    <a:pt x="7144" y="1494092"/>
                  </a:lnTo>
                  <a:lnTo>
                    <a:pt x="1503521" y="7144"/>
                  </a:lnTo>
                  <a:close/>
                </a:path>
              </a:pathLst>
            </a:custGeom>
            <a:grpFill/>
            <a:ln w="9525" cap="flat">
              <a:noFill/>
              <a:prstDash val="solid"/>
              <a:miter/>
            </a:ln>
          </p:spPr>
          <p:txBody>
            <a:bodyPr rtlCol="0" anchor="ctr"/>
            <a:lstStyle/>
            <a:p>
              <a:endParaRPr lang="en-GB"/>
            </a:p>
          </p:txBody>
        </p:sp>
      </p:gr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extLst>
              <p:ext uri="{D42A27DB-BD31-4B8C-83A1-F6EECF244321}">
                <p14:modId xmlns:p14="http://schemas.microsoft.com/office/powerpoint/2010/main" val="17815770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450000"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450000"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450000"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pic>
        <p:nvPicPr>
          <p:cNvPr id="18" name="Ipsos logo">
            <a:extLst>
              <a:ext uri="{FF2B5EF4-FFF2-40B4-BE49-F238E27FC236}">
                <a16:creationId xmlns:a16="http://schemas.microsoft.com/office/drawing/2014/main" id="{7F2F3D0A-C855-4085-8975-4E6BA074ED78}"/>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
        <p:nvSpPr>
          <p:cNvPr id="7" name="Slide Number Placeholder 15">
            <a:extLst>
              <a:ext uri="{FF2B5EF4-FFF2-40B4-BE49-F238E27FC236}">
                <a16:creationId xmlns:a16="http://schemas.microsoft.com/office/drawing/2014/main" id="{2832196E-E99D-9700-404F-8C3A3AC54B03}"/>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89B1B0CA-46FD-4F22-8D97-663A9EEF6383}" type="slidenum">
              <a:rPr lang="en-GB" smtClean="0"/>
              <a:pPr/>
              <a:t>‹#›</a:t>
            </a:fld>
            <a:r>
              <a:rPr lang="en-GB"/>
              <a:t> </a:t>
            </a:r>
          </a:p>
        </p:txBody>
      </p:sp>
    </p:spTree>
    <p:extLst>
      <p:ext uri="{BB962C8B-B14F-4D97-AF65-F5344CB8AC3E}">
        <p14:creationId xmlns:p14="http://schemas.microsoft.com/office/powerpoint/2010/main" val="4089395696"/>
      </p:ext>
    </p:extLst>
  </p:cSld>
  <p:clrMapOvr>
    <a:masterClrMapping/>
  </p:clrMapOvr>
  <p:hf hdr="0" ftr="0" dt="0"/>
  <p:extLst>
    <p:ext uri="{DCECCB84-F9BA-43D5-87BE-67443E8EF086}">
      <p15:sldGuideLst xmlns:p15="http://schemas.microsoft.com/office/powerpoint/2012/main">
        <p15:guide id="4" orient="horz" pos="1888">
          <p15:clr>
            <a:srgbClr val="F26B43"/>
          </p15:clr>
        </p15:guide>
        <p15:guide id="5" orient="horz" pos="3317">
          <p15:clr>
            <a:srgbClr val="F26B43"/>
          </p15:clr>
        </p15:guide>
        <p15:guide id="6" pos="5687">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ol_diagram_righ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10CF00E-B8E5-4A61-8373-BDA9F4FC5A4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alpha val="30000"/>
            </a:srgbClr>
          </a:solidFill>
        </p:spPr>
        <p:txBody>
          <a:bodyPr/>
          <a:lstStyle>
            <a:lvl1pPr>
              <a:defRPr sz="2400">
                <a:solidFill>
                  <a:schemeClr val="bg1"/>
                </a:solidFill>
              </a:defRPr>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4D7DACFE-7FAD-44E8-8301-B73E2672075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144341925"/>
      </p:ext>
    </p:extLst>
  </p:cSld>
  <p:clrMapOvr>
    <a:masterClrMapping/>
  </p:clrMapOvr>
  <p:extLst>
    <p:ext uri="{DCECCB84-F9BA-43D5-87BE-67443E8EF086}">
      <p15:sldGuideLst xmlns:p15="http://schemas.microsoft.com/office/powerpoint/2012/main"/>
    </p:ext>
  </p:extLst>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white_3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bg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bg2"/>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spTree>
    <p:extLst>
      <p:ext uri="{BB962C8B-B14F-4D97-AF65-F5344CB8AC3E}">
        <p14:creationId xmlns:p14="http://schemas.microsoft.com/office/powerpoint/2010/main" val="403165857"/>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preserve="1" userDrawn="1">
  <p:cSld name="col_3_num_stat_boxes">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95AE93E-1DC5-4618-BC51-4601D28F3F5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Espace réservé du pied de page 4">
            <a:extLst>
              <a:ext uri="{FF2B5EF4-FFF2-40B4-BE49-F238E27FC236}">
                <a16:creationId xmlns:a16="http://schemas.microsoft.com/office/drawing/2014/main" id="{637EAF58-4FC2-41BF-BC4F-F8AAF4A1D0DE}"/>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765815355"/>
      </p:ext>
    </p:extLst>
  </p:cSld>
  <p:clrMapOvr>
    <a:masterClrMapping/>
  </p:clrMapOvr>
  <p:extLst>
    <p:ext uri="{DCECCB84-F9BA-43D5-87BE-67443E8EF086}">
      <p15:sldGuideLst xmlns:p15="http://schemas.microsoft.com/office/powerpoint/2012/main"/>
    </p:ext>
  </p:extLst>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white_3images with summaries">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36914" y="4899520"/>
            <a:ext cx="3519623"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224838" y="4899520"/>
            <a:ext cx="3511550"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96858944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03.xml><?xml version="1.0" encoding="utf-8"?>
<p:sldLayout xmlns:a="http://schemas.openxmlformats.org/drawingml/2006/main" xmlns:r="http://schemas.openxmlformats.org/officeDocument/2006/relationships" xmlns:p="http://schemas.openxmlformats.org/presentationml/2006/main" showMasterSp="0" preserve="1" userDrawn="1">
  <p:cSld name="col_3images with summaries">
    <p:bg>
      <p:bgPr>
        <a:solidFill>
          <a:schemeClr val="accent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27CD9F6-13E0-4F68-89AC-D9F75584DA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22" name="Picture 21">
            <a:extLst>
              <a:ext uri="{FF2B5EF4-FFF2-40B4-BE49-F238E27FC236}">
                <a16:creationId xmlns:a16="http://schemas.microsoft.com/office/drawing/2014/main" id="{07C76165-00C4-43AD-853C-5D2BE95DE57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1708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19693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6" name="Espace réservé du pied de page 4">
            <a:extLst>
              <a:ext uri="{FF2B5EF4-FFF2-40B4-BE49-F238E27FC236}">
                <a16:creationId xmlns:a16="http://schemas.microsoft.com/office/drawing/2014/main" id="{A3569C47-BE4E-4A9A-A9B3-2F7CC0D9C079}"/>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3337094137"/>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white_flanked_text">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172479113"/>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preserve="1" userDrawn="1">
  <p:cSld name="col_flanked_text">
    <p:bg>
      <p:bgPr>
        <a:solidFill>
          <a:schemeClr val="bg2"/>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1555EEC-62AE-4B2F-A2B2-92C29665AE8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9" name="Espace réservé du pied de page 4">
            <a:extLst>
              <a:ext uri="{FF2B5EF4-FFF2-40B4-BE49-F238E27FC236}">
                <a16:creationId xmlns:a16="http://schemas.microsoft.com/office/drawing/2014/main" id="{C46C6E70-5218-42A4-AEE7-BC55A8069DC0}"/>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pic>
        <p:nvPicPr>
          <p:cNvPr id="12" name="Picture 11">
            <a:extLst>
              <a:ext uri="{FF2B5EF4-FFF2-40B4-BE49-F238E27FC236}">
                <a16:creationId xmlns:a16="http://schemas.microsoft.com/office/drawing/2014/main" id="{05F3E306-2156-4F69-947F-4807A9D085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9149413"/>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large_diagram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1707875289"/>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showMasterSp="0" preserve="1" userDrawn="1">
  <p:cSld name="col_large_diagram_left">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124B5B4-9825-425F-8CC0-365B5187F2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pic>
        <p:nvPicPr>
          <p:cNvPr id="8" name="Picture 7">
            <a:extLst>
              <a:ext uri="{FF2B5EF4-FFF2-40B4-BE49-F238E27FC236}">
                <a16:creationId xmlns:a16="http://schemas.microsoft.com/office/drawing/2014/main" id="{ECE8B2C8-2E6A-42A2-9BD6-4F7D9586356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4A6C581D-7843-4DE6-95D3-800E989ECB86}"/>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563772136"/>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large_diagram_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1969912169"/>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showMasterSp="0" preserve="1" userDrawn="1">
  <p:cSld name="1_large_diagram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7FEAB58-238B-4A49-9C82-6B77356672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pic>
        <p:nvPicPr>
          <p:cNvPr id="6" name="Picture 5">
            <a:extLst>
              <a:ext uri="{FF2B5EF4-FFF2-40B4-BE49-F238E27FC236}">
                <a16:creationId xmlns:a16="http://schemas.microsoft.com/office/drawing/2014/main" id="{D93E9DA7-2C88-4688-B67B-902AB03E6A2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D5EC2727-8479-4220-8820-C3DAE976AC2E}"/>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2704010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white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52719711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preserve="1" userDrawn="1">
  <p:cSld name="white_large_image_righ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32288" y="0"/>
            <a:ext cx="7859712"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hasCustomPrompt="1"/>
          </p:nvPr>
        </p:nvSpPr>
        <p:spPr>
          <a:xfrm>
            <a:off x="442913" y="441326"/>
            <a:ext cx="3527425" cy="5507038"/>
          </a:xfrm>
        </p:spPr>
        <p:txBody>
          <a:bodyPr/>
          <a:lstStyle>
            <a:lvl1pPr>
              <a:defRPr sz="3600" b="1"/>
            </a:lvl1pPr>
            <a:lvl2pPr>
              <a:defRPr sz="2000"/>
            </a:lvl2pPr>
            <a:lvl3pPr>
              <a:defRPr sz="2000"/>
            </a:lvl3pPr>
          </a:lstStyle>
          <a:p>
            <a:pPr lvl="0"/>
            <a:r>
              <a:rPr lang="en-US"/>
              <a:t>Short summary here which reflects image</a:t>
            </a:r>
          </a:p>
          <a:p>
            <a:pPr lvl="1"/>
            <a:endParaRPr lang="en-US"/>
          </a:p>
        </p:txBody>
      </p:sp>
      <p:sp>
        <p:nvSpPr>
          <p:cNvPr id="6" name="Espace réservé du pied de page 4">
            <a:extLst>
              <a:ext uri="{FF2B5EF4-FFF2-40B4-BE49-F238E27FC236}">
                <a16:creationId xmlns:a16="http://schemas.microsoft.com/office/drawing/2014/main" id="{489B9F71-3C0E-4C9A-B3E5-AD91FB4141EC}"/>
              </a:ext>
            </a:extLst>
          </p:cNvPr>
          <p:cNvSpPr txBox="1">
            <a:spLocks/>
          </p:cNvSpPr>
          <p:nvPr userDrawn="1"/>
        </p:nvSpPr>
        <p:spPr>
          <a:xfrm>
            <a:off x="817200" y="6515735"/>
            <a:ext cx="3159488" cy="123111"/>
          </a:xfrm>
          <a:prstGeom prst="rect">
            <a:avLst/>
          </a:prstGeom>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tx1"/>
                </a:solidFill>
              </a:rPr>
              <a:t>© Ipsos | GP Patient Survey 2023 ICS Slidepacks | Version 1 | Public</a:t>
            </a:r>
          </a:p>
        </p:txBody>
      </p:sp>
    </p:spTree>
    <p:extLst>
      <p:ext uri="{BB962C8B-B14F-4D97-AF65-F5344CB8AC3E}">
        <p14:creationId xmlns:p14="http://schemas.microsoft.com/office/powerpoint/2010/main" val="1616926299"/>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showMasterSp="0" preserve="1" userDrawn="1">
  <p:cSld name="col_large_image_right">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91BB2E3-95A5-4077-B74A-FAE3A46811A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32288" y="0"/>
            <a:ext cx="7859712"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hasCustomPrompt="1"/>
          </p:nvPr>
        </p:nvSpPr>
        <p:spPr>
          <a:xfrm>
            <a:off x="442913" y="447224"/>
            <a:ext cx="3527425" cy="3643313"/>
          </a:xfrm>
        </p:spPr>
        <p:txBody>
          <a:bodyPr/>
          <a:lstStyle>
            <a:lvl1pPr>
              <a:defRPr sz="3600" b="1">
                <a:solidFill>
                  <a:schemeClr val="bg1"/>
                </a:solidFill>
              </a:defRPr>
            </a:lvl1pPr>
            <a:lvl2pPr>
              <a:defRPr b="1">
                <a:solidFill>
                  <a:schemeClr val="bg1"/>
                </a:solidFill>
              </a:defRPr>
            </a:lvl2pPr>
            <a:lvl3pPr>
              <a:defRPr b="1">
                <a:solidFill>
                  <a:schemeClr val="bg1"/>
                </a:solidFill>
              </a:defRPr>
            </a:lvl3pPr>
          </a:lstStyle>
          <a:p>
            <a:pPr lvl="0"/>
            <a:r>
              <a:rPr lang="en-US"/>
              <a:t>Short summary here which reflects image</a:t>
            </a:r>
          </a:p>
        </p:txBody>
      </p:sp>
      <p:pic>
        <p:nvPicPr>
          <p:cNvPr id="6" name="Picture 5">
            <a:extLst>
              <a:ext uri="{FF2B5EF4-FFF2-40B4-BE49-F238E27FC236}">
                <a16:creationId xmlns:a16="http://schemas.microsoft.com/office/drawing/2014/main" id="{F2E46920-FDEF-44B7-B51F-5955DC75866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761C6079-FE54-4BF5-A701-3A683978A7EE}"/>
              </a:ext>
            </a:extLst>
          </p:cNvPr>
          <p:cNvSpPr txBox="1">
            <a:spLocks/>
          </p:cNvSpPr>
          <p:nvPr userDrawn="1"/>
        </p:nvSpPr>
        <p:spPr>
          <a:xfrm>
            <a:off x="817200" y="6515735"/>
            <a:ext cx="3159488" cy="123111"/>
          </a:xfrm>
          <a:prstGeom prst="rect">
            <a:avLst/>
          </a:prstGeom>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06040025"/>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6" name="Espace réservé du pied de page 4">
            <a:extLst>
              <a:ext uri="{FF2B5EF4-FFF2-40B4-BE49-F238E27FC236}">
                <a16:creationId xmlns:a16="http://schemas.microsoft.com/office/drawing/2014/main" id="{8798071C-2899-4EBB-8D36-074B6DA2608B}"/>
              </a:ext>
            </a:extLst>
          </p:cNvPr>
          <p:cNvSpPr txBox="1">
            <a:spLocks/>
          </p:cNvSpPr>
          <p:nvPr userDrawn="1"/>
        </p:nvSpPr>
        <p:spPr>
          <a:xfrm>
            <a:off x="817200" y="6458585"/>
            <a:ext cx="3152401"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tx1">
                    <a:lumMod val="65000"/>
                    <a:lumOff val="35000"/>
                  </a:schemeClr>
                </a:solidFill>
              </a:rPr>
              <a:t>© Ipsos | GP Patient Survey 2023 ICS Slidepacks | Version 1 | Public</a:t>
            </a:r>
          </a:p>
        </p:txBody>
      </p:sp>
    </p:spTree>
    <p:extLst>
      <p:ext uri="{BB962C8B-B14F-4D97-AF65-F5344CB8AC3E}">
        <p14:creationId xmlns:p14="http://schemas.microsoft.com/office/powerpoint/2010/main" val="1102531975"/>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righ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E8EF898-2492-4037-A126-F5E5861301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pic>
        <p:nvPicPr>
          <p:cNvPr id="6" name="Picture 5">
            <a:extLst>
              <a:ext uri="{FF2B5EF4-FFF2-40B4-BE49-F238E27FC236}">
                <a16:creationId xmlns:a16="http://schemas.microsoft.com/office/drawing/2014/main" id="{AAE130CD-84FF-442F-AD84-901277507D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6A412836-7FAB-4D7E-A275-6B7217CC0011}"/>
              </a:ext>
            </a:extLst>
          </p:cNvPr>
          <p:cNvSpPr txBox="1">
            <a:spLocks/>
          </p:cNvSpPr>
          <p:nvPr userDrawn="1"/>
        </p:nvSpPr>
        <p:spPr>
          <a:xfrm>
            <a:off x="817200" y="6458585"/>
            <a:ext cx="3152401"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1438643749"/>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Tree>
    <p:extLst>
      <p:ext uri="{BB962C8B-B14F-4D97-AF65-F5344CB8AC3E}">
        <p14:creationId xmlns:p14="http://schemas.microsoft.com/office/powerpoint/2010/main" val="1435838624"/>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showMasterSp="0" preserve="1" userDrawn="1">
  <p:cSld name="Col_large_image_left">
    <p:bg>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6AC630A-5FA4-437C-AE91-2DEC33B71B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pic>
        <p:nvPicPr>
          <p:cNvPr id="8" name="Picture 7">
            <a:extLst>
              <a:ext uri="{FF2B5EF4-FFF2-40B4-BE49-F238E27FC236}">
                <a16:creationId xmlns:a16="http://schemas.microsoft.com/office/drawing/2014/main" id="{0771BBFD-B6D7-496C-A59D-101B32B8968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4203926135"/>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white_sidebyside_equ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0" name="Text Placeholder 3">
            <a:extLst>
              <a:ext uri="{FF2B5EF4-FFF2-40B4-BE49-F238E27FC236}">
                <a16:creationId xmlns:a16="http://schemas.microsoft.com/office/drawing/2014/main" id="{FF4770A0-EA53-4B34-BD0E-0EA2C4A4C48E}"/>
              </a:ext>
            </a:extLst>
          </p:cNvPr>
          <p:cNvSpPr>
            <a:spLocks noGrp="1"/>
          </p:cNvSpPr>
          <p:nvPr>
            <p:ph type="body" sz="quarter" idx="16" hasCustomPrompt="1"/>
          </p:nvPr>
        </p:nvSpPr>
        <p:spPr>
          <a:xfrm>
            <a:off x="449998" y="5666055"/>
            <a:ext cx="11299089" cy="287338"/>
          </a:xfrm>
        </p:spPr>
        <p:txBody>
          <a:bodyPr anchor="t"/>
          <a:lstStyle>
            <a:lvl1pPr algn="l">
              <a:defRPr sz="1400" i="1"/>
            </a:lvl1pPr>
          </a:lstStyle>
          <a:p>
            <a:pPr lvl="0"/>
            <a:r>
              <a:rPr lang="en-US"/>
              <a:t>Base and source:</a:t>
            </a:r>
          </a:p>
        </p:txBody>
      </p:sp>
    </p:spTree>
    <p:extLst>
      <p:ext uri="{BB962C8B-B14F-4D97-AF65-F5344CB8AC3E}">
        <p14:creationId xmlns:p14="http://schemas.microsoft.com/office/powerpoint/2010/main" val="1857189037"/>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showMasterSp="0" preserve="1" userDrawn="1">
  <p:cSld name="col_sidebyside_equal">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9AD3940-A6A7-40E4-8B3A-1B1865FBB86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11" name="Picture 10">
            <a:extLst>
              <a:ext uri="{FF2B5EF4-FFF2-40B4-BE49-F238E27FC236}">
                <a16:creationId xmlns:a16="http://schemas.microsoft.com/office/drawing/2014/main" id="{E5965EAA-3AE5-4723-A507-B0D253443E3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Espace réservé du pied de page 4">
            <a:extLst>
              <a:ext uri="{FF2B5EF4-FFF2-40B4-BE49-F238E27FC236}">
                <a16:creationId xmlns:a16="http://schemas.microsoft.com/office/drawing/2014/main" id="{F132F8A6-BFE6-4437-AEDE-6917E3D8AAF5}"/>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Text Placeholder 3">
            <a:extLst>
              <a:ext uri="{FF2B5EF4-FFF2-40B4-BE49-F238E27FC236}">
                <a16:creationId xmlns:a16="http://schemas.microsoft.com/office/drawing/2014/main" id="{1680A71E-D87B-46D0-9902-1D06DF1F812B}"/>
              </a:ext>
            </a:extLst>
          </p:cNvPr>
          <p:cNvSpPr>
            <a:spLocks noGrp="1"/>
          </p:cNvSpPr>
          <p:nvPr>
            <p:ph type="body" sz="quarter" idx="16"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512868624"/>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white_2_images">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p>
            <a:pPr lvl="0"/>
            <a:r>
              <a:rPr lang="en-US"/>
              <a:t>Click to edit Master text styles</a:t>
            </a:r>
          </a:p>
        </p:txBody>
      </p:sp>
    </p:spTree>
    <p:extLst>
      <p:ext uri="{BB962C8B-B14F-4D97-AF65-F5344CB8AC3E}">
        <p14:creationId xmlns:p14="http://schemas.microsoft.com/office/powerpoint/2010/main" val="2643533089"/>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19.xml><?xml version="1.0" encoding="utf-8"?>
<p:sldLayout xmlns:a="http://schemas.openxmlformats.org/drawingml/2006/main" xmlns:r="http://schemas.openxmlformats.org/officeDocument/2006/relationships" xmlns:p="http://schemas.openxmlformats.org/presentationml/2006/main" showMasterSp="0" preserve="1" userDrawn="1">
  <p:cSld name="dark_2_images">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80D30E7-2090-4B2D-B494-5617BC5CE784}"/>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lvl1pPr>
              <a:defRPr>
                <a:solidFill>
                  <a:schemeClr val="bg1"/>
                </a:solidFill>
              </a:defRPr>
            </a:lvl1p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lvl1pPr>
              <a:defRPr>
                <a:solidFill>
                  <a:schemeClr val="bg1"/>
                </a:solidFill>
              </a:defRPr>
            </a:lvl1pPr>
          </a:lstStyle>
          <a:p>
            <a:pPr lvl="0"/>
            <a:r>
              <a:rPr lang="en-US"/>
              <a:t>Click to edit Master text styles</a:t>
            </a:r>
          </a:p>
        </p:txBody>
      </p:sp>
      <p:pic>
        <p:nvPicPr>
          <p:cNvPr id="12" name="Picture 11">
            <a:extLst>
              <a:ext uri="{FF2B5EF4-FFF2-40B4-BE49-F238E27FC236}">
                <a16:creationId xmlns:a16="http://schemas.microsoft.com/office/drawing/2014/main" id="{170F820A-8F2C-4EFA-A461-8B966FE80EB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Espace réservé du pied de page 4">
            <a:extLst>
              <a:ext uri="{FF2B5EF4-FFF2-40B4-BE49-F238E27FC236}">
                <a16:creationId xmlns:a16="http://schemas.microsoft.com/office/drawing/2014/main" id="{0ECAB6C4-9793-4404-A13A-A0B6959863F5}"/>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326618937"/>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ol_wide_image_righ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3256271-AC0B-48C8-A53B-42701632856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1E01F9E0-5263-47EC-B28E-9DC8291C3F4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611373313"/>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1_white_2_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hasCustomPrompt="1"/>
          </p:nvPr>
        </p:nvSpPr>
        <p:spPr>
          <a:xfrm>
            <a:off x="449263" y="2351088"/>
            <a:ext cx="5487987" cy="3309937"/>
          </a:xfrm>
        </p:spPr>
        <p:txBody>
          <a:bodyPr/>
          <a:lstStyle>
            <a:lvl1pPr>
              <a:defRPr/>
            </a:lvl1pPr>
          </a:lstStyle>
          <a:p>
            <a:pPr lvl="0"/>
            <a:r>
              <a:rPr lang="en-US"/>
              <a:t>Text area</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2" name="Content Placeholder 4">
            <a:extLst>
              <a:ext uri="{FF2B5EF4-FFF2-40B4-BE49-F238E27FC236}">
                <a16:creationId xmlns:a16="http://schemas.microsoft.com/office/drawing/2014/main" id="{96A9C376-47CA-4AC8-A61F-3011FA671413}"/>
              </a:ext>
            </a:extLst>
          </p:cNvPr>
          <p:cNvSpPr>
            <a:spLocks noGrp="1"/>
          </p:cNvSpPr>
          <p:nvPr>
            <p:ph sz="quarter" idx="27" hasCustomPrompt="1"/>
          </p:nvPr>
        </p:nvSpPr>
        <p:spPr>
          <a:xfrm>
            <a:off x="6254752" y="2351088"/>
            <a:ext cx="5487988" cy="3309937"/>
          </a:xfrm>
          <a:solidFill>
            <a:srgbClr val="E8E8E8"/>
          </a:solidFill>
        </p:spPr>
        <p:txBody>
          <a:bodyPr/>
          <a:lstStyle>
            <a:lvl1pPr>
              <a:defRPr/>
            </a:lvl1pPr>
          </a:lstStyle>
          <a:p>
            <a:pPr lvl="0"/>
            <a:r>
              <a:rPr lang="en-US"/>
              <a:t>Area for diagrams / charts etc.</a:t>
            </a:r>
            <a:endParaRPr lang="en-GB"/>
          </a:p>
        </p:txBody>
      </p:sp>
    </p:spTree>
    <p:extLst>
      <p:ext uri="{BB962C8B-B14F-4D97-AF65-F5344CB8AC3E}">
        <p14:creationId xmlns:p14="http://schemas.microsoft.com/office/powerpoint/2010/main" val="49232958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1.xml><?xml version="1.0" encoding="utf-8"?>
<p:sldLayout xmlns:a="http://schemas.openxmlformats.org/drawingml/2006/main" xmlns:r="http://schemas.openxmlformats.org/officeDocument/2006/relationships" xmlns:p="http://schemas.openxmlformats.org/presentationml/2006/main" showMasterSp="0" preserve="1" userDrawn="1">
  <p:cSld name="2_white_2_imag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4781B6-8BB9-4D2F-B31B-B5A701BEC8A3}"/>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12" name="Picture 11">
            <a:extLst>
              <a:ext uri="{FF2B5EF4-FFF2-40B4-BE49-F238E27FC236}">
                <a16:creationId xmlns:a16="http://schemas.microsoft.com/office/drawing/2014/main" id="{5A6B76C7-40D9-47C5-A00D-A3377216A9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1" name="Espace réservé du pied de page 4">
            <a:extLst>
              <a:ext uri="{FF2B5EF4-FFF2-40B4-BE49-F238E27FC236}">
                <a16:creationId xmlns:a16="http://schemas.microsoft.com/office/drawing/2014/main" id="{C3CD6F4E-F61A-41DF-96FD-252A452CB7AA}"/>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2351088"/>
            <a:ext cx="5487987" cy="3309937"/>
          </a:xfrm>
        </p:spPr>
        <p:txBody>
          <a:bodyPr/>
          <a:lstStyle>
            <a:lvl1pPr>
              <a:defRPr>
                <a:solidFill>
                  <a:schemeClr val="bg1"/>
                </a:solidFill>
              </a:defRPr>
            </a:lvl1pPr>
          </a:lstStyle>
          <a:p>
            <a:pPr lvl="0"/>
            <a:r>
              <a:rPr lang="en-US"/>
              <a:t>Click to edit Master text styles</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4" name="Content Placeholder 4">
            <a:extLst>
              <a:ext uri="{FF2B5EF4-FFF2-40B4-BE49-F238E27FC236}">
                <a16:creationId xmlns:a16="http://schemas.microsoft.com/office/drawing/2014/main" id="{29C8C662-5717-4AF9-AAAC-D70DAC971DEC}"/>
              </a:ext>
            </a:extLst>
          </p:cNvPr>
          <p:cNvSpPr>
            <a:spLocks noGrp="1"/>
          </p:cNvSpPr>
          <p:nvPr>
            <p:ph sz="quarter" idx="27" hasCustomPrompt="1"/>
          </p:nvPr>
        </p:nvSpPr>
        <p:spPr>
          <a:xfrm>
            <a:off x="6254752" y="2351088"/>
            <a:ext cx="5487988" cy="3309937"/>
          </a:xfrm>
          <a:solidFill>
            <a:srgbClr val="E8E8E8">
              <a:alpha val="30000"/>
            </a:srgbClr>
          </a:solidFill>
        </p:spPr>
        <p:txBody>
          <a:bodyPr/>
          <a:lstStyle>
            <a:lvl1pPr>
              <a:defRPr>
                <a:solidFill>
                  <a:schemeClr val="bg1"/>
                </a:solidFill>
              </a:defRPr>
            </a:lvl1pPr>
          </a:lstStyle>
          <a:p>
            <a:pPr lvl="0"/>
            <a:r>
              <a:rPr lang="en-US"/>
              <a:t>Area for diagrams / charts etc.</a:t>
            </a:r>
            <a:endParaRPr lang="en-GB"/>
          </a:p>
        </p:txBody>
      </p:sp>
    </p:spTree>
    <p:extLst>
      <p:ext uri="{BB962C8B-B14F-4D97-AF65-F5344CB8AC3E}">
        <p14:creationId xmlns:p14="http://schemas.microsoft.com/office/powerpoint/2010/main" val="1987234093"/>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white_equal_image_right">
    <p:spTree>
      <p:nvGrpSpPr>
        <p:cNvPr id="1" name=""/>
        <p:cNvGrpSpPr/>
        <p:nvPr/>
      </p:nvGrpSpPr>
      <p:grpSpPr>
        <a:xfrm>
          <a:off x="0" y="0"/>
          <a:ext cx="0" cy="0"/>
          <a:chOff x="0" y="0"/>
          <a:chExt cx="0" cy="0"/>
        </a:xfrm>
      </p:grpSpPr>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9"/>
            <a:ext cx="5487696" cy="3887786"/>
          </a:xfrm>
          <a:pattFill prst="wdUpDiag">
            <a:fgClr>
              <a:schemeClr val="bg1">
                <a:lumMod val="95000"/>
              </a:schemeClr>
            </a:fgClr>
            <a:bgClr>
              <a:schemeClr val="bg1"/>
            </a:bgClr>
          </a:pattFill>
        </p:spPr>
        <p:txBody>
          <a:bodyPr/>
          <a:lstStyle>
            <a:lvl1pPr>
              <a:defRPr>
                <a:solidFill>
                  <a:schemeClr val="tx1"/>
                </a:solidFill>
              </a:defRPr>
            </a:lvl1p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87696"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741197236"/>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3.xml><?xml version="1.0" encoding="utf-8"?>
<p:sldLayout xmlns:a="http://schemas.openxmlformats.org/drawingml/2006/main" xmlns:r="http://schemas.openxmlformats.org/officeDocument/2006/relationships" xmlns:p="http://schemas.openxmlformats.org/presentationml/2006/main" showMasterSp="0" preserve="1" userDrawn="1">
  <p:cSld name="col_equal_image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5E6B1AA-4B55-420B-8D4D-6428967AEE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3887787"/>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du pied de page 4">
            <a:extLst>
              <a:ext uri="{FF2B5EF4-FFF2-40B4-BE49-F238E27FC236}">
                <a16:creationId xmlns:a16="http://schemas.microsoft.com/office/drawing/2014/main" id="{54733A3A-E681-475C-80D4-8BD83738C431}"/>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14934554"/>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white_equal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3887787"/>
          </a:xfrm>
          <a:pattFill prst="wdUpDiag">
            <a:fgClr>
              <a:schemeClr val="bg1">
                <a:lumMod val="95000"/>
              </a:schemeClr>
            </a:fgClr>
            <a:bgClr>
              <a:schemeClr val="bg1"/>
            </a:bgClr>
          </a:pattFill>
        </p:spPr>
        <p:txBody>
          <a:bodyPr/>
          <a:lstStyle/>
          <a:p>
            <a:r>
              <a:rPr lang="en-GB"/>
              <a:t> </a:t>
            </a:r>
          </a:p>
        </p:txBody>
      </p:sp>
    </p:spTree>
    <p:extLst>
      <p:ext uri="{BB962C8B-B14F-4D97-AF65-F5344CB8AC3E}">
        <p14:creationId xmlns:p14="http://schemas.microsoft.com/office/powerpoint/2010/main" val="187535466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5.xml><?xml version="1.0" encoding="utf-8"?>
<p:sldLayout xmlns:a="http://schemas.openxmlformats.org/drawingml/2006/main" xmlns:r="http://schemas.openxmlformats.org/officeDocument/2006/relationships" xmlns:p="http://schemas.openxmlformats.org/presentationml/2006/main" showMasterSp="0" preserve="1" userDrawn="1">
  <p:cSld name="1_col_equal_image_lef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D9B6EBB-6C95-41D7-B094-D90E23333DD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5972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4175125"/>
          </a:xfrm>
          <a:pattFill prst="wdUpDiag">
            <a:fgClr>
              <a:schemeClr val="bg1">
                <a:lumMod val="95000"/>
              </a:schemeClr>
            </a:fgClr>
            <a:bgClr>
              <a:schemeClr val="bg1"/>
            </a:bgClr>
          </a:pattFill>
        </p:spPr>
        <p:txBody>
          <a:bodyPr/>
          <a:lstStyle/>
          <a:p>
            <a:r>
              <a:rPr lang="en-GB"/>
              <a:t> </a:t>
            </a:r>
          </a:p>
        </p:txBody>
      </p:sp>
      <p:sp>
        <p:nvSpPr>
          <p:cNvPr id="12" name="Espace réservé du pied de page 4">
            <a:extLst>
              <a:ext uri="{FF2B5EF4-FFF2-40B4-BE49-F238E27FC236}">
                <a16:creationId xmlns:a16="http://schemas.microsoft.com/office/drawing/2014/main" id="{4660497F-305D-4CF5-B8F0-F47DFD6F8B0D}"/>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3482785081"/>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white_4_images_with commentary">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2"/>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935587818"/>
      </p:ext>
    </p:extLst>
  </p:cSld>
  <p:clrMapOvr>
    <a:masterClrMapping/>
  </p:clrMapOvr>
  <p:extLst>
    <p:ext uri="{DCECCB84-F9BA-43D5-87BE-67443E8EF086}">
      <p15:sldGuideLst xmlns:p15="http://schemas.microsoft.com/office/powerpoint/2012/main"/>
    </p:ext>
  </p:extLst>
</p:sldLayout>
</file>

<file path=ppt/slideLayouts/slideLayout227.xml><?xml version="1.0" encoding="utf-8"?>
<p:sldLayout xmlns:a="http://schemas.openxmlformats.org/drawingml/2006/main" xmlns:r="http://schemas.openxmlformats.org/officeDocument/2006/relationships" xmlns:p="http://schemas.openxmlformats.org/presentationml/2006/main" showMasterSp="0" preserve="1" userDrawn="1">
  <p:cSld name="col_4_images_with commentary">
    <p:bg>
      <p:bgPr>
        <a:solidFill>
          <a:schemeClr val="accent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B5E4BDC3-5EC4-4181-9E6A-256CEC587A4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21" name="Espace réservé du pied de page 4">
            <a:extLst>
              <a:ext uri="{FF2B5EF4-FFF2-40B4-BE49-F238E27FC236}">
                <a16:creationId xmlns:a16="http://schemas.microsoft.com/office/drawing/2014/main" id="{380B3370-E258-4800-AF82-3C96353FF167}"/>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08389469"/>
      </p:ext>
    </p:extLst>
  </p:cSld>
  <p:clrMapOvr>
    <a:masterClrMapping/>
  </p:clrMapOvr>
  <p:extLst>
    <p:ext uri="{DCECCB84-F9BA-43D5-87BE-67443E8EF086}">
      <p15:sldGuideLst xmlns:p15="http://schemas.microsoft.com/office/powerpoint/2012/main"/>
    </p:ext>
  </p:extLst>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white_4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Tree>
    <p:extLst>
      <p:ext uri="{BB962C8B-B14F-4D97-AF65-F5344CB8AC3E}">
        <p14:creationId xmlns:p14="http://schemas.microsoft.com/office/powerpoint/2010/main" val="2790934437"/>
      </p:ext>
    </p:extLst>
  </p:cSld>
  <p:clrMapOvr>
    <a:masterClrMapping/>
  </p:clrMapOvr>
  <p:extLst>
    <p:ext uri="{DCECCB84-F9BA-43D5-87BE-67443E8EF086}">
      <p15:sldGuideLst xmlns:p15="http://schemas.microsoft.com/office/powerpoint/2012/main"/>
    </p:ext>
  </p:extLst>
</p:sldLayout>
</file>

<file path=ppt/slideLayouts/slideLayout229.xml><?xml version="1.0" encoding="utf-8"?>
<p:sldLayout xmlns:a="http://schemas.openxmlformats.org/drawingml/2006/main" xmlns:r="http://schemas.openxmlformats.org/officeDocument/2006/relationships" xmlns:p="http://schemas.openxmlformats.org/presentationml/2006/main" showMasterSp="0" preserve="1" userDrawn="1">
  <p:cSld name="col_4_num_stat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605CF2C-542F-410F-A338-765191A93C2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Tree>
    <p:extLst>
      <p:ext uri="{BB962C8B-B14F-4D97-AF65-F5344CB8AC3E}">
        <p14:creationId xmlns:p14="http://schemas.microsoft.com/office/powerpoint/2010/main" val="1336386745"/>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white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37313229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white_4_statement_boxes">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tx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81410185"/>
      </p:ext>
    </p:extLst>
  </p:cSld>
  <p:clrMapOvr>
    <a:masterClrMapping/>
  </p:clrMapOvr>
  <p:extLst>
    <p:ext uri="{DCECCB84-F9BA-43D5-87BE-67443E8EF086}">
      <p15:sldGuideLst xmlns:p15="http://schemas.microsoft.com/office/powerpoint/2012/main"/>
    </p:ext>
  </p:extLst>
</p:sldLayout>
</file>

<file path=ppt/slideLayouts/slideLayout231.xml><?xml version="1.0" encoding="utf-8"?>
<p:sldLayout xmlns:a="http://schemas.openxmlformats.org/drawingml/2006/main" xmlns:r="http://schemas.openxmlformats.org/officeDocument/2006/relationships" xmlns:p="http://schemas.openxmlformats.org/presentationml/2006/main" showMasterSp="0" preserve="1" userDrawn="1">
  <p:cSld name="col_4_statement_boxes">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B360F27-0D19-4153-AD96-1F616FC584D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bg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9" name="Picture 8">
            <a:extLst>
              <a:ext uri="{FF2B5EF4-FFF2-40B4-BE49-F238E27FC236}">
                <a16:creationId xmlns:a16="http://schemas.microsoft.com/office/drawing/2014/main" id="{9CFCB575-E710-44EB-9A96-8C528D342A6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858744695"/>
      </p:ext>
    </p:extLst>
  </p:cSld>
  <p:clrMapOvr>
    <a:masterClrMapping/>
  </p:clrMapOvr>
  <p:extLst>
    <p:ext uri="{DCECCB84-F9BA-43D5-87BE-67443E8EF086}">
      <p15:sldGuideLst xmlns:p15="http://schemas.microsoft.com/office/powerpoint/2012/main"/>
    </p:ext>
  </p:extLst>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white, stripes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397170"/>
            <a:ext cx="5463219" cy="775597"/>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3" y="460995"/>
            <a:ext cx="4838700" cy="5200030"/>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1484313"/>
            <a:ext cx="5463219" cy="4176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67714972"/>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showMasterSp="0" preserve="1" userDrawn="1">
  <p:cSld name="col, stripes and image">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4E8DB3B-2E34-4AB1-8F3B-78DE53A2B25A}"/>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1293137"/>
            <a:ext cx="5463219" cy="775597"/>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2" y="460994"/>
            <a:ext cx="5463219" cy="5889006"/>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2566219"/>
            <a:ext cx="5463219" cy="338214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1" name="Picture 10">
            <a:extLst>
              <a:ext uri="{FF2B5EF4-FFF2-40B4-BE49-F238E27FC236}">
                <a16:creationId xmlns:a16="http://schemas.microsoft.com/office/drawing/2014/main" id="{441DE554-C121-49EA-AD3E-B40C4D702E5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551463246"/>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white_single_statement_slide">
    <p:spTree>
      <p:nvGrpSpPr>
        <p:cNvPr id="1" name=""/>
        <p:cNvGrpSpPr/>
        <p:nvPr/>
      </p:nvGrpSpPr>
      <p:grpSpPr>
        <a:xfrm>
          <a:off x="0" y="0"/>
          <a:ext cx="0" cy="0"/>
          <a:chOff x="0" y="0"/>
          <a:chExt cx="0" cy="0"/>
        </a:xfrm>
      </p:grpSpPr>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tx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tx2"/>
                </a:solidFill>
              </a:defRPr>
            </a:lvl1pPr>
          </a:lstStyle>
          <a:p>
            <a:pPr lvl="0"/>
            <a:r>
              <a:rPr lang="en-GB"/>
              <a:t>second line</a:t>
            </a:r>
          </a:p>
        </p:txBody>
      </p:sp>
    </p:spTree>
    <p:extLst>
      <p:ext uri="{BB962C8B-B14F-4D97-AF65-F5344CB8AC3E}">
        <p14:creationId xmlns:p14="http://schemas.microsoft.com/office/powerpoint/2010/main" val="3030285905"/>
      </p:ext>
    </p:extLst>
  </p:cSld>
  <p:clrMapOvr>
    <a:masterClrMapping/>
  </p:clrMapOvr>
  <p:extLst>
    <p:ext uri="{DCECCB84-F9BA-43D5-87BE-67443E8EF086}">
      <p15:sldGuideLst xmlns:p15="http://schemas.microsoft.com/office/powerpoint/2012/main"/>
    </p:ext>
  </p:extLst>
</p:sldLayout>
</file>

<file path=ppt/slideLayouts/slideLayout235.xml><?xml version="1.0" encoding="utf-8"?>
<p:sldLayout xmlns:a="http://schemas.openxmlformats.org/drawingml/2006/main" xmlns:r="http://schemas.openxmlformats.org/officeDocument/2006/relationships" xmlns:p="http://schemas.openxmlformats.org/presentationml/2006/main" showMasterSp="0" preserve="1" userDrawn="1">
  <p:cSld name="col_single_statement_slide">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C8EAD6F-58B0-4ED7-80B5-3AE3DA6905E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bg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5" name="Picture 14">
            <a:extLst>
              <a:ext uri="{FF2B5EF4-FFF2-40B4-BE49-F238E27FC236}">
                <a16:creationId xmlns:a16="http://schemas.microsoft.com/office/drawing/2014/main" id="{9C79F12F-A3D5-462E-BFBE-4ECD822E4BA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accent5"/>
                </a:solidFill>
              </a:defRPr>
            </a:lvl1pPr>
          </a:lstStyle>
          <a:p>
            <a:pPr lvl="0"/>
            <a:r>
              <a:rPr lang="en-GB"/>
              <a:t>second line</a:t>
            </a:r>
          </a:p>
        </p:txBody>
      </p:sp>
    </p:spTree>
    <p:extLst>
      <p:ext uri="{BB962C8B-B14F-4D97-AF65-F5344CB8AC3E}">
        <p14:creationId xmlns:p14="http://schemas.microsoft.com/office/powerpoint/2010/main" val="1333238822"/>
      </p:ext>
    </p:extLst>
  </p:cSld>
  <p:clrMapOvr>
    <a:masterClrMapping/>
  </p:clrMapOvr>
  <p:extLst>
    <p:ext uri="{DCECCB84-F9BA-43D5-87BE-67443E8EF086}">
      <p15:sldGuideLst xmlns:p15="http://schemas.microsoft.com/office/powerpoint/2012/main"/>
    </p:ext>
  </p:extLst>
</p:sldLayout>
</file>

<file path=ppt/slideLayouts/slideLayout236.xml><?xml version="1.0" encoding="utf-8"?>
<p:sldLayout xmlns:a="http://schemas.openxmlformats.org/drawingml/2006/main" xmlns:r="http://schemas.openxmlformats.org/officeDocument/2006/relationships" xmlns:p="http://schemas.openxmlformats.org/presentationml/2006/main" showMasterSp="0" preserve="1" userDrawn="1">
  <p:cSld name="colour_Verbatim_layou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325194F-2C93-4904-A0F1-D3F22EF114F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bg1"/>
                </a:solidFill>
              </a:defRPr>
            </a:lvl1pPr>
          </a:lstStyle>
          <a:p>
            <a:pPr lvl="0"/>
            <a:r>
              <a:rPr lang="en-GB"/>
              <a:t>Insert your quote here</a:t>
            </a:r>
          </a:p>
        </p:txBody>
      </p:sp>
      <p:sp>
        <p:nvSpPr>
          <p:cNvPr id="4" name="Title 3">
            <a:extLst>
              <a:ext uri="{FF2B5EF4-FFF2-40B4-BE49-F238E27FC236}">
                <a16:creationId xmlns:a16="http://schemas.microsoft.com/office/drawing/2014/main" id="{6953A8D2-20EB-4DFB-893E-8DCA6475DEE1}"/>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6663AFFB-0329-45CD-AF49-17FFCA2411D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101C6AA4-6E0F-47AE-A33A-9DDF8179455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883986184"/>
      </p:ext>
    </p:extLst>
  </p:cSld>
  <p:clrMapOvr>
    <a:masterClrMapping/>
  </p:clrMapOvr>
  <p:extLst>
    <p:ext uri="{DCECCB84-F9BA-43D5-87BE-67443E8EF086}">
      <p15:sldGuideLst xmlns:p15="http://schemas.microsoft.com/office/powerpoint/2012/main"/>
    </p:ext>
  </p:extLst>
</p:sldLayout>
</file>

<file path=ppt/slideLayouts/slideLayout237.xml><?xml version="1.0" encoding="utf-8"?>
<p:sldLayout xmlns:a="http://schemas.openxmlformats.org/drawingml/2006/main" xmlns:r="http://schemas.openxmlformats.org/officeDocument/2006/relationships" xmlns:p="http://schemas.openxmlformats.org/presentationml/2006/main" showMasterSp="0" preserve="1" userDrawn="1">
  <p:cSld name="1_Empty">
    <p:bg bwMode="ltGray">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06595BE-8670-4A5F-B6E3-C00B54377605}"/>
              </a:ext>
            </a:extLst>
          </p:cNvPr>
          <p:cNvSpPr/>
          <p:nvPr userDrawn="1"/>
        </p:nvSpPr>
        <p:spPr bwMode="ltGray">
          <a:xfrm>
            <a:off x="6096000" y="0"/>
            <a:ext cx="61063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a:extLst>
              <a:ext uri="{FF2B5EF4-FFF2-40B4-BE49-F238E27FC236}">
                <a16:creationId xmlns:a16="http://schemas.microsoft.com/office/drawing/2014/main" id="{EF19123C-FC8B-4C07-A0FB-50916C915FB9}"/>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pic>
        <p:nvPicPr>
          <p:cNvPr id="5" name="Picture 4">
            <a:extLst>
              <a:ext uri="{FF2B5EF4-FFF2-40B4-BE49-F238E27FC236}">
                <a16:creationId xmlns:a16="http://schemas.microsoft.com/office/drawing/2014/main" id="{8A8A858F-DF5E-4A29-AA7D-956375E2B5F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5505" y="6172489"/>
            <a:ext cx="1815488" cy="450000"/>
          </a:xfrm>
          <a:prstGeom prst="rect">
            <a:avLst/>
          </a:prstGeom>
        </p:spPr>
      </p:pic>
    </p:spTree>
    <p:extLst>
      <p:ext uri="{BB962C8B-B14F-4D97-AF65-F5344CB8AC3E}">
        <p14:creationId xmlns:p14="http://schemas.microsoft.com/office/powerpoint/2010/main" val="1184028554"/>
      </p:ext>
    </p:extLst>
  </p:cSld>
  <p:clrMapOvr>
    <a:masterClrMapping/>
  </p:clrMapOvr>
  <p:extLst>
    <p:ext uri="{DCECCB84-F9BA-43D5-87BE-67443E8EF086}">
      <p15:sldGuideLst xmlns:p15="http://schemas.microsoft.com/office/powerpoint/2012/main"/>
    </p:ext>
  </p:extLst>
</p:sldLayout>
</file>

<file path=ppt/slideLayouts/slideLayout238.xml><?xml version="1.0" encoding="utf-8"?>
<p:sldLayout xmlns:a="http://schemas.openxmlformats.org/drawingml/2006/main" xmlns:r="http://schemas.openxmlformats.org/officeDocument/2006/relationships" xmlns:p="http://schemas.openxmlformats.org/presentationml/2006/main" showMasterSp="0" preserve="1" userDrawn="1">
  <p:cSld name="End">
    <p:bg>
      <p:bgPr>
        <a:solidFill>
          <a:schemeClr val="accent1"/>
        </a:solidFill>
        <a:effectLst/>
      </p:bgPr>
    </p:bg>
    <p:spTree>
      <p:nvGrpSpPr>
        <p:cNvPr id="1" name=""/>
        <p:cNvGrpSpPr/>
        <p:nvPr/>
      </p:nvGrpSpPr>
      <p:grpSpPr>
        <a:xfrm>
          <a:off x="0" y="0"/>
          <a:ext cx="0" cy="0"/>
          <a:chOff x="0" y="0"/>
          <a:chExt cx="0" cy="0"/>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3">
            <a:extLst>
              <a:ext uri="{FF2B5EF4-FFF2-40B4-BE49-F238E27FC236}">
                <a16:creationId xmlns:a16="http://schemas.microsoft.com/office/drawing/2014/main" id="{74E5328E-3F59-46C3-A9D9-969660D8A2F2}"/>
              </a:ext>
            </a:extLst>
          </p:cNvPr>
          <p:cNvSpPr>
            <a:spLocks noGrp="1"/>
          </p:cNvSpPr>
          <p:nvPr>
            <p:ph type="body" sz="quarter" idx="10" hasCustomPrompt="1"/>
          </p:nvPr>
        </p:nvSpPr>
        <p:spPr>
          <a:xfrm>
            <a:off x="47556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0" name="Text Placeholder 3">
            <a:extLst>
              <a:ext uri="{FF2B5EF4-FFF2-40B4-BE49-F238E27FC236}">
                <a16:creationId xmlns:a16="http://schemas.microsoft.com/office/drawing/2014/main" id="{B707187B-EFC0-4BB3-900B-74EA1AA558B5}"/>
              </a:ext>
            </a:extLst>
          </p:cNvPr>
          <p:cNvSpPr>
            <a:spLocks noGrp="1"/>
          </p:cNvSpPr>
          <p:nvPr>
            <p:ph type="body" sz="quarter" idx="11" hasCustomPrompt="1"/>
          </p:nvPr>
        </p:nvSpPr>
        <p:spPr>
          <a:xfrm>
            <a:off x="373692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pic>
        <p:nvPicPr>
          <p:cNvPr id="7" name="Picture 6">
            <a:extLst>
              <a:ext uri="{FF2B5EF4-FFF2-40B4-BE49-F238E27FC236}">
                <a16:creationId xmlns:a16="http://schemas.microsoft.com/office/drawing/2014/main" id="{7E6D52AD-FC61-435D-8053-3AF3DF86B3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Rectangle 7">
            <a:extLst>
              <a:ext uri="{FF2B5EF4-FFF2-40B4-BE49-F238E27FC236}">
                <a16:creationId xmlns:a16="http://schemas.microsoft.com/office/drawing/2014/main" id="{3B54AAF9-A8AE-469D-86BE-07C51C794829}"/>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Tree>
    <p:extLst>
      <p:ext uri="{BB962C8B-B14F-4D97-AF65-F5344CB8AC3E}">
        <p14:creationId xmlns:p14="http://schemas.microsoft.com/office/powerpoint/2010/main" val="1816174298"/>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showMasterSp="0" preserve="1" userDrawn="1">
  <p:cSld name="divider_image_strip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0BF41F6-E85C-4F0A-9A33-8A4D132441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9" name="Picture 8">
            <a:extLst>
              <a:ext uri="{FF2B5EF4-FFF2-40B4-BE49-F238E27FC236}">
                <a16:creationId xmlns:a16="http://schemas.microsoft.com/office/drawing/2014/main" id="{EC45DFCB-C751-4F49-841B-E0CB1E5BBAD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Picture Placeholder 2">
            <a:extLst>
              <a:ext uri="{FF2B5EF4-FFF2-40B4-BE49-F238E27FC236}">
                <a16:creationId xmlns:a16="http://schemas.microsoft.com/office/drawing/2014/main" id="{AC35BDBF-F08F-408B-84CF-02FE05B4240F}"/>
              </a:ext>
            </a:extLst>
          </p:cNvPr>
          <p:cNvSpPr>
            <a:spLocks noGrp="1"/>
          </p:cNvSpPr>
          <p:nvPr>
            <p:ph type="pic" sz="quarter" idx="19" hasCustomPrompt="1"/>
          </p:nvPr>
        </p:nvSpPr>
        <p:spPr>
          <a:xfrm>
            <a:off x="3244785" y="-6404"/>
            <a:ext cx="8955551" cy="6890291"/>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chemeClr val="bg1">
              <a:lumMod val="85000"/>
              <a:alpha val="72000"/>
            </a:schemeClr>
          </a:solidFill>
        </p:spPr>
        <p:txBody>
          <a:bodyPr anchor="ctr"/>
          <a:lstStyle>
            <a:lvl1pPr algn="ctr">
              <a:defRPr/>
            </a:lvl1pPr>
          </a:lstStyle>
          <a:p>
            <a:r>
              <a:rPr lang="en-US"/>
              <a:t>Click icon to </a:t>
            </a:r>
            <a:br>
              <a:rPr lang="en-US"/>
            </a:br>
            <a:r>
              <a:rPr lang="en-US"/>
              <a:t>add picture</a:t>
            </a:r>
            <a:endParaRPr lang="en-GB"/>
          </a:p>
        </p:txBody>
      </p:sp>
      <p:sp>
        <p:nvSpPr>
          <p:cNvPr id="12" name="Text Placeholder 3">
            <a:extLst>
              <a:ext uri="{FF2B5EF4-FFF2-40B4-BE49-F238E27FC236}">
                <a16:creationId xmlns:a16="http://schemas.microsoft.com/office/drawing/2014/main" id="{33BB2AE6-EB91-412C-9B9F-AAD520F93B09}"/>
              </a:ext>
            </a:extLst>
          </p:cNvPr>
          <p:cNvSpPr>
            <a:spLocks noGrp="1"/>
          </p:cNvSpPr>
          <p:nvPr>
            <p:ph type="body" sz="quarter" idx="10" hasCustomPrompt="1"/>
          </p:nvPr>
        </p:nvSpPr>
        <p:spPr>
          <a:xfrm>
            <a:off x="60256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6" name="Text Placeholder 3">
            <a:extLst>
              <a:ext uri="{FF2B5EF4-FFF2-40B4-BE49-F238E27FC236}">
                <a16:creationId xmlns:a16="http://schemas.microsoft.com/office/drawing/2014/main" id="{3BDA4758-BE57-42C3-AC16-54A3EF8CBC51}"/>
              </a:ext>
            </a:extLst>
          </p:cNvPr>
          <p:cNvSpPr>
            <a:spLocks noGrp="1"/>
          </p:cNvSpPr>
          <p:nvPr>
            <p:ph type="body" sz="quarter" idx="11" hasCustomPrompt="1"/>
          </p:nvPr>
        </p:nvSpPr>
        <p:spPr>
          <a:xfrm>
            <a:off x="336862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Tree>
    <p:extLst>
      <p:ext uri="{BB962C8B-B14F-4D97-AF65-F5344CB8AC3E}">
        <p14:creationId xmlns:p14="http://schemas.microsoft.com/office/powerpoint/2010/main" val="1980855233"/>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ol_wide_image_lef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3DDAED-8211-4036-94F2-5DC40012D7B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A14B1443-F9C9-4372-B2CD-64B7C5D0FCF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299059621"/>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40.xml><?xml version="1.0" encoding="utf-8"?>
<p:sldLayout xmlns:a="http://schemas.openxmlformats.org/drawingml/2006/main" xmlns:r="http://schemas.openxmlformats.org/officeDocument/2006/relationships" xmlns:p="http://schemas.openxmlformats.org/presentationml/2006/main" userDrawn="1">
  <p:cSld name="text_wide_left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1793753"/>
            <a:ext cx="7403642" cy="3876675"/>
          </a:xfrm>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1793228"/>
            <a:ext cx="3524250" cy="3877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2" name="Text Placeholder 8">
            <a:extLst>
              <a:ext uri="{FF2B5EF4-FFF2-40B4-BE49-F238E27FC236}">
                <a16:creationId xmlns:a16="http://schemas.microsoft.com/office/drawing/2014/main" id="{AC805011-47E8-4CDB-9BE1-44E4E27D58C9}"/>
              </a:ext>
            </a:extLst>
          </p:cNvPr>
          <p:cNvSpPr>
            <a:spLocks noGrp="1"/>
          </p:cNvSpPr>
          <p:nvPr>
            <p:ph type="body" sz="quarter" idx="18" hasCustomPrompt="1"/>
          </p:nvPr>
        </p:nvSpPr>
        <p:spPr>
          <a:xfrm>
            <a:off x="452897" y="5823783"/>
            <a:ext cx="11277975" cy="124906"/>
          </a:xfr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Base and source info (delete if not necessary)</a:t>
            </a:r>
          </a:p>
        </p:txBody>
      </p:sp>
      <p:sp>
        <p:nvSpPr>
          <p:cNvPr id="11" name="Text Placeholder 5">
            <a:extLst>
              <a:ext uri="{FF2B5EF4-FFF2-40B4-BE49-F238E27FC236}">
                <a16:creationId xmlns:a16="http://schemas.microsoft.com/office/drawing/2014/main" id="{2DD9ACA7-2C9E-401C-B8CA-52E76D28E713}"/>
              </a:ext>
            </a:extLst>
          </p:cNvPr>
          <p:cNvSpPr>
            <a:spLocks noGrp="1"/>
          </p:cNvSpPr>
          <p:nvPr>
            <p:ph type="body" sz="quarter" idx="15" hasCustomPrompt="1"/>
          </p:nvPr>
        </p:nvSpPr>
        <p:spPr>
          <a:xfrm>
            <a:off x="450000" y="1241781"/>
            <a:ext cx="9341700" cy="312330"/>
          </a:xfrm>
          <a:noFill/>
        </p:spPr>
        <p:txBody>
          <a:bodyPr vert="horz" wrap="square" lIns="0" tIns="0" rIns="0" bIns="0" rtlCol="0">
            <a:spAutoFit/>
          </a:bodyPr>
          <a:lstStyle>
            <a:lvl1pPr>
              <a:lnSpc>
                <a:spcPct val="100000"/>
              </a:lnSpc>
              <a:defRPr lang="en-GB" sz="2000" b="1" dirty="0">
                <a:solidFill>
                  <a:schemeClr val="tx2"/>
                </a:solidFill>
              </a:defRPr>
            </a:lvl1pPr>
          </a:lstStyle>
          <a:p>
            <a:pPr lvl="0"/>
            <a:r>
              <a:rPr lang="en-GB"/>
              <a:t>Optional subtitle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987540988"/>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41.xml><?xml version="1.0" encoding="utf-8"?>
<p:sldLayout xmlns:a="http://schemas.openxmlformats.org/drawingml/2006/main" xmlns:r="http://schemas.openxmlformats.org/officeDocument/2006/relationships" xmlns:p="http://schemas.openxmlformats.org/presentationml/2006/main" userDrawn="1">
  <p:cSld name="Headline resul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0" y="396993"/>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900" b="1">
                <a:solidFill>
                  <a:schemeClr val="bg1"/>
                </a:solidFill>
                <a:latin typeface="Arial" panose="020B0604020202020204" pitchFamily="34" charset="0"/>
                <a:cs typeface="Arial" panose="020B0604020202020204" pitchFamily="34" charset="0"/>
              </a:rPr>
              <a:t>Healine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Benchmarking</a:t>
            </a:r>
          </a:p>
        </p:txBody>
      </p:sp>
      <p:sp>
        <p:nvSpPr>
          <p:cNvPr id="13" name="TextBox 12">
            <a:extLst>
              <a:ext uri="{FF2B5EF4-FFF2-40B4-BE49-F238E27FC236}">
                <a16:creationId xmlns:a16="http://schemas.microsoft.com/office/drawing/2014/main" id="{43F22EEA-3698-4E33-99CC-59F7BA5AF50D}"/>
              </a:ext>
            </a:extLst>
          </p:cNvPr>
          <p:cNvSpPr txBox="1"/>
          <p:nvPr userDrawn="1"/>
        </p:nvSpPr>
        <p:spPr>
          <a:xfrm>
            <a:off x="5010696" y="-6870"/>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latin typeface="Arial" panose="020B0604020202020204" pitchFamily="34" charset="0"/>
                <a:cs typeface="Arial" panose="020B0604020202020204" pitchFamily="34" charset="0"/>
              </a:rPr>
              <a:t>Trends over time</a:t>
            </a:r>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22" name="Rectangle 21">
            <a:hlinkClick r:id="rId2" action="ppaction://hlinksldjump" tooltip="Benchmarking"/>
            <a:extLst>
              <a:ext uri="{FF2B5EF4-FFF2-40B4-BE49-F238E27FC236}">
                <a16:creationId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966EF1B2-2408-4425-8F55-A08513A2F876}"/>
              </a:ext>
            </a:extLst>
          </p:cNvPr>
          <p:cNvSpPr txBox="1"/>
          <p:nvPr userDrawn="1"/>
        </p:nvSpPr>
        <p:spPr>
          <a:xfrm>
            <a:off x="6494208"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Appendix</a:t>
            </a:r>
          </a:p>
        </p:txBody>
      </p:sp>
    </p:spTree>
    <p:extLst>
      <p:ext uri="{BB962C8B-B14F-4D97-AF65-F5344CB8AC3E}">
        <p14:creationId xmlns:p14="http://schemas.microsoft.com/office/powerpoint/2010/main" val="1033818129"/>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userDrawn="1">
  <p:cSld name="1_Headline results">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a:t>Background and methodology</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Benchmarking</a:t>
            </a:r>
          </a:p>
        </p:txBody>
      </p:sp>
      <p:sp>
        <p:nvSpPr>
          <p:cNvPr id="13" name="TextBox 12">
            <a:extLst>
              <a:ext uri="{FF2B5EF4-FFF2-40B4-BE49-F238E27FC236}">
                <a16:creationId xmlns:a16="http://schemas.microsoft.com/office/drawing/2014/main" id="{43F22EEA-3698-4E33-99CC-59F7BA5AF50D}"/>
              </a:ext>
            </a:extLst>
          </p:cNvPr>
          <p:cNvSpPr txBox="1"/>
          <p:nvPr userDrawn="1"/>
        </p:nvSpPr>
        <p:spPr>
          <a:xfrm>
            <a:off x="5010696" y="-6870"/>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latin typeface="Arial" panose="020B0604020202020204" pitchFamily="34" charset="0"/>
                <a:cs typeface="Arial" panose="020B0604020202020204" pitchFamily="34" charset="0"/>
              </a:rPr>
              <a:t>Trends over time</a:t>
            </a:r>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2" action="ppaction://hlinksldjump" tooltip="Background and methodology"/>
            <a:extLst>
              <a:ext uri="{FF2B5EF4-FFF2-40B4-BE49-F238E27FC236}">
                <a16:creationId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hlinkClick r:id="rId3" action="ppaction://hlinksldjump" tooltip="Benchmarking"/>
            <a:extLst>
              <a:ext uri="{FF2B5EF4-FFF2-40B4-BE49-F238E27FC236}">
                <a16:creationId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62894302"/>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B4ED8-A9CE-4A39-A8A1-8C6B657ACEC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6CBACC7-BFD9-40ED-80B2-61D977062CF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4CC159E-6F7B-4FDF-93FF-AE16E6F4E610}"/>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9BE2B13F-E141-4EAD-8924-4173D33E2B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1A5E16-9DF4-4151-90C5-03B5F6D3F735}"/>
              </a:ext>
            </a:extLst>
          </p:cNvPr>
          <p:cNvSpPr>
            <a:spLocks noGrp="1"/>
          </p:cNvSpPr>
          <p:nvPr>
            <p:ph type="sldNum" sz="quarter" idx="12"/>
          </p:nvPr>
        </p:nvSpPr>
        <p:spPr>
          <a:xfrm>
            <a:off x="437230" y="6279028"/>
            <a:ext cx="304370" cy="365125"/>
          </a:xfrm>
          <a:prstGeom prst="rect">
            <a:avLst/>
          </a:prstGeom>
        </p:spPr>
        <p:txBody>
          <a:bodyPr/>
          <a:lstStyle/>
          <a:p>
            <a:fld id="{101AB507-B6B2-4DE9-A651-53C704253E3C}" type="slidenum">
              <a:rPr lang="en-GB" smtClean="0"/>
              <a:t>‹#›</a:t>
            </a:fld>
            <a:endParaRPr lang="en-GB"/>
          </a:p>
        </p:txBody>
      </p:sp>
    </p:spTree>
    <p:extLst>
      <p:ext uri="{BB962C8B-B14F-4D97-AF65-F5344CB8AC3E}">
        <p14:creationId xmlns:p14="http://schemas.microsoft.com/office/powerpoint/2010/main" val="27384360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video_layout">
    <p:spTree>
      <p:nvGrpSpPr>
        <p:cNvPr id="1" name=""/>
        <p:cNvGrpSpPr/>
        <p:nvPr/>
      </p:nvGrpSpPr>
      <p:grpSpPr>
        <a:xfrm>
          <a:off x="0" y="0"/>
          <a:ext cx="0" cy="0"/>
          <a:chOff x="0" y="0"/>
          <a:chExt cx="0" cy="0"/>
        </a:xfrm>
      </p:grpSpPr>
      <p:sp>
        <p:nvSpPr>
          <p:cNvPr id="5" name="Media Placeholder 4">
            <a:extLst>
              <a:ext uri="{FF2B5EF4-FFF2-40B4-BE49-F238E27FC236}">
                <a16:creationId xmlns:a16="http://schemas.microsoft.com/office/drawing/2014/main" id="{AE576D4F-2D55-4CDA-9033-543BCC39CA53}"/>
              </a:ext>
            </a:extLst>
          </p:cNvPr>
          <p:cNvSpPr>
            <a:spLocks noGrp="1"/>
          </p:cNvSpPr>
          <p:nvPr>
            <p:ph type="media" sz="quarter" idx="11" hasCustomPrompt="1"/>
          </p:nvPr>
        </p:nvSpPr>
        <p:spPr>
          <a:xfrm>
            <a:off x="0" y="0"/>
            <a:ext cx="12192000" cy="6858000"/>
          </a:xfrm>
          <a:pattFill prst="dashHorz">
            <a:fgClr>
              <a:schemeClr val="bg1">
                <a:lumMod val="75000"/>
              </a:schemeClr>
            </a:fgClr>
            <a:bgClr>
              <a:schemeClr val="bg1"/>
            </a:bgClr>
          </a:pattFill>
        </p:spPr>
        <p:txBody>
          <a:bodyPr/>
          <a:lstStyle>
            <a:lvl1pPr algn="ctr">
              <a:defRPr sz="2800" b="1"/>
            </a:lvl1pPr>
          </a:lstStyle>
          <a:p>
            <a:r>
              <a:rPr lang="en-US"/>
              <a:t>Click icon to add film footage</a:t>
            </a:r>
            <a:endParaRPr lang="en-GB"/>
          </a:p>
        </p:txBody>
      </p:sp>
    </p:spTree>
    <p:extLst>
      <p:ext uri="{BB962C8B-B14F-4D97-AF65-F5344CB8AC3E}">
        <p14:creationId xmlns:p14="http://schemas.microsoft.com/office/powerpoint/2010/main" val="3571676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image_with_statement">
    <p:bg>
      <p:bgPr>
        <a:solidFill>
          <a:schemeClr val="accent1"/>
        </a:solidFill>
        <a:effectLst/>
      </p:bgPr>
    </p:bg>
    <p:spTree>
      <p:nvGrpSpPr>
        <p:cNvPr id="1" name=""/>
        <p:cNvGrpSpPr/>
        <p:nvPr/>
      </p:nvGrpSpPr>
      <p:grpSpPr>
        <a:xfrm>
          <a:off x="0" y="0"/>
          <a:ext cx="0" cy="0"/>
          <a:chOff x="0" y="0"/>
          <a:chExt cx="0" cy="0"/>
        </a:xfrm>
      </p:grpSpPr>
      <p:sp>
        <p:nvSpPr>
          <p:cNvPr id="6" name="Picture Placeholder 4">
            <a:extLst>
              <a:ext uri="{FF2B5EF4-FFF2-40B4-BE49-F238E27FC236}">
                <a16:creationId xmlns:a16="http://schemas.microsoft.com/office/drawing/2014/main" id="{B451307E-4D10-46A4-B5F4-D1CDCEC3D46B}"/>
              </a:ext>
            </a:extLst>
          </p:cNvPr>
          <p:cNvSpPr>
            <a:spLocks noGrp="1"/>
          </p:cNvSpPr>
          <p:nvPr>
            <p:ph type="pic" sz="quarter" idx="15"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Click icon in centre to add image</a:t>
            </a:r>
            <a:br>
              <a:rPr lang="en-GB"/>
            </a:br>
            <a:r>
              <a:rPr lang="en-GB"/>
              <a:t>Send image to back so elements </a:t>
            </a:r>
            <a:br>
              <a:rPr lang="en-GB"/>
            </a:br>
            <a:r>
              <a:rPr lang="en-GB"/>
              <a:t>show on the page</a:t>
            </a:r>
            <a:br>
              <a:rPr lang="en-GB"/>
            </a:br>
            <a:endParaRPr lang="en-GB"/>
          </a:p>
          <a:p>
            <a:endParaRPr lang="en-GB"/>
          </a:p>
          <a:p>
            <a:endParaRPr lang="en-GB"/>
          </a:p>
          <a:p>
            <a:endParaRPr lang="en-GB"/>
          </a:p>
        </p:txBody>
      </p:sp>
      <p:sp>
        <p:nvSpPr>
          <p:cNvPr id="3" name="Titre 2">
            <a:extLst>
              <a:ext uri="{FF2B5EF4-FFF2-40B4-BE49-F238E27FC236}">
                <a16:creationId xmlns:a16="http://schemas.microsoft.com/office/drawing/2014/main" id="{6838E746-8C0D-4144-AC8E-FA9CF117C223}"/>
              </a:ext>
            </a:extLst>
          </p:cNvPr>
          <p:cNvSpPr>
            <a:spLocks noGrp="1"/>
          </p:cNvSpPr>
          <p:nvPr>
            <p:ph type="title" hasCustomPrompt="1"/>
          </p:nvPr>
        </p:nvSpPr>
        <p:spPr>
          <a:xfrm>
            <a:off x="450000" y="450000"/>
            <a:ext cx="3962343" cy="3742438"/>
          </a:xfrm>
        </p:spPr>
        <p:txBody>
          <a:bodyPr anchor="t"/>
          <a:lstStyle>
            <a:lvl1pPr>
              <a:defRPr sz="4400" cap="none" spc="0" baseline="0">
                <a:solidFill>
                  <a:schemeClr val="bg1"/>
                </a:solidFill>
              </a:defRPr>
            </a:lvl1pPr>
          </a:lstStyle>
          <a:p>
            <a:r>
              <a:rPr lang="en-GB"/>
              <a:t>Summary text background image</a:t>
            </a:r>
            <a:endParaRPr lang="fr-FR"/>
          </a:p>
        </p:txBody>
      </p:sp>
      <p:sp>
        <p:nvSpPr>
          <p:cNvPr id="20" name="Slide Number Placeholder 2">
            <a:extLst>
              <a:ext uri="{FF2B5EF4-FFF2-40B4-BE49-F238E27FC236}">
                <a16:creationId xmlns:a16="http://schemas.microsoft.com/office/drawing/2014/main" id="{2CA25737-BDFB-45D5-BF6F-856062E3181E}"/>
              </a:ext>
            </a:extLst>
          </p:cNvPr>
          <p:cNvSpPr>
            <a:spLocks noGrp="1"/>
          </p:cNvSpPr>
          <p:nvPr>
            <p:ph type="sldNum" sz="quarter" idx="14"/>
          </p:nvPr>
        </p:nvSpPr>
        <p:spPr>
          <a:xfrm>
            <a:off x="437230" y="6262361"/>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9331BE4E-C70E-47F0-8EC9-4DF163E0716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2E18E48D-B254-4CFE-A064-CAFC05212561}"/>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557639150"/>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Verbatim_layout">
    <p:bg>
      <p:bgPr>
        <a:solidFill>
          <a:schemeClr val="bg1"/>
        </a:solidFill>
        <a:effectLst/>
      </p:bgPr>
    </p:bg>
    <p:spTree>
      <p:nvGrpSpPr>
        <p:cNvPr id="1" name=""/>
        <p:cNvGrpSpPr/>
        <p:nvPr/>
      </p:nvGrpSpPr>
      <p:grpSpPr>
        <a:xfrm>
          <a:off x="0" y="0"/>
          <a:ext cx="0" cy="0"/>
          <a:chOff x="0" y="0"/>
          <a:chExt cx="0" cy="0"/>
        </a:xfrm>
      </p:grpSpPr>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tx1"/>
                </a:solidFill>
              </a:defRPr>
            </a:lvl1pPr>
          </a:lstStyle>
          <a:p>
            <a:pPr lvl="0"/>
            <a:r>
              <a:rPr lang="en-GB"/>
              <a:t>Insert your quote here</a:t>
            </a:r>
          </a:p>
        </p:txBody>
      </p:sp>
      <p:sp>
        <p:nvSpPr>
          <p:cNvPr id="6" name="Title 5">
            <a:extLst>
              <a:ext uri="{FF2B5EF4-FFF2-40B4-BE49-F238E27FC236}">
                <a16:creationId xmlns:a16="http://schemas.microsoft.com/office/drawing/2014/main" id="{410AED9F-7F2B-47A3-BE62-A5CB841D36DA}"/>
              </a:ext>
            </a:extLst>
          </p:cNvPr>
          <p:cNvSpPr>
            <a:spLocks noGrp="1"/>
          </p:cNvSpPr>
          <p:nvPr>
            <p:ph type="title"/>
          </p:nvPr>
        </p:nvSpPr>
        <p:spPr/>
        <p:txBody>
          <a:bodyPr/>
          <a:lstStyle/>
          <a:p>
            <a:r>
              <a:rPr lang="en-US"/>
              <a:t>Click to edit Master title style</a:t>
            </a:r>
            <a:endParaRPr lang="en-GB"/>
          </a:p>
        </p:txBody>
      </p:sp>
      <p:sp>
        <p:nvSpPr>
          <p:cNvPr id="9" name="Slide Number Placeholder 15">
            <a:extLst>
              <a:ext uri="{FF2B5EF4-FFF2-40B4-BE49-F238E27FC236}">
                <a16:creationId xmlns:a16="http://schemas.microsoft.com/office/drawing/2014/main" id="{C555F450-2DB2-4B44-AC62-1CA75B2685C5}"/>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3263009417"/>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_text_wide_left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6852002-E9D9-432E-A87E-4A5EBDF1261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36200" y="2348134"/>
            <a:ext cx="7403642" cy="3312891"/>
          </a:xfrm>
        </p:spPr>
        <p:txBody>
          <a:bodyPr>
            <a:noAutofit/>
          </a:bodyPr>
          <a:lstStyle>
            <a:lvl1pPr>
              <a:spcBef>
                <a:spcPts val="400"/>
              </a:spcBef>
              <a:defRPr sz="2400" b="1">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648180"/>
            <a:ext cx="3524250" cy="401284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348900" y="1648180"/>
            <a:ext cx="54428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28771104-F697-4F99-9728-347DC7C8082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413042220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white_2box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0799"/>
            <a:ext cx="3524250" cy="33102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Text Placeholder 5">
            <a:extLst>
              <a:ext uri="{FF2B5EF4-FFF2-40B4-BE49-F238E27FC236}">
                <a16:creationId xmlns:a16="http://schemas.microsoft.com/office/drawing/2014/main" id="{3FF87A37-C6F6-4454-8C45-D64293B1AB4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4159639398"/>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Cover_1">
    <p:bg>
      <p:bgPr>
        <a:solidFill>
          <a:schemeClr val="accent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72A9154-6347-43A3-AD8A-AAA2062AA454}"/>
              </a:ext>
            </a:extLst>
          </p:cNvPr>
          <p:cNvSpPr>
            <a:spLocks noGrp="1"/>
          </p:cNvSpPr>
          <p:nvPr>
            <p:ph type="pic" sz="quarter" idx="13" hasCustomPrompt="1"/>
          </p:nvPr>
        </p:nvSpPr>
        <p:spPr>
          <a:xfrm>
            <a:off x="0" y="0"/>
            <a:ext cx="12192000" cy="6858000"/>
          </a:xfrm>
          <a:pattFill prst="wdUpDiag">
            <a:fgClr>
              <a:schemeClr val="bg1">
                <a:lumMod val="85000"/>
              </a:schemeClr>
            </a:fgClr>
            <a:bgClr>
              <a:schemeClr val="bg1"/>
            </a:bgClr>
          </a:pattFill>
        </p:spPr>
        <p:txBody>
          <a:bodyPr anchor="t"/>
          <a:lstStyle>
            <a:lvl1pPr algn="l">
              <a:defRPr sz="1800"/>
            </a:lvl1pPr>
          </a:lstStyle>
          <a:p>
            <a:r>
              <a:rPr lang="en-GB"/>
              <a:t>Insert image by clicking icon in centre.   </a:t>
            </a:r>
            <a:br>
              <a:rPr lang="en-GB"/>
            </a:br>
            <a:r>
              <a:rPr lang="en-GB"/>
              <a:t>Send this image to the back to make sure all elements are visible.</a:t>
            </a:r>
            <a:br>
              <a:rPr lang="en-GB"/>
            </a:br>
            <a:br>
              <a:rPr lang="en-GB"/>
            </a:br>
            <a:br>
              <a:rPr lang="en-GB"/>
            </a:br>
            <a:br>
              <a:rPr lang="en-GB"/>
            </a:br>
            <a:endParaRPr lang="en-GB"/>
          </a:p>
        </p:txBody>
      </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pic>
        <p:nvPicPr>
          <p:cNvPr id="16" name="Picture 15">
            <a:extLst>
              <a:ext uri="{FF2B5EF4-FFF2-40B4-BE49-F238E27FC236}">
                <a16:creationId xmlns:a16="http://schemas.microsoft.com/office/drawing/2014/main" id="{7F494190-B2E9-4094-9637-88FDA3959F85}"/>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915453"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961265"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961265"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spTree>
    <p:extLst>
      <p:ext uri="{BB962C8B-B14F-4D97-AF65-F5344CB8AC3E}">
        <p14:creationId xmlns:p14="http://schemas.microsoft.com/office/powerpoint/2010/main" val="2745890781"/>
      </p:ext>
    </p:extLst>
  </p:cSld>
  <p:clrMapOvr>
    <a:masterClrMapping/>
  </p:clrMapOvr>
  <p:extLst>
    <p:ext uri="{DCECCB84-F9BA-43D5-87BE-67443E8EF086}">
      <p15:sldGuideLst xmlns:p15="http://schemas.microsoft.com/office/powerpoint/2012/main">
        <p15:guide id="4" orient="horz" pos="1888">
          <p15:clr>
            <a:srgbClr val="F26B43"/>
          </p15:clr>
        </p15:guide>
        <p15:guide id="5" orient="horz" pos="3317">
          <p15:clr>
            <a:srgbClr val="F26B43"/>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col_2box_image_lef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7D20311-FCF3-42B4-A4E4-472D5C7F9BC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accent5"/>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69817196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white_col_2box_image righ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50799"/>
            <a:ext cx="3524250" cy="3597563"/>
          </a:xfrm>
          <a:pattFill prst="wdUpDiag">
            <a:fgClr>
              <a:schemeClr val="bg1">
                <a:lumMod val="95000"/>
              </a:schemeClr>
            </a:fgClr>
            <a:bgClr>
              <a:schemeClr val="bg1"/>
            </a:bgClr>
          </a:pattFill>
        </p:spPr>
        <p:txBody>
          <a:bodyPr lIns="72000" tIns="72000" rIns="72000" bIns="72000"/>
          <a:lstStyle>
            <a:lvl1pPr>
              <a:defRPr b="0"/>
            </a:lvl1pPr>
          </a:lstStyle>
          <a:p>
            <a:r>
              <a:rPr lang="en-GB"/>
              <a:t>Insert image here</a:t>
            </a:r>
          </a:p>
        </p:txBody>
      </p:sp>
      <p:sp>
        <p:nvSpPr>
          <p:cNvPr id="11" name="Slide Number Placeholder 10">
            <a:extLst>
              <a:ext uri="{FF2B5EF4-FFF2-40B4-BE49-F238E27FC236}">
                <a16:creationId xmlns:a16="http://schemas.microsoft.com/office/drawing/2014/main" id="{ED983061-23EC-4D72-AADE-69B2DAA9E365}"/>
              </a:ext>
            </a:extLst>
          </p:cNvPr>
          <p:cNvSpPr>
            <a:spLocks noGrp="1"/>
          </p:cNvSpPr>
          <p:nvPr>
            <p:ph type="sldNum" sz="quarter" idx="23"/>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9" name="Title 8">
            <a:extLst>
              <a:ext uri="{FF2B5EF4-FFF2-40B4-BE49-F238E27FC236}">
                <a16:creationId xmlns:a16="http://schemas.microsoft.com/office/drawing/2014/main" id="{8F461509-202E-4898-9465-33F4FEA4E078}"/>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0FEC2807-5E68-4633-B095-45CFC6E2234D}"/>
              </a:ext>
            </a:extLst>
          </p:cNvPr>
          <p:cNvSpPr>
            <a:spLocks noGrp="1"/>
          </p:cNvSpPr>
          <p:nvPr>
            <p:ph idx="1" hasCustomPrompt="1"/>
          </p:nvPr>
        </p:nvSpPr>
        <p:spPr>
          <a:xfrm>
            <a:off x="471486" y="2350800"/>
            <a:ext cx="3524250" cy="3597076"/>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Content Placeholder 2">
            <a:extLst>
              <a:ext uri="{FF2B5EF4-FFF2-40B4-BE49-F238E27FC236}">
                <a16:creationId xmlns:a16="http://schemas.microsoft.com/office/drawing/2014/main" id="{CAEC8274-8B44-468D-9B8A-88A5D22873C7}"/>
              </a:ext>
            </a:extLst>
          </p:cNvPr>
          <p:cNvSpPr>
            <a:spLocks noGrp="1"/>
          </p:cNvSpPr>
          <p:nvPr>
            <p:ph idx="24" hasCustomPrompt="1"/>
          </p:nvPr>
        </p:nvSpPr>
        <p:spPr>
          <a:xfrm>
            <a:off x="4344252" y="2350800"/>
            <a:ext cx="3524250" cy="3597076"/>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5" name="Text Placeholder 5">
            <a:extLst>
              <a:ext uri="{FF2B5EF4-FFF2-40B4-BE49-F238E27FC236}">
                <a16:creationId xmlns:a16="http://schemas.microsoft.com/office/drawing/2014/main" id="{0C0E83E8-4A27-4B4C-AA75-EDF8BBCB2F3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40084851"/>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col_2box_image righ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8BBE2A2-326B-4495-8042-FB577D39847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7752" y="2354399"/>
            <a:ext cx="3524250" cy="3594451"/>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458052" y="2354400"/>
            <a:ext cx="3524250" cy="3593963"/>
          </a:xfrm>
          <a:solidFill>
            <a:schemeClr val="accent3"/>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Text Placeholder 5">
            <a:extLst>
              <a:ext uri="{FF2B5EF4-FFF2-40B4-BE49-F238E27FC236}">
                <a16:creationId xmlns:a16="http://schemas.microsoft.com/office/drawing/2014/main" id="{EC6F1778-9672-48EB-9661-FC9DC43C118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418230649"/>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white_2box_image_centr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306625"/>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41722" y="2354400"/>
            <a:ext cx="3524250" cy="33066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accent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tx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306625"/>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1" name="Text Placeholder 3">
            <a:extLst>
              <a:ext uri="{FF2B5EF4-FFF2-40B4-BE49-F238E27FC236}">
                <a16:creationId xmlns:a16="http://schemas.microsoft.com/office/drawing/2014/main" id="{6EAD2617-5819-4340-BE8E-B9B8581C16E6}"/>
              </a:ext>
            </a:extLst>
          </p:cNvPr>
          <p:cNvSpPr>
            <a:spLocks noGrp="1"/>
          </p:cNvSpPr>
          <p:nvPr>
            <p:ph type="body" sz="quarter" idx="10" hasCustomPrompt="1"/>
          </p:nvPr>
        </p:nvSpPr>
        <p:spPr>
          <a:xfrm>
            <a:off x="440059" y="5765445"/>
            <a:ext cx="11299089" cy="287338"/>
          </a:xfrm>
        </p:spPr>
        <p:txBody>
          <a:bodyPr anchor="t"/>
          <a:lstStyle>
            <a:lvl1pPr algn="l">
              <a:defRPr sz="1400"/>
            </a:lvl1pPr>
          </a:lstStyle>
          <a:p>
            <a:pPr lvl="0"/>
            <a:r>
              <a:rPr lang="en-US"/>
              <a:t>Base and source:</a:t>
            </a:r>
          </a:p>
        </p:txBody>
      </p:sp>
    </p:spTree>
    <p:extLst>
      <p:ext uri="{BB962C8B-B14F-4D97-AF65-F5344CB8AC3E}">
        <p14:creationId xmlns:p14="http://schemas.microsoft.com/office/powerpoint/2010/main" val="3307009671"/>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col_2box_image_centre">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E3ED679-E0F1-465C-8B5F-BD8EEB9708A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593963"/>
          </a:xfrm>
          <a:solidFill>
            <a:schemeClr val="bg1">
              <a:lumMod val="85000"/>
            </a:schemeClr>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616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bg1">
              <a:lumMod val="85000"/>
            </a:schemeClr>
          </a:solidFill>
          <a:ln>
            <a:noFill/>
          </a:ln>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21959743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white_x_3_com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4401"/>
            <a:ext cx="3517200" cy="3309937"/>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51088"/>
            <a:ext cx="3517200" cy="3309937"/>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51088"/>
            <a:ext cx="3517200" cy="3309937"/>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10" name="Text Placeholder 5">
            <a:extLst>
              <a:ext uri="{FF2B5EF4-FFF2-40B4-BE49-F238E27FC236}">
                <a16:creationId xmlns:a16="http://schemas.microsoft.com/office/drawing/2014/main" id="{746E2AA2-CDFC-44C6-AA88-D5700E47550B}"/>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860812704"/>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ol_x_3_com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98C8A36-804C-48C5-A7FD-CB45C6BBE0E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1088"/>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Text Placeholder 5">
            <a:extLst>
              <a:ext uri="{FF2B5EF4-FFF2-40B4-BE49-F238E27FC236}">
                <a16:creationId xmlns:a16="http://schemas.microsoft.com/office/drawing/2014/main" id="{0056D744-D138-46C9-9942-E179D274AEF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144453762"/>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white_3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bg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bg2"/>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spTree>
    <p:extLst>
      <p:ext uri="{BB962C8B-B14F-4D97-AF65-F5344CB8AC3E}">
        <p14:creationId xmlns:p14="http://schemas.microsoft.com/office/powerpoint/2010/main" val="148557328"/>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col_3_num_stat_boxes">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95AE93E-1DC5-4618-BC51-4601D28F3F5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899423774"/>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white_3images with summaries">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36914" y="4899520"/>
            <a:ext cx="3519623"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224838" y="4899520"/>
            <a:ext cx="3511550"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845031178"/>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_2">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1692118-9039-444F-A4DF-531408FD7A0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pSp>
        <p:nvGrpSpPr>
          <p:cNvPr id="2" name="Group 1">
            <a:extLst>
              <a:ext uri="{FF2B5EF4-FFF2-40B4-BE49-F238E27FC236}">
                <a16:creationId xmlns:a16="http://schemas.microsoft.com/office/drawing/2014/main" id="{469A955B-8A8B-42BF-BB4F-664FA6EBA64A}"/>
              </a:ext>
            </a:extLst>
          </p:cNvPr>
          <p:cNvGrpSpPr/>
          <p:nvPr userDrawn="1"/>
        </p:nvGrpSpPr>
        <p:grpSpPr>
          <a:xfrm>
            <a:off x="2101012" y="2821242"/>
            <a:ext cx="11833943" cy="1855206"/>
            <a:chOff x="2101012" y="2821242"/>
            <a:chExt cx="11833943" cy="1855206"/>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3" name="Titre 1">
            <a:extLst>
              <a:ext uri="{FF2B5EF4-FFF2-40B4-BE49-F238E27FC236}">
                <a16:creationId xmlns:a16="http://schemas.microsoft.com/office/drawing/2014/main" id="{0720AE2E-312C-4683-8989-D798355BADAA}"/>
              </a:ext>
            </a:extLst>
          </p:cNvPr>
          <p:cNvSpPr>
            <a:spLocks noGrp="1"/>
          </p:cNvSpPr>
          <p:nvPr>
            <p:ph type="ctrTitle" hasCustomPrompt="1"/>
          </p:nvPr>
        </p:nvSpPr>
        <p:spPr>
          <a:xfrm>
            <a:off x="450000" y="450000"/>
            <a:ext cx="9377585" cy="1661993"/>
          </a:xfrm>
        </p:spPr>
        <p:txBody>
          <a:bodyPr lIns="0" tIns="0" bIns="0" anchor="t">
            <a:spAutoFit/>
          </a:bodyPr>
          <a:lstStyle>
            <a:lvl1pPr algn="l">
              <a:lnSpc>
                <a:spcPct val="90000"/>
              </a:lnSpc>
              <a:defRPr sz="6000" b="1" cap="none" spc="-120" baseline="0">
                <a:solidFill>
                  <a:schemeClr val="bg1"/>
                </a:solidFill>
                <a:latin typeface="Arial Black" panose="020B0A04020102020204" pitchFamily="34" charset="0"/>
              </a:defRPr>
            </a:lvl1pPr>
          </a:lstStyle>
          <a:p>
            <a:r>
              <a:rPr lang="en-GB"/>
              <a:t>Report/proposal</a:t>
            </a:r>
            <a:br>
              <a:rPr lang="en-GB"/>
            </a:br>
            <a:r>
              <a:rPr lang="en-GB"/>
              <a:t>title</a:t>
            </a:r>
          </a:p>
        </p:txBody>
      </p:sp>
      <p:sp>
        <p:nvSpPr>
          <p:cNvPr id="24" name="Sous-titre 2">
            <a:extLst>
              <a:ext uri="{FF2B5EF4-FFF2-40B4-BE49-F238E27FC236}">
                <a16:creationId xmlns:a16="http://schemas.microsoft.com/office/drawing/2014/main" id="{65680EBE-7995-4156-B622-28E72E20628F}"/>
              </a:ext>
            </a:extLst>
          </p:cNvPr>
          <p:cNvSpPr>
            <a:spLocks noGrp="1"/>
          </p:cNvSpPr>
          <p:nvPr>
            <p:ph type="subTitle" idx="1" hasCustomPrompt="1"/>
          </p:nvPr>
        </p:nvSpPr>
        <p:spPr>
          <a:xfrm>
            <a:off x="450000" y="3167680"/>
            <a:ext cx="7551997"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5" name="Espace réservé de la date 3">
            <a:extLst>
              <a:ext uri="{FF2B5EF4-FFF2-40B4-BE49-F238E27FC236}">
                <a16:creationId xmlns:a16="http://schemas.microsoft.com/office/drawing/2014/main" id="{40509EFD-4C7C-4D04-B91B-72E1A430F01B}"/>
              </a:ext>
            </a:extLst>
          </p:cNvPr>
          <p:cNvSpPr>
            <a:spLocks noGrp="1"/>
          </p:cNvSpPr>
          <p:nvPr>
            <p:ph type="dt" sz="half" idx="10"/>
          </p:nvPr>
        </p:nvSpPr>
        <p:spPr>
          <a:xfrm>
            <a:off x="450254" y="41870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6" name="Espace réservé du texte 8">
            <a:extLst>
              <a:ext uri="{FF2B5EF4-FFF2-40B4-BE49-F238E27FC236}">
                <a16:creationId xmlns:a16="http://schemas.microsoft.com/office/drawing/2014/main" id="{E6E47F53-A22F-4C3B-A907-D28F75530F2B}"/>
              </a:ext>
            </a:extLst>
          </p:cNvPr>
          <p:cNvSpPr>
            <a:spLocks noGrp="1"/>
          </p:cNvSpPr>
          <p:nvPr>
            <p:ph type="body" sz="quarter" idx="12" hasCustomPrompt="1"/>
          </p:nvPr>
        </p:nvSpPr>
        <p:spPr>
          <a:xfrm>
            <a:off x="450000" y="37986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sp>
        <p:nvSpPr>
          <p:cNvPr id="4" name="Espace réservé du pied de page 4">
            <a:extLst>
              <a:ext uri="{FF2B5EF4-FFF2-40B4-BE49-F238E27FC236}">
                <a16:creationId xmlns:a16="http://schemas.microsoft.com/office/drawing/2014/main" id="{8B85074C-AB51-0A4F-5883-01DA2C7E5DBD}"/>
              </a:ext>
            </a:extLst>
          </p:cNvPr>
          <p:cNvSpPr txBox="1">
            <a:spLocks/>
          </p:cNvSpPr>
          <p:nvPr userDrawn="1"/>
        </p:nvSpPr>
        <p:spPr>
          <a:xfrm>
            <a:off x="450000" y="6504450"/>
            <a:ext cx="338714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latin typeface="Arial" panose="020B0604020202020204"/>
                <a:cs typeface="Arial" panose="020B0604020202020204"/>
              </a:rPr>
              <a:t>© Ipsos | National Diabetes Experience Survey 2024 | HAMPSHIRE AND ISLE OF WIGHT INTEGRATED CARE SYSTEM | Public</a:t>
            </a:r>
          </a:p>
        </p:txBody>
      </p:sp>
    </p:spTree>
    <p:extLst>
      <p:ext uri="{BB962C8B-B14F-4D97-AF65-F5344CB8AC3E}">
        <p14:creationId xmlns:p14="http://schemas.microsoft.com/office/powerpoint/2010/main" val="1306074245"/>
      </p:ext>
    </p:extLst>
  </p:cSld>
  <p:clrMapOvr>
    <a:masterClrMapping/>
  </p:clrMapOvr>
  <p:extLst>
    <p:ext uri="{DCECCB84-F9BA-43D5-87BE-67443E8EF086}">
      <p15:sldGuideLst xmlns:p15="http://schemas.microsoft.com/office/powerpoint/2012/main">
        <p15:guide id="2" orient="horz" pos="1886">
          <p15:clr>
            <a:srgbClr val="F26B43"/>
          </p15:clr>
        </p15:guide>
        <p15:guide id="4" orient="horz" pos="3317">
          <p15:clr>
            <a:srgbClr val="F26B43"/>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col_3images with summaries">
    <p:bg>
      <p:bgPr>
        <a:solidFill>
          <a:schemeClr val="accent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27CD9F6-13E0-4F68-89AC-D9F75584DA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22" name="Picture 21">
            <a:extLst>
              <a:ext uri="{FF2B5EF4-FFF2-40B4-BE49-F238E27FC236}">
                <a16:creationId xmlns:a16="http://schemas.microsoft.com/office/drawing/2014/main" id="{07C76165-00C4-43AD-853C-5D2BE95DE57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1708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19693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43324383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white_flanked_text">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774360447"/>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col_flanked_text">
    <p:bg>
      <p:bgPr>
        <a:solidFill>
          <a:schemeClr val="bg2"/>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1555EEC-62AE-4B2F-A2B2-92C29665AE8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pic>
        <p:nvPicPr>
          <p:cNvPr id="12" name="Picture 11">
            <a:extLst>
              <a:ext uri="{FF2B5EF4-FFF2-40B4-BE49-F238E27FC236}">
                <a16:creationId xmlns:a16="http://schemas.microsoft.com/office/drawing/2014/main" id="{05F3E306-2156-4F69-947F-4807A9D085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98085172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large_diagram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13392378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col_large_diagram_left">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124B5B4-9825-425F-8CC0-365B5187F2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pic>
        <p:nvPicPr>
          <p:cNvPr id="8" name="Picture 7">
            <a:extLst>
              <a:ext uri="{FF2B5EF4-FFF2-40B4-BE49-F238E27FC236}">
                <a16:creationId xmlns:a16="http://schemas.microsoft.com/office/drawing/2014/main" id="{ECE8B2C8-2E6A-42A2-9BD6-4F7D9586356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33126030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large_diagram_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305157178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1_large_diagram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7FEAB58-238B-4A49-9C82-6B77356672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pic>
        <p:nvPicPr>
          <p:cNvPr id="6" name="Picture 5">
            <a:extLst>
              <a:ext uri="{FF2B5EF4-FFF2-40B4-BE49-F238E27FC236}">
                <a16:creationId xmlns:a16="http://schemas.microsoft.com/office/drawing/2014/main" id="{D93E9DA7-2C88-4688-B67B-902AB03E6A2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92147979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ol_large_image_right">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91BB2E3-95A5-4077-B74A-FAE3A46811A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32288" y="0"/>
            <a:ext cx="7859712"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hasCustomPrompt="1"/>
          </p:nvPr>
        </p:nvSpPr>
        <p:spPr>
          <a:xfrm>
            <a:off x="442913" y="447224"/>
            <a:ext cx="3527425" cy="3643313"/>
          </a:xfrm>
        </p:spPr>
        <p:txBody>
          <a:bodyPr/>
          <a:lstStyle>
            <a:lvl1pPr>
              <a:defRPr sz="3600" b="1">
                <a:solidFill>
                  <a:schemeClr val="bg1"/>
                </a:solidFill>
              </a:defRPr>
            </a:lvl1pPr>
            <a:lvl2pPr>
              <a:defRPr b="1">
                <a:solidFill>
                  <a:schemeClr val="bg1"/>
                </a:solidFill>
              </a:defRPr>
            </a:lvl2pPr>
            <a:lvl3pPr>
              <a:defRPr b="1">
                <a:solidFill>
                  <a:schemeClr val="bg1"/>
                </a:solidFill>
              </a:defRPr>
            </a:lvl3pPr>
          </a:lstStyle>
          <a:p>
            <a:pPr lvl="0"/>
            <a:r>
              <a:rPr lang="en-US"/>
              <a:t>Short summary here which reflects image</a:t>
            </a:r>
          </a:p>
        </p:txBody>
      </p:sp>
      <p:pic>
        <p:nvPicPr>
          <p:cNvPr id="6" name="Picture 5">
            <a:extLst>
              <a:ext uri="{FF2B5EF4-FFF2-40B4-BE49-F238E27FC236}">
                <a16:creationId xmlns:a16="http://schemas.microsoft.com/office/drawing/2014/main" id="{F2E46920-FDEF-44B7-B51F-5955DC75866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761C6079-FE54-4BF5-A701-3A683978A7EE}"/>
              </a:ext>
            </a:extLst>
          </p:cNvPr>
          <p:cNvSpPr txBox="1">
            <a:spLocks/>
          </p:cNvSpPr>
          <p:nvPr userDrawn="1"/>
        </p:nvSpPr>
        <p:spPr>
          <a:xfrm>
            <a:off x="817200" y="6515735"/>
            <a:ext cx="3159488" cy="123111"/>
          </a:xfrm>
          <a:prstGeom prst="rect">
            <a:avLst/>
          </a:prstGeom>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15718759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6" name="Espace réservé du pied de page 4">
            <a:extLst>
              <a:ext uri="{FF2B5EF4-FFF2-40B4-BE49-F238E27FC236}">
                <a16:creationId xmlns:a16="http://schemas.microsoft.com/office/drawing/2014/main" id="{8798071C-2899-4EBB-8D36-074B6DA2608B}"/>
              </a:ext>
            </a:extLst>
          </p:cNvPr>
          <p:cNvSpPr txBox="1">
            <a:spLocks/>
          </p:cNvSpPr>
          <p:nvPr userDrawn="1"/>
        </p:nvSpPr>
        <p:spPr>
          <a:xfrm>
            <a:off x="817200" y="6458585"/>
            <a:ext cx="3152401"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rPr>
              <a:t>© Ipsos | GP Patient Survey 2023 ICS </a:t>
            </a:r>
            <a:r>
              <a:rPr lang="en-US" sz="800" dirty="0" err="1">
                <a:solidFill>
                  <a:schemeClr val="tx1">
                    <a:lumMod val="65000"/>
                    <a:lumOff val="35000"/>
                  </a:schemeClr>
                </a:solidFill>
              </a:rPr>
              <a:t>Slidepacks</a:t>
            </a:r>
            <a:r>
              <a:rPr lang="en-US" sz="800" dirty="0">
                <a:solidFill>
                  <a:schemeClr val="tx1">
                    <a:lumMod val="65000"/>
                    <a:lumOff val="35000"/>
                  </a:schemeClr>
                </a:solidFill>
              </a:rPr>
              <a:t> | Version 1 | Public</a:t>
            </a:r>
          </a:p>
        </p:txBody>
      </p:sp>
    </p:spTree>
    <p:extLst>
      <p:ext uri="{BB962C8B-B14F-4D97-AF65-F5344CB8AC3E}">
        <p14:creationId xmlns:p14="http://schemas.microsoft.com/office/powerpoint/2010/main" val="236653102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righ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E8EF898-2492-4037-A126-F5E5861301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pic>
        <p:nvPicPr>
          <p:cNvPr id="6" name="Picture 5">
            <a:extLst>
              <a:ext uri="{FF2B5EF4-FFF2-40B4-BE49-F238E27FC236}">
                <a16:creationId xmlns:a16="http://schemas.microsoft.com/office/drawing/2014/main" id="{AAE130CD-84FF-442F-AD84-901277507D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733729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ver_image_stripes2">
    <p:bg>
      <p:bgPr>
        <a:solidFill>
          <a:srgbClr val="597EB3"/>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60D2831-79F5-46BB-9D65-E7BD5F65781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6369900" cy="2492990"/>
          </a:xfrm>
        </p:spPr>
        <p:txBody>
          <a:bodyPr vert="horz" wrap="square" lIns="0" tIns="0" rIns="0" bIns="0" rtlCol="0" anchor="t">
            <a:spAutoFit/>
          </a:bodyPr>
          <a:lstStyle>
            <a:lvl1pPr>
              <a:defRPr lang="en-GB" sz="6000" b="0">
                <a:solidFill>
                  <a:schemeClr val="bg1"/>
                </a:solidFill>
                <a:latin typeface="Arial Black" panose="020B0A04020102020204" pitchFamily="34" charset="0"/>
              </a:defRPr>
            </a:lvl1pPr>
          </a:lstStyle>
          <a:p>
            <a:pPr lvl="0"/>
            <a:r>
              <a:rPr lang="en-US"/>
              <a:t>Click to edit Master title style</a:t>
            </a:r>
            <a:endParaRPr lang="en-GB"/>
          </a:p>
        </p:txBody>
      </p:sp>
      <p:sp>
        <p:nvSpPr>
          <p:cNvPr id="10" name="Sous-titre 2">
            <a:extLst>
              <a:ext uri="{FF2B5EF4-FFF2-40B4-BE49-F238E27FC236}">
                <a16:creationId xmlns:a16="http://schemas.microsoft.com/office/drawing/2014/main" id="{15AA700F-0235-4A18-A2E8-80EF964CEC56}"/>
              </a:ext>
            </a:extLst>
          </p:cNvPr>
          <p:cNvSpPr>
            <a:spLocks noGrp="1"/>
          </p:cNvSpPr>
          <p:nvPr>
            <p:ph type="subTitle" idx="1" hasCustomPrompt="1"/>
          </p:nvPr>
        </p:nvSpPr>
        <p:spPr>
          <a:xfrm>
            <a:off x="450001" y="3339130"/>
            <a:ext cx="4289640"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3" name="Espace réservé de la date 3">
            <a:extLst>
              <a:ext uri="{FF2B5EF4-FFF2-40B4-BE49-F238E27FC236}">
                <a16:creationId xmlns:a16="http://schemas.microsoft.com/office/drawing/2014/main" id="{6A783292-96E0-4308-B806-70358D14FF46}"/>
              </a:ext>
            </a:extLst>
          </p:cNvPr>
          <p:cNvSpPr>
            <a:spLocks noGrp="1"/>
          </p:cNvSpPr>
          <p:nvPr>
            <p:ph type="dt" sz="half" idx="10"/>
          </p:nvPr>
        </p:nvSpPr>
        <p:spPr>
          <a:xfrm>
            <a:off x="450254" y="44918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4" name="Espace réservé du texte 8">
            <a:extLst>
              <a:ext uri="{FF2B5EF4-FFF2-40B4-BE49-F238E27FC236}">
                <a16:creationId xmlns:a16="http://schemas.microsoft.com/office/drawing/2014/main" id="{6EA9427B-DD60-4B7E-B005-036B067C53C4}"/>
              </a:ext>
            </a:extLst>
          </p:cNvPr>
          <p:cNvSpPr>
            <a:spLocks noGrp="1"/>
          </p:cNvSpPr>
          <p:nvPr>
            <p:ph type="body" sz="quarter" idx="12" hasCustomPrompt="1"/>
          </p:nvPr>
        </p:nvSpPr>
        <p:spPr>
          <a:xfrm>
            <a:off x="450000" y="41034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pic>
        <p:nvPicPr>
          <p:cNvPr id="15" name="Picture 14">
            <a:extLst>
              <a:ext uri="{FF2B5EF4-FFF2-40B4-BE49-F238E27FC236}">
                <a16:creationId xmlns:a16="http://schemas.microsoft.com/office/drawing/2014/main" id="{3412A183-5E7A-4C3D-947A-9285D2D4465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Tree>
    <p:extLst>
      <p:ext uri="{BB962C8B-B14F-4D97-AF65-F5344CB8AC3E}">
        <p14:creationId xmlns:p14="http://schemas.microsoft.com/office/powerpoint/2010/main" val="2078264194"/>
      </p:ext>
    </p:extLst>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Tree>
    <p:extLst>
      <p:ext uri="{BB962C8B-B14F-4D97-AF65-F5344CB8AC3E}">
        <p14:creationId xmlns:p14="http://schemas.microsoft.com/office/powerpoint/2010/main" val="197948766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Col_large_image_left">
    <p:bg>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6AC630A-5FA4-437C-AE91-2DEC33B71B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pic>
        <p:nvPicPr>
          <p:cNvPr id="8" name="Picture 7">
            <a:extLst>
              <a:ext uri="{FF2B5EF4-FFF2-40B4-BE49-F238E27FC236}">
                <a16:creationId xmlns:a16="http://schemas.microsoft.com/office/drawing/2014/main" id="{0771BBFD-B6D7-496C-A59D-101B32B8968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26914528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white_sidebyside_equ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0" name="Text Placeholder 3">
            <a:extLst>
              <a:ext uri="{FF2B5EF4-FFF2-40B4-BE49-F238E27FC236}">
                <a16:creationId xmlns:a16="http://schemas.microsoft.com/office/drawing/2014/main" id="{FF4770A0-EA53-4B34-BD0E-0EA2C4A4C48E}"/>
              </a:ext>
            </a:extLst>
          </p:cNvPr>
          <p:cNvSpPr>
            <a:spLocks noGrp="1"/>
          </p:cNvSpPr>
          <p:nvPr>
            <p:ph type="body" sz="quarter" idx="16" hasCustomPrompt="1"/>
          </p:nvPr>
        </p:nvSpPr>
        <p:spPr>
          <a:xfrm>
            <a:off x="449998" y="5666055"/>
            <a:ext cx="11299089" cy="287338"/>
          </a:xfrm>
        </p:spPr>
        <p:txBody>
          <a:bodyPr anchor="t"/>
          <a:lstStyle>
            <a:lvl1pPr algn="l">
              <a:defRPr sz="1400" i="1"/>
            </a:lvl1pPr>
          </a:lstStyle>
          <a:p>
            <a:pPr lvl="0"/>
            <a:r>
              <a:rPr lang="en-US"/>
              <a:t>Base and source:</a:t>
            </a:r>
          </a:p>
        </p:txBody>
      </p:sp>
    </p:spTree>
    <p:extLst>
      <p:ext uri="{BB962C8B-B14F-4D97-AF65-F5344CB8AC3E}">
        <p14:creationId xmlns:p14="http://schemas.microsoft.com/office/powerpoint/2010/main" val="362543442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col_sidebyside_equal">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9AD3940-A6A7-40E4-8B3A-1B1865FBB86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11" name="Picture 10">
            <a:extLst>
              <a:ext uri="{FF2B5EF4-FFF2-40B4-BE49-F238E27FC236}">
                <a16:creationId xmlns:a16="http://schemas.microsoft.com/office/drawing/2014/main" id="{E5965EAA-3AE5-4723-A507-B0D253443E3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Text Placeholder 3">
            <a:extLst>
              <a:ext uri="{FF2B5EF4-FFF2-40B4-BE49-F238E27FC236}">
                <a16:creationId xmlns:a16="http://schemas.microsoft.com/office/drawing/2014/main" id="{1680A71E-D87B-46D0-9902-1D06DF1F812B}"/>
              </a:ext>
            </a:extLst>
          </p:cNvPr>
          <p:cNvSpPr>
            <a:spLocks noGrp="1"/>
          </p:cNvSpPr>
          <p:nvPr>
            <p:ph type="body" sz="quarter" idx="16"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215882011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white_2_images">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p>
            <a:pPr lvl="0"/>
            <a:r>
              <a:rPr lang="en-US"/>
              <a:t>Click to edit Master text styles</a:t>
            </a:r>
          </a:p>
        </p:txBody>
      </p:sp>
    </p:spTree>
    <p:extLst>
      <p:ext uri="{BB962C8B-B14F-4D97-AF65-F5344CB8AC3E}">
        <p14:creationId xmlns:p14="http://schemas.microsoft.com/office/powerpoint/2010/main" val="2346860638"/>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dark_2_images">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80D30E7-2090-4B2D-B494-5617BC5CE784}"/>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lvl1pPr>
              <a:defRPr>
                <a:solidFill>
                  <a:schemeClr val="bg1"/>
                </a:solidFill>
              </a:defRPr>
            </a:lvl1p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lvl1pPr>
              <a:defRPr>
                <a:solidFill>
                  <a:schemeClr val="bg1"/>
                </a:solidFill>
              </a:defRPr>
            </a:lvl1pPr>
          </a:lstStyle>
          <a:p>
            <a:pPr lvl="0"/>
            <a:r>
              <a:rPr lang="en-US"/>
              <a:t>Click to edit Master text styles</a:t>
            </a:r>
          </a:p>
        </p:txBody>
      </p:sp>
      <p:pic>
        <p:nvPicPr>
          <p:cNvPr id="12" name="Picture 11">
            <a:extLst>
              <a:ext uri="{FF2B5EF4-FFF2-40B4-BE49-F238E27FC236}">
                <a16:creationId xmlns:a16="http://schemas.microsoft.com/office/drawing/2014/main" id="{170F820A-8F2C-4EFA-A461-8B966FE80EB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4287029091"/>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white_2_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hasCustomPrompt="1"/>
          </p:nvPr>
        </p:nvSpPr>
        <p:spPr>
          <a:xfrm>
            <a:off x="449263" y="2351088"/>
            <a:ext cx="5487987" cy="3309937"/>
          </a:xfrm>
        </p:spPr>
        <p:txBody>
          <a:bodyPr/>
          <a:lstStyle>
            <a:lvl1pPr>
              <a:defRPr/>
            </a:lvl1pPr>
          </a:lstStyle>
          <a:p>
            <a:pPr lvl="0"/>
            <a:r>
              <a:rPr lang="en-US"/>
              <a:t>Text area</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2" name="Content Placeholder 4">
            <a:extLst>
              <a:ext uri="{FF2B5EF4-FFF2-40B4-BE49-F238E27FC236}">
                <a16:creationId xmlns:a16="http://schemas.microsoft.com/office/drawing/2014/main" id="{96A9C376-47CA-4AC8-A61F-3011FA671413}"/>
              </a:ext>
            </a:extLst>
          </p:cNvPr>
          <p:cNvSpPr>
            <a:spLocks noGrp="1"/>
          </p:cNvSpPr>
          <p:nvPr>
            <p:ph sz="quarter" idx="27" hasCustomPrompt="1"/>
          </p:nvPr>
        </p:nvSpPr>
        <p:spPr>
          <a:xfrm>
            <a:off x="6254752" y="2351088"/>
            <a:ext cx="5487988" cy="3309937"/>
          </a:xfrm>
          <a:solidFill>
            <a:srgbClr val="E8E8E8"/>
          </a:solidFill>
        </p:spPr>
        <p:txBody>
          <a:bodyPr/>
          <a:lstStyle>
            <a:lvl1pPr>
              <a:defRPr/>
            </a:lvl1pPr>
          </a:lstStyle>
          <a:p>
            <a:pPr lvl="0"/>
            <a:r>
              <a:rPr lang="en-US"/>
              <a:t>Area for diagrams / charts etc.</a:t>
            </a:r>
            <a:endParaRPr lang="en-GB"/>
          </a:p>
        </p:txBody>
      </p:sp>
    </p:spTree>
    <p:extLst>
      <p:ext uri="{BB962C8B-B14F-4D97-AF65-F5344CB8AC3E}">
        <p14:creationId xmlns:p14="http://schemas.microsoft.com/office/powerpoint/2010/main" val="948253069"/>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2_white_2_imag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4781B6-8BB9-4D2F-B31B-B5A701BEC8A3}"/>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12" name="Picture 11">
            <a:extLst>
              <a:ext uri="{FF2B5EF4-FFF2-40B4-BE49-F238E27FC236}">
                <a16:creationId xmlns:a16="http://schemas.microsoft.com/office/drawing/2014/main" id="{5A6B76C7-40D9-47C5-A00D-A3377216A9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2351088"/>
            <a:ext cx="5487987" cy="3309937"/>
          </a:xfrm>
        </p:spPr>
        <p:txBody>
          <a:bodyPr/>
          <a:lstStyle>
            <a:lvl1pPr>
              <a:defRPr>
                <a:solidFill>
                  <a:schemeClr val="bg1"/>
                </a:solidFill>
              </a:defRPr>
            </a:lvl1pPr>
          </a:lstStyle>
          <a:p>
            <a:pPr lvl="0"/>
            <a:r>
              <a:rPr lang="en-US"/>
              <a:t>Click to edit Master text styles</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4" name="Content Placeholder 4">
            <a:extLst>
              <a:ext uri="{FF2B5EF4-FFF2-40B4-BE49-F238E27FC236}">
                <a16:creationId xmlns:a16="http://schemas.microsoft.com/office/drawing/2014/main" id="{29C8C662-5717-4AF9-AAAC-D70DAC971DEC}"/>
              </a:ext>
            </a:extLst>
          </p:cNvPr>
          <p:cNvSpPr>
            <a:spLocks noGrp="1"/>
          </p:cNvSpPr>
          <p:nvPr>
            <p:ph sz="quarter" idx="27" hasCustomPrompt="1"/>
          </p:nvPr>
        </p:nvSpPr>
        <p:spPr>
          <a:xfrm>
            <a:off x="6254752" y="2351088"/>
            <a:ext cx="5487988" cy="3309937"/>
          </a:xfrm>
          <a:solidFill>
            <a:srgbClr val="E8E8E8">
              <a:alpha val="30000"/>
            </a:srgbClr>
          </a:solidFill>
        </p:spPr>
        <p:txBody>
          <a:bodyPr/>
          <a:lstStyle>
            <a:lvl1pPr>
              <a:defRPr>
                <a:solidFill>
                  <a:schemeClr val="bg1"/>
                </a:solidFill>
              </a:defRPr>
            </a:lvl1pPr>
          </a:lstStyle>
          <a:p>
            <a:pPr lvl="0"/>
            <a:r>
              <a:rPr lang="en-US"/>
              <a:t>Area for diagrams / charts etc.</a:t>
            </a:r>
            <a:endParaRPr lang="en-GB"/>
          </a:p>
        </p:txBody>
      </p:sp>
    </p:spTree>
    <p:extLst>
      <p:ext uri="{BB962C8B-B14F-4D97-AF65-F5344CB8AC3E}">
        <p14:creationId xmlns:p14="http://schemas.microsoft.com/office/powerpoint/2010/main" val="1735276959"/>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white_equal_image_right">
    <p:spTree>
      <p:nvGrpSpPr>
        <p:cNvPr id="1" name=""/>
        <p:cNvGrpSpPr/>
        <p:nvPr/>
      </p:nvGrpSpPr>
      <p:grpSpPr>
        <a:xfrm>
          <a:off x="0" y="0"/>
          <a:ext cx="0" cy="0"/>
          <a:chOff x="0" y="0"/>
          <a:chExt cx="0" cy="0"/>
        </a:xfrm>
      </p:grpSpPr>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9"/>
            <a:ext cx="5487696" cy="3887786"/>
          </a:xfrm>
          <a:pattFill prst="wdUpDiag">
            <a:fgClr>
              <a:schemeClr val="bg1">
                <a:lumMod val="95000"/>
              </a:schemeClr>
            </a:fgClr>
            <a:bgClr>
              <a:schemeClr val="bg1"/>
            </a:bgClr>
          </a:pattFill>
        </p:spPr>
        <p:txBody>
          <a:bodyPr/>
          <a:lstStyle>
            <a:lvl1pPr>
              <a:defRPr>
                <a:solidFill>
                  <a:schemeClr val="tx1"/>
                </a:solidFill>
              </a:defRPr>
            </a:lvl1p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87696"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483572421"/>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col_equal_image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5E6B1AA-4B55-420B-8D4D-6428967AEE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3887787"/>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84118468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style 1">
    <p:bg>
      <p:bgPr>
        <a:solidFill>
          <a:schemeClr val="accent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3BFABE5-3710-487B-9FEB-24CECCFDE805}"/>
              </a:ext>
            </a:extLst>
          </p:cNvPr>
          <p:cNvSpPr>
            <a:spLocks noGrp="1"/>
          </p:cNvSpPr>
          <p:nvPr>
            <p:ph type="pic" sz="quarter" idx="14"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Move gradient and click icon in centre to add image</a:t>
            </a:r>
            <a:br>
              <a:rPr lang="en-GB"/>
            </a:br>
            <a:endParaRPr lang="en-GB"/>
          </a:p>
          <a:p>
            <a:endParaRPr lang="en-GB"/>
          </a:p>
          <a:p>
            <a:endParaRPr lang="en-GB"/>
          </a:p>
        </p:txBody>
      </p:sp>
      <p:graphicFrame>
        <p:nvGraphicFramePr>
          <p:cNvPr id="3" name="Objet 2" hidden="1">
            <a:extLst>
              <a:ext uri="{FF2B5EF4-FFF2-40B4-BE49-F238E27FC236}">
                <a16:creationId xmlns:a16="http://schemas.microsoft.com/office/drawing/2014/main" id="{0FC6D31B-8418-47E2-BEC8-4C4D884AEE25}"/>
              </a:ext>
            </a:extLst>
          </p:cNvPr>
          <p:cNvGraphicFramePr>
            <a:graphicFrameLocks noChangeAspect="1"/>
          </p:cNvGraphicFramePr>
          <p:nvPr userDrawn="1">
            <p:custDataLst>
              <p:tags r:id="rId1"/>
            </p:custDataLst>
            <p:extLst>
              <p:ext uri="{D42A27DB-BD31-4B8C-83A1-F6EECF244321}">
                <p14:modId xmlns:p14="http://schemas.microsoft.com/office/powerpoint/2010/main" val="11539686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0FC6D31B-8418-47E2-BEC8-4C4D884AEE2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BFC7BE2-5BD4-49F5-A3FC-FE37C1AC9667}"/>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18" name="Title 1">
            <a:extLst>
              <a:ext uri="{FF2B5EF4-FFF2-40B4-BE49-F238E27FC236}">
                <a16:creationId xmlns:a16="http://schemas.microsoft.com/office/drawing/2014/main" id="{A7CC7BB1-2504-412F-9361-BB77A4C0663B}"/>
              </a:ext>
            </a:extLst>
          </p:cNvPr>
          <p:cNvSpPr>
            <a:spLocks noGrp="1"/>
          </p:cNvSpPr>
          <p:nvPr>
            <p:ph type="title" hasCustomPrompt="1"/>
          </p:nvPr>
        </p:nvSpPr>
        <p:spPr>
          <a:xfrm>
            <a:off x="450000" y="450000"/>
            <a:ext cx="7518208" cy="1661993"/>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a:t>
            </a:r>
            <a:br>
              <a:rPr lang="en-GB"/>
            </a:br>
            <a:r>
              <a:rPr lang="en-GB"/>
              <a:t>title</a:t>
            </a:r>
          </a:p>
        </p:txBody>
      </p:sp>
      <p:sp>
        <p:nvSpPr>
          <p:cNvPr id="19" name="Espace réservé du texte 2">
            <a:extLst>
              <a:ext uri="{FF2B5EF4-FFF2-40B4-BE49-F238E27FC236}">
                <a16:creationId xmlns:a16="http://schemas.microsoft.com/office/drawing/2014/main" id="{C8046952-CF6F-4606-B04F-66EE0742EF9E}"/>
              </a:ext>
            </a:extLst>
          </p:cNvPr>
          <p:cNvSpPr>
            <a:spLocks noGrp="1"/>
          </p:cNvSpPr>
          <p:nvPr>
            <p:ph type="body" idx="1" hasCustomPrompt="1"/>
          </p:nvPr>
        </p:nvSpPr>
        <p:spPr>
          <a:xfrm>
            <a:off x="450000" y="2816932"/>
            <a:ext cx="5646000"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7" name="Slide Number Placeholder 15">
            <a:extLst>
              <a:ext uri="{FF2B5EF4-FFF2-40B4-BE49-F238E27FC236}">
                <a16:creationId xmlns:a16="http://schemas.microsoft.com/office/drawing/2014/main" id="{05F58369-4CFC-4F85-AE55-0653BC425290}"/>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7D5087FE-CA04-41B7-8E8E-E132DB96B8A8}"/>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18D3ED00-9E13-4614-A96A-E85E156FDC93}"/>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548006557"/>
      </p:ext>
    </p:extLst>
  </p:cSld>
  <p:clrMapOvr>
    <a:masterClrMapping/>
  </p:clrMapOvr>
  <p:extLst>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white_equal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3887787"/>
          </a:xfrm>
          <a:pattFill prst="wdUpDiag">
            <a:fgClr>
              <a:schemeClr val="bg1">
                <a:lumMod val="95000"/>
              </a:schemeClr>
            </a:fgClr>
            <a:bgClr>
              <a:schemeClr val="bg1"/>
            </a:bgClr>
          </a:pattFill>
        </p:spPr>
        <p:txBody>
          <a:bodyPr/>
          <a:lstStyle/>
          <a:p>
            <a:r>
              <a:rPr lang="en-GB"/>
              <a:t> </a:t>
            </a:r>
          </a:p>
        </p:txBody>
      </p:sp>
    </p:spTree>
    <p:extLst>
      <p:ext uri="{BB962C8B-B14F-4D97-AF65-F5344CB8AC3E}">
        <p14:creationId xmlns:p14="http://schemas.microsoft.com/office/powerpoint/2010/main" val="3478537344"/>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1_col_equal_image_lef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D9B6EBB-6C95-41D7-B094-D90E23333DD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5972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4175125"/>
          </a:xfrm>
          <a:pattFill prst="wdUpDiag">
            <a:fgClr>
              <a:schemeClr val="bg1">
                <a:lumMod val="95000"/>
              </a:schemeClr>
            </a:fgClr>
            <a:bgClr>
              <a:schemeClr val="bg1"/>
            </a:bgClr>
          </a:pattFill>
        </p:spPr>
        <p:txBody>
          <a:bodyPr/>
          <a:lstStyle/>
          <a:p>
            <a:r>
              <a:rPr lang="en-GB"/>
              <a:t> </a:t>
            </a:r>
          </a:p>
        </p:txBody>
      </p:sp>
    </p:spTree>
    <p:extLst>
      <p:ext uri="{BB962C8B-B14F-4D97-AF65-F5344CB8AC3E}">
        <p14:creationId xmlns:p14="http://schemas.microsoft.com/office/powerpoint/2010/main" val="1021871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white_4_images_with commentary">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2"/>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942453650"/>
      </p:ext>
    </p:extLst>
  </p:cSld>
  <p:clrMapOvr>
    <a:masterClrMapping/>
  </p:clrMapOvr>
  <p:extLst>
    <p:ext uri="{DCECCB84-F9BA-43D5-87BE-67443E8EF086}">
      <p15:sldGuideLst xmlns:p15="http://schemas.microsoft.com/office/powerpoint/2012/main"/>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col_4_images_with commentary">
    <p:bg>
      <p:bgPr>
        <a:solidFill>
          <a:schemeClr val="accent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B5E4BDC3-5EC4-4181-9E6A-256CEC587A4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352528735"/>
      </p:ext>
    </p:extLst>
  </p:cSld>
  <p:clrMapOvr>
    <a:masterClrMapping/>
  </p:clrMapOvr>
  <p:extLst>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white_4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Tree>
    <p:extLst>
      <p:ext uri="{BB962C8B-B14F-4D97-AF65-F5344CB8AC3E}">
        <p14:creationId xmlns:p14="http://schemas.microsoft.com/office/powerpoint/2010/main" val="1571279152"/>
      </p:ext>
    </p:extLst>
  </p:cSld>
  <p:clrMapOvr>
    <a:masterClrMapping/>
  </p:clrMapOvr>
  <p:extLst>
    <p:ext uri="{DCECCB84-F9BA-43D5-87BE-67443E8EF086}">
      <p15:sldGuideLst xmlns:p15="http://schemas.microsoft.com/office/powerpoint/2012/main"/>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col_4_num_stat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605CF2C-542F-410F-A338-765191A93C2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Tree>
    <p:extLst>
      <p:ext uri="{BB962C8B-B14F-4D97-AF65-F5344CB8AC3E}">
        <p14:creationId xmlns:p14="http://schemas.microsoft.com/office/powerpoint/2010/main" val="3257928748"/>
      </p:ext>
    </p:extLst>
  </p:cSld>
  <p:clrMapOvr>
    <a:masterClrMapping/>
  </p:clrMapOvr>
  <p:extLst>
    <p:ext uri="{DCECCB84-F9BA-43D5-87BE-67443E8EF086}">
      <p15:sldGuideLst xmlns:p15="http://schemas.microsoft.com/office/powerpoint/2012/main"/>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white_4_statement_boxes">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tx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794902490"/>
      </p:ext>
    </p:extLst>
  </p:cSld>
  <p:clrMapOvr>
    <a:masterClrMapping/>
  </p:clrMapOvr>
  <p:extLst>
    <p:ext uri="{DCECCB84-F9BA-43D5-87BE-67443E8EF086}">
      <p15:sldGuideLst xmlns:p15="http://schemas.microsoft.com/office/powerpoint/2012/main"/>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col_4_statement_boxes">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B360F27-0D19-4153-AD96-1F616FC584D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bg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9" name="Picture 8">
            <a:extLst>
              <a:ext uri="{FF2B5EF4-FFF2-40B4-BE49-F238E27FC236}">
                <a16:creationId xmlns:a16="http://schemas.microsoft.com/office/drawing/2014/main" id="{9CFCB575-E710-44EB-9A96-8C528D342A6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952483992"/>
      </p:ext>
    </p:extLst>
  </p:cSld>
  <p:clrMapOvr>
    <a:masterClrMapping/>
  </p:clrMapOvr>
  <p:extLst>
    <p:ext uri="{DCECCB84-F9BA-43D5-87BE-67443E8EF086}">
      <p15:sldGuideLst xmlns:p15="http://schemas.microsoft.com/office/powerpoint/2012/main"/>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white, stripes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397170"/>
            <a:ext cx="5463219" cy="775597"/>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3" y="460995"/>
            <a:ext cx="4838700" cy="5200030"/>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1484313"/>
            <a:ext cx="5463219" cy="4176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3562145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col, stripes and image">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4E8DB3B-2E34-4AB1-8F3B-78DE53A2B25A}"/>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1293137"/>
            <a:ext cx="5463219" cy="775597"/>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2" y="460994"/>
            <a:ext cx="5463219" cy="5889006"/>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2566219"/>
            <a:ext cx="5463219" cy="338214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1" name="Picture 10">
            <a:extLst>
              <a:ext uri="{FF2B5EF4-FFF2-40B4-BE49-F238E27FC236}">
                <a16:creationId xmlns:a16="http://schemas.microsoft.com/office/drawing/2014/main" id="{441DE554-C121-49EA-AD3E-B40C4D702E5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011243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style 2">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7F1DF56-E580-4EF0-B321-72253D34D1A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2" name="Espace réservé du texte 11">
            <a:extLst>
              <a:ext uri="{FF2B5EF4-FFF2-40B4-BE49-F238E27FC236}">
                <a16:creationId xmlns:a16="http://schemas.microsoft.com/office/drawing/2014/main" id="{33D4A3F2-F359-4910-A404-46BF044E4AF2}"/>
              </a:ext>
            </a:extLst>
          </p:cNvPr>
          <p:cNvSpPr>
            <a:spLocks noGrp="1"/>
          </p:cNvSpPr>
          <p:nvPr>
            <p:ph type="body" sz="quarter" idx="13" hasCustomPrompt="1"/>
          </p:nvPr>
        </p:nvSpPr>
        <p:spPr>
          <a:xfrm>
            <a:off x="445224" y="361438"/>
            <a:ext cx="1755609" cy="1021277"/>
          </a:xfrm>
        </p:spPr>
        <p:txBody>
          <a:bodyPr wrap="none" anchor="ctr">
            <a:noAutofit/>
          </a:bodyPr>
          <a:lstStyle>
            <a:lvl1pPr marL="0" indent="0">
              <a:buNone/>
              <a:defRPr sz="8800" b="1">
                <a:solidFill>
                  <a:schemeClr val="bg1"/>
                </a:solidFill>
              </a:defRPr>
            </a:lvl1pPr>
          </a:lstStyle>
          <a:p>
            <a:pPr lvl="0"/>
            <a:r>
              <a:rPr lang="en-GB"/>
              <a:t>01.</a:t>
            </a:r>
          </a:p>
        </p:txBody>
      </p:sp>
      <p:sp>
        <p:nvSpPr>
          <p:cNvPr id="23" name="Title 1">
            <a:extLst>
              <a:ext uri="{FF2B5EF4-FFF2-40B4-BE49-F238E27FC236}">
                <a16:creationId xmlns:a16="http://schemas.microsoft.com/office/drawing/2014/main" id="{D02C7E95-0776-4566-9F9E-853072349655}"/>
              </a:ext>
            </a:extLst>
          </p:cNvPr>
          <p:cNvSpPr>
            <a:spLocks noGrp="1"/>
          </p:cNvSpPr>
          <p:nvPr>
            <p:ph type="title" hasCustomPrompt="1"/>
          </p:nvPr>
        </p:nvSpPr>
        <p:spPr>
          <a:xfrm>
            <a:off x="452216" y="1628238"/>
            <a:ext cx="7551996"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3" name="Espace réservé du texte 2">
            <a:extLst>
              <a:ext uri="{FF2B5EF4-FFF2-40B4-BE49-F238E27FC236}">
                <a16:creationId xmlns:a16="http://schemas.microsoft.com/office/drawing/2014/main" id="{05670778-992C-450F-AD18-EDF3DF65D9E0}"/>
              </a:ext>
            </a:extLst>
          </p:cNvPr>
          <p:cNvSpPr>
            <a:spLocks noGrp="1"/>
          </p:cNvSpPr>
          <p:nvPr>
            <p:ph type="body" idx="1" hasCustomPrompt="1"/>
          </p:nvPr>
        </p:nvSpPr>
        <p:spPr>
          <a:xfrm>
            <a:off x="447556" y="4429863"/>
            <a:ext cx="7551996" cy="312330"/>
          </a:xfrm>
        </p:spPr>
        <p:txBody>
          <a:bodyPr wrap="square" lIns="0" rIns="0" anchor="t">
            <a:spAutoFit/>
          </a:bodyPr>
          <a:lstStyle>
            <a:lvl1pPr marL="0" indent="0">
              <a:buNone/>
              <a:defRPr sz="2000" b="1"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6" name="Slide Number Placeholder 15">
            <a:extLst>
              <a:ext uri="{FF2B5EF4-FFF2-40B4-BE49-F238E27FC236}">
                <a16:creationId xmlns:a16="http://schemas.microsoft.com/office/drawing/2014/main" id="{4DC0623D-42A1-41B3-B5F9-CBD1B7199F82}"/>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CE94C612-F8D8-4995-B952-13894185BB74}"/>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Tree>
    <p:extLst>
      <p:ext uri="{BB962C8B-B14F-4D97-AF65-F5344CB8AC3E}">
        <p14:creationId xmlns:p14="http://schemas.microsoft.com/office/powerpoint/2010/main" val="445641507"/>
      </p:ext>
    </p:extLst>
  </p:cSld>
  <p:clrMapOvr>
    <a:masterClrMapping/>
  </p:clrMapOvr>
  <p:extLst>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white_single_statement_slide">
    <p:spTree>
      <p:nvGrpSpPr>
        <p:cNvPr id="1" name=""/>
        <p:cNvGrpSpPr/>
        <p:nvPr/>
      </p:nvGrpSpPr>
      <p:grpSpPr>
        <a:xfrm>
          <a:off x="0" y="0"/>
          <a:ext cx="0" cy="0"/>
          <a:chOff x="0" y="0"/>
          <a:chExt cx="0" cy="0"/>
        </a:xfrm>
      </p:grpSpPr>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tx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tx2"/>
                </a:solidFill>
              </a:defRPr>
            </a:lvl1pPr>
          </a:lstStyle>
          <a:p>
            <a:pPr lvl="0"/>
            <a:r>
              <a:rPr lang="en-GB"/>
              <a:t>second line</a:t>
            </a:r>
          </a:p>
        </p:txBody>
      </p:sp>
    </p:spTree>
    <p:extLst>
      <p:ext uri="{BB962C8B-B14F-4D97-AF65-F5344CB8AC3E}">
        <p14:creationId xmlns:p14="http://schemas.microsoft.com/office/powerpoint/2010/main" val="2411283881"/>
      </p:ext>
    </p:extLst>
  </p:cSld>
  <p:clrMapOvr>
    <a:masterClrMapping/>
  </p:clrMapOvr>
  <p:extLst>
    <p:ext uri="{DCECCB84-F9BA-43D5-87BE-67443E8EF086}">
      <p15:sldGuideLst xmlns:p15="http://schemas.microsoft.com/office/powerpoint/2012/main"/>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col_single_statement_slide">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C8EAD6F-58B0-4ED7-80B5-3AE3DA6905E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bg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5" name="Picture 14">
            <a:extLst>
              <a:ext uri="{FF2B5EF4-FFF2-40B4-BE49-F238E27FC236}">
                <a16:creationId xmlns:a16="http://schemas.microsoft.com/office/drawing/2014/main" id="{9C79F12F-A3D5-462E-BFBE-4ECD822E4BA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accent5"/>
                </a:solidFill>
              </a:defRPr>
            </a:lvl1pPr>
          </a:lstStyle>
          <a:p>
            <a:pPr lvl="0"/>
            <a:r>
              <a:rPr lang="en-GB"/>
              <a:t>second line</a:t>
            </a:r>
          </a:p>
        </p:txBody>
      </p:sp>
    </p:spTree>
    <p:extLst>
      <p:ext uri="{BB962C8B-B14F-4D97-AF65-F5344CB8AC3E}">
        <p14:creationId xmlns:p14="http://schemas.microsoft.com/office/powerpoint/2010/main" val="1088953766"/>
      </p:ext>
    </p:extLst>
  </p:cSld>
  <p:clrMapOvr>
    <a:masterClrMapping/>
  </p:clrMapOvr>
  <p:extLst>
    <p:ext uri="{DCECCB84-F9BA-43D5-87BE-67443E8EF086}">
      <p15:sldGuideLst xmlns:p15="http://schemas.microsoft.com/office/powerpoint/2012/main"/>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colour_Verbatim_layou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325194F-2C93-4904-A0F1-D3F22EF114F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bg1"/>
                </a:solidFill>
              </a:defRPr>
            </a:lvl1pPr>
          </a:lstStyle>
          <a:p>
            <a:pPr lvl="0"/>
            <a:r>
              <a:rPr lang="en-GB"/>
              <a:t>Insert your quote here</a:t>
            </a:r>
          </a:p>
        </p:txBody>
      </p:sp>
      <p:sp>
        <p:nvSpPr>
          <p:cNvPr id="4" name="Title 3">
            <a:extLst>
              <a:ext uri="{FF2B5EF4-FFF2-40B4-BE49-F238E27FC236}">
                <a16:creationId xmlns:a16="http://schemas.microsoft.com/office/drawing/2014/main" id="{6953A8D2-20EB-4DFB-893E-8DCA6475DEE1}"/>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6663AFFB-0329-45CD-AF49-17FFCA2411D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101C6AA4-6E0F-47AE-A33A-9DDF8179455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64100274"/>
      </p:ext>
    </p:extLst>
  </p:cSld>
  <p:clrMapOvr>
    <a:masterClrMapping/>
  </p:clrMapOvr>
  <p:extLst>
    <p:ext uri="{DCECCB84-F9BA-43D5-87BE-67443E8EF086}">
      <p15:sldGuideLst xmlns:p15="http://schemas.microsoft.com/office/powerpoint/2012/main"/>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1_Empty">
    <p:bg bwMode="ltGray">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06595BE-8670-4A5F-B6E3-C00B54377605}"/>
              </a:ext>
            </a:extLst>
          </p:cNvPr>
          <p:cNvSpPr/>
          <p:nvPr userDrawn="1"/>
        </p:nvSpPr>
        <p:spPr bwMode="ltGray">
          <a:xfrm>
            <a:off x="6096000" y="0"/>
            <a:ext cx="61063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a:extLst>
              <a:ext uri="{FF2B5EF4-FFF2-40B4-BE49-F238E27FC236}">
                <a16:creationId xmlns:a16="http://schemas.microsoft.com/office/drawing/2014/main" id="{EF19123C-FC8B-4C07-A0FB-50916C915FB9}"/>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pic>
        <p:nvPicPr>
          <p:cNvPr id="5" name="Picture 4">
            <a:extLst>
              <a:ext uri="{FF2B5EF4-FFF2-40B4-BE49-F238E27FC236}">
                <a16:creationId xmlns:a16="http://schemas.microsoft.com/office/drawing/2014/main" id="{8A8A858F-DF5E-4A29-AA7D-956375E2B5F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5505" y="6172489"/>
            <a:ext cx="1815488" cy="450000"/>
          </a:xfrm>
          <a:prstGeom prst="rect">
            <a:avLst/>
          </a:prstGeom>
        </p:spPr>
      </p:pic>
    </p:spTree>
    <p:extLst>
      <p:ext uri="{BB962C8B-B14F-4D97-AF65-F5344CB8AC3E}">
        <p14:creationId xmlns:p14="http://schemas.microsoft.com/office/powerpoint/2010/main" val="3112300975"/>
      </p:ext>
    </p:extLst>
  </p:cSld>
  <p:clrMapOvr>
    <a:masterClrMapping/>
  </p:clrMapOvr>
  <p:extLst>
    <p:ext uri="{DCECCB84-F9BA-43D5-87BE-67443E8EF086}">
      <p15:sldGuideLst xmlns:p15="http://schemas.microsoft.com/office/powerpoint/2012/main"/>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End">
    <p:bg>
      <p:bgPr>
        <a:solidFill>
          <a:schemeClr val="accent1"/>
        </a:solidFill>
        <a:effectLst/>
      </p:bgPr>
    </p:bg>
    <p:spTree>
      <p:nvGrpSpPr>
        <p:cNvPr id="1" name=""/>
        <p:cNvGrpSpPr/>
        <p:nvPr/>
      </p:nvGrpSpPr>
      <p:grpSpPr>
        <a:xfrm>
          <a:off x="0" y="0"/>
          <a:ext cx="0" cy="0"/>
          <a:chOff x="0" y="0"/>
          <a:chExt cx="0" cy="0"/>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3">
            <a:extLst>
              <a:ext uri="{FF2B5EF4-FFF2-40B4-BE49-F238E27FC236}">
                <a16:creationId xmlns:a16="http://schemas.microsoft.com/office/drawing/2014/main" id="{74E5328E-3F59-46C3-A9D9-969660D8A2F2}"/>
              </a:ext>
            </a:extLst>
          </p:cNvPr>
          <p:cNvSpPr>
            <a:spLocks noGrp="1"/>
          </p:cNvSpPr>
          <p:nvPr>
            <p:ph type="body" sz="quarter" idx="10" hasCustomPrompt="1"/>
          </p:nvPr>
        </p:nvSpPr>
        <p:spPr>
          <a:xfrm>
            <a:off x="47556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0" name="Text Placeholder 3">
            <a:extLst>
              <a:ext uri="{FF2B5EF4-FFF2-40B4-BE49-F238E27FC236}">
                <a16:creationId xmlns:a16="http://schemas.microsoft.com/office/drawing/2014/main" id="{B707187B-EFC0-4BB3-900B-74EA1AA558B5}"/>
              </a:ext>
            </a:extLst>
          </p:cNvPr>
          <p:cNvSpPr>
            <a:spLocks noGrp="1"/>
          </p:cNvSpPr>
          <p:nvPr>
            <p:ph type="body" sz="quarter" idx="11" hasCustomPrompt="1"/>
          </p:nvPr>
        </p:nvSpPr>
        <p:spPr>
          <a:xfrm>
            <a:off x="373692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pic>
        <p:nvPicPr>
          <p:cNvPr id="7" name="Picture 6">
            <a:extLst>
              <a:ext uri="{FF2B5EF4-FFF2-40B4-BE49-F238E27FC236}">
                <a16:creationId xmlns:a16="http://schemas.microsoft.com/office/drawing/2014/main" id="{7E6D52AD-FC61-435D-8053-3AF3DF86B3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Rectangle 7">
            <a:extLst>
              <a:ext uri="{FF2B5EF4-FFF2-40B4-BE49-F238E27FC236}">
                <a16:creationId xmlns:a16="http://schemas.microsoft.com/office/drawing/2014/main" id="{3B54AAF9-A8AE-469D-86BE-07C51C794829}"/>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Tree>
    <p:extLst>
      <p:ext uri="{BB962C8B-B14F-4D97-AF65-F5344CB8AC3E}">
        <p14:creationId xmlns:p14="http://schemas.microsoft.com/office/powerpoint/2010/main" val="69204076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divider_image_strip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0BF41F6-E85C-4F0A-9A33-8A4D132441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9" name="Picture 8">
            <a:extLst>
              <a:ext uri="{FF2B5EF4-FFF2-40B4-BE49-F238E27FC236}">
                <a16:creationId xmlns:a16="http://schemas.microsoft.com/office/drawing/2014/main" id="{EC45DFCB-C751-4F49-841B-E0CB1E5BBAD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Picture Placeholder 2">
            <a:extLst>
              <a:ext uri="{FF2B5EF4-FFF2-40B4-BE49-F238E27FC236}">
                <a16:creationId xmlns:a16="http://schemas.microsoft.com/office/drawing/2014/main" id="{AC35BDBF-F08F-408B-84CF-02FE05B4240F}"/>
              </a:ext>
            </a:extLst>
          </p:cNvPr>
          <p:cNvSpPr>
            <a:spLocks noGrp="1"/>
          </p:cNvSpPr>
          <p:nvPr>
            <p:ph type="pic" sz="quarter" idx="19" hasCustomPrompt="1"/>
          </p:nvPr>
        </p:nvSpPr>
        <p:spPr>
          <a:xfrm>
            <a:off x="3244785" y="-6404"/>
            <a:ext cx="8955551" cy="6890291"/>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chemeClr val="bg1">
              <a:lumMod val="85000"/>
              <a:alpha val="72000"/>
            </a:schemeClr>
          </a:solidFill>
        </p:spPr>
        <p:txBody>
          <a:bodyPr anchor="ctr"/>
          <a:lstStyle>
            <a:lvl1pPr algn="ctr">
              <a:defRPr/>
            </a:lvl1pPr>
          </a:lstStyle>
          <a:p>
            <a:r>
              <a:rPr lang="en-US"/>
              <a:t>Click icon to </a:t>
            </a:r>
            <a:br>
              <a:rPr lang="en-US"/>
            </a:br>
            <a:r>
              <a:rPr lang="en-US"/>
              <a:t>add picture</a:t>
            </a:r>
            <a:endParaRPr lang="en-GB"/>
          </a:p>
        </p:txBody>
      </p:sp>
      <p:sp>
        <p:nvSpPr>
          <p:cNvPr id="12" name="Text Placeholder 3">
            <a:extLst>
              <a:ext uri="{FF2B5EF4-FFF2-40B4-BE49-F238E27FC236}">
                <a16:creationId xmlns:a16="http://schemas.microsoft.com/office/drawing/2014/main" id="{33BB2AE6-EB91-412C-9B9F-AAD520F93B09}"/>
              </a:ext>
            </a:extLst>
          </p:cNvPr>
          <p:cNvSpPr>
            <a:spLocks noGrp="1"/>
          </p:cNvSpPr>
          <p:nvPr>
            <p:ph type="body" sz="quarter" idx="10" hasCustomPrompt="1"/>
          </p:nvPr>
        </p:nvSpPr>
        <p:spPr>
          <a:xfrm>
            <a:off x="60256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6" name="Text Placeholder 3">
            <a:extLst>
              <a:ext uri="{FF2B5EF4-FFF2-40B4-BE49-F238E27FC236}">
                <a16:creationId xmlns:a16="http://schemas.microsoft.com/office/drawing/2014/main" id="{3BDA4758-BE57-42C3-AC16-54A3EF8CBC51}"/>
              </a:ext>
            </a:extLst>
          </p:cNvPr>
          <p:cNvSpPr>
            <a:spLocks noGrp="1"/>
          </p:cNvSpPr>
          <p:nvPr>
            <p:ph type="body" sz="quarter" idx="11" hasCustomPrompt="1"/>
          </p:nvPr>
        </p:nvSpPr>
        <p:spPr>
          <a:xfrm>
            <a:off x="336862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Tree>
    <p:extLst>
      <p:ext uri="{BB962C8B-B14F-4D97-AF65-F5344CB8AC3E}">
        <p14:creationId xmlns:p14="http://schemas.microsoft.com/office/powerpoint/2010/main" val="1840288584"/>
      </p:ext>
    </p:extLst>
  </p:cSld>
  <p:clrMapOvr>
    <a:masterClrMapping/>
  </p:clrMapOvr>
  <p:extLst>
    <p:ext uri="{DCECCB84-F9BA-43D5-87BE-67443E8EF086}">
      <p15:sldGuideLst xmlns:p15="http://schemas.microsoft.com/office/powerpoint/2012/main"/>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text_wide_left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1793753"/>
            <a:ext cx="7403642" cy="3876675"/>
          </a:xfrm>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1793228"/>
            <a:ext cx="3524250" cy="3877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2" name="Text Placeholder 8">
            <a:extLst>
              <a:ext uri="{FF2B5EF4-FFF2-40B4-BE49-F238E27FC236}">
                <a16:creationId xmlns:a16="http://schemas.microsoft.com/office/drawing/2014/main" id="{AC805011-47E8-4CDB-9BE1-44E4E27D58C9}"/>
              </a:ext>
            </a:extLst>
          </p:cNvPr>
          <p:cNvSpPr>
            <a:spLocks noGrp="1"/>
          </p:cNvSpPr>
          <p:nvPr>
            <p:ph type="body" sz="quarter" idx="18" hasCustomPrompt="1"/>
          </p:nvPr>
        </p:nvSpPr>
        <p:spPr>
          <a:xfrm>
            <a:off x="452897" y="5823783"/>
            <a:ext cx="11277975" cy="124906"/>
          </a:xfr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Base and source info (delete if not necessary)</a:t>
            </a:r>
          </a:p>
        </p:txBody>
      </p:sp>
      <p:sp>
        <p:nvSpPr>
          <p:cNvPr id="11" name="Text Placeholder 5">
            <a:extLst>
              <a:ext uri="{FF2B5EF4-FFF2-40B4-BE49-F238E27FC236}">
                <a16:creationId xmlns:a16="http://schemas.microsoft.com/office/drawing/2014/main" id="{2DD9ACA7-2C9E-401C-B8CA-52E76D28E713}"/>
              </a:ext>
            </a:extLst>
          </p:cNvPr>
          <p:cNvSpPr>
            <a:spLocks noGrp="1"/>
          </p:cNvSpPr>
          <p:nvPr>
            <p:ph type="body" sz="quarter" idx="15" hasCustomPrompt="1"/>
          </p:nvPr>
        </p:nvSpPr>
        <p:spPr>
          <a:xfrm>
            <a:off x="450000" y="1241781"/>
            <a:ext cx="9341700" cy="312330"/>
          </a:xfrm>
          <a:noFill/>
        </p:spPr>
        <p:txBody>
          <a:bodyPr vert="horz" wrap="square" lIns="0" tIns="0" rIns="0" bIns="0" rtlCol="0">
            <a:spAutoFit/>
          </a:bodyPr>
          <a:lstStyle>
            <a:lvl1pPr>
              <a:lnSpc>
                <a:spcPct val="100000"/>
              </a:lnSpc>
              <a:defRPr lang="en-GB" sz="2000" b="1" dirty="0">
                <a:solidFill>
                  <a:schemeClr val="tx2"/>
                </a:solidFill>
              </a:defRPr>
            </a:lvl1pPr>
          </a:lstStyle>
          <a:p>
            <a:pPr lvl="0"/>
            <a:r>
              <a:rPr lang="en-GB"/>
              <a:t>Optional subtitle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067251012"/>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userDrawn="1">
  <p:cSld name="1_cover_image_stripes2">
    <p:bg>
      <p:bgPr>
        <a:solidFill>
          <a:srgbClr val="597EB3"/>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60D2831-79F5-46BB-9D65-E7BD5F65781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6369900" cy="2492990"/>
          </a:xfrm>
        </p:spPr>
        <p:txBody>
          <a:bodyPr vert="horz" wrap="square" lIns="0" tIns="0" rIns="0" bIns="0" rtlCol="0" anchor="t">
            <a:spAutoFit/>
          </a:bodyPr>
          <a:lstStyle>
            <a:lvl1pPr>
              <a:defRPr lang="en-GB" sz="6000" b="0">
                <a:solidFill>
                  <a:schemeClr val="bg1"/>
                </a:solidFill>
                <a:latin typeface="Arial Black" panose="020B0A04020102020204" pitchFamily="34" charset="0"/>
              </a:defRPr>
            </a:lvl1pPr>
          </a:lstStyle>
          <a:p>
            <a:pPr lvl="0"/>
            <a:r>
              <a:rPr lang="en-US"/>
              <a:t>Click to edit Master title style</a:t>
            </a:r>
            <a:endParaRPr lang="en-GB"/>
          </a:p>
        </p:txBody>
      </p:sp>
      <p:sp>
        <p:nvSpPr>
          <p:cNvPr id="7" name="Picture Placeholder 2">
            <a:extLst>
              <a:ext uri="{FF2B5EF4-FFF2-40B4-BE49-F238E27FC236}">
                <a16:creationId xmlns:a16="http://schemas.microsoft.com/office/drawing/2014/main" id="{A5191F95-4D18-43FD-8D0F-75B6676F9F99}"/>
              </a:ext>
            </a:extLst>
          </p:cNvPr>
          <p:cNvSpPr>
            <a:spLocks noGrp="1"/>
          </p:cNvSpPr>
          <p:nvPr>
            <p:ph type="pic" sz="quarter" idx="19" hasCustomPrompt="1"/>
          </p:nvPr>
        </p:nvSpPr>
        <p:spPr>
          <a:xfrm>
            <a:off x="3244785" y="-6404"/>
            <a:ext cx="8955551" cy="6890291"/>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chemeClr val="bg1">
              <a:lumMod val="85000"/>
              <a:alpha val="72000"/>
            </a:schemeClr>
          </a:solidFill>
        </p:spPr>
        <p:txBody>
          <a:bodyPr anchor="ctr"/>
          <a:lstStyle>
            <a:lvl1pPr algn="ctr">
              <a:defRPr/>
            </a:lvl1pPr>
          </a:lstStyle>
          <a:p>
            <a:r>
              <a:rPr lang="en-US"/>
              <a:t>Click icon to </a:t>
            </a:r>
            <a:br>
              <a:rPr lang="en-US"/>
            </a:br>
            <a:r>
              <a:rPr lang="en-US"/>
              <a:t>add picture</a:t>
            </a:r>
            <a:endParaRPr lang="en-GB"/>
          </a:p>
        </p:txBody>
      </p:sp>
      <p:sp>
        <p:nvSpPr>
          <p:cNvPr id="10" name="Sous-titre 2">
            <a:extLst>
              <a:ext uri="{FF2B5EF4-FFF2-40B4-BE49-F238E27FC236}">
                <a16:creationId xmlns:a16="http://schemas.microsoft.com/office/drawing/2014/main" id="{15AA700F-0235-4A18-A2E8-80EF964CEC56}"/>
              </a:ext>
            </a:extLst>
          </p:cNvPr>
          <p:cNvSpPr>
            <a:spLocks noGrp="1"/>
          </p:cNvSpPr>
          <p:nvPr>
            <p:ph type="subTitle" idx="1" hasCustomPrompt="1"/>
          </p:nvPr>
        </p:nvSpPr>
        <p:spPr>
          <a:xfrm>
            <a:off x="450001" y="3339130"/>
            <a:ext cx="4289640"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3" name="Espace réservé de la date 3">
            <a:extLst>
              <a:ext uri="{FF2B5EF4-FFF2-40B4-BE49-F238E27FC236}">
                <a16:creationId xmlns:a16="http://schemas.microsoft.com/office/drawing/2014/main" id="{6A783292-96E0-4308-B806-70358D14FF46}"/>
              </a:ext>
            </a:extLst>
          </p:cNvPr>
          <p:cNvSpPr>
            <a:spLocks noGrp="1"/>
          </p:cNvSpPr>
          <p:nvPr>
            <p:ph type="dt" sz="half" idx="10"/>
          </p:nvPr>
        </p:nvSpPr>
        <p:spPr>
          <a:xfrm>
            <a:off x="450254" y="44918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4" name="Espace réservé du texte 8">
            <a:extLst>
              <a:ext uri="{FF2B5EF4-FFF2-40B4-BE49-F238E27FC236}">
                <a16:creationId xmlns:a16="http://schemas.microsoft.com/office/drawing/2014/main" id="{6EA9427B-DD60-4B7E-B005-036B067C53C4}"/>
              </a:ext>
            </a:extLst>
          </p:cNvPr>
          <p:cNvSpPr>
            <a:spLocks noGrp="1"/>
          </p:cNvSpPr>
          <p:nvPr>
            <p:ph type="body" sz="quarter" idx="12" hasCustomPrompt="1"/>
          </p:nvPr>
        </p:nvSpPr>
        <p:spPr>
          <a:xfrm>
            <a:off x="450000" y="41034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pic>
        <p:nvPicPr>
          <p:cNvPr id="15" name="Picture 14">
            <a:extLst>
              <a:ext uri="{FF2B5EF4-FFF2-40B4-BE49-F238E27FC236}">
                <a16:creationId xmlns:a16="http://schemas.microsoft.com/office/drawing/2014/main" id="{3412A183-5E7A-4C3D-947A-9285D2D4465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Tree>
    <p:extLst>
      <p:ext uri="{BB962C8B-B14F-4D97-AF65-F5344CB8AC3E}">
        <p14:creationId xmlns:p14="http://schemas.microsoft.com/office/powerpoint/2010/main" val="1633174694"/>
      </p:ext>
    </p:extLst>
  </p:cSld>
  <p:clrMapOvr>
    <a:masterClrMapping/>
  </p:clrMapOvr>
  <p:extLst>
    <p:ext uri="{DCECCB84-F9BA-43D5-87BE-67443E8EF086}">
      <p15:sldGuideLst xmlns:p15="http://schemas.microsoft.com/office/powerpoint/2012/main"/>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Headline resul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0" y="396993"/>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900" b="1">
                <a:solidFill>
                  <a:schemeClr val="bg1"/>
                </a:solidFill>
                <a:latin typeface="Arial" panose="020B0604020202020204" pitchFamily="34" charset="0"/>
                <a:cs typeface="Arial" panose="020B0604020202020204" pitchFamily="34" charset="0"/>
              </a:rPr>
              <a:t>Healine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Benchmarking</a:t>
            </a:r>
          </a:p>
        </p:txBody>
      </p:sp>
      <p:sp>
        <p:nvSpPr>
          <p:cNvPr id="13" name="TextBox 12">
            <a:extLst>
              <a:ext uri="{FF2B5EF4-FFF2-40B4-BE49-F238E27FC236}">
                <a16:creationId xmlns:a16="http://schemas.microsoft.com/office/drawing/2014/main" id="{43F22EEA-3698-4E33-99CC-59F7BA5AF50D}"/>
              </a:ext>
            </a:extLst>
          </p:cNvPr>
          <p:cNvSpPr txBox="1"/>
          <p:nvPr userDrawn="1"/>
        </p:nvSpPr>
        <p:spPr>
          <a:xfrm>
            <a:off x="5010696" y="-6870"/>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latin typeface="Arial" panose="020B0604020202020204" pitchFamily="34" charset="0"/>
                <a:cs typeface="Arial" panose="020B0604020202020204" pitchFamily="34" charset="0"/>
              </a:rPr>
              <a:t>Trends over time</a:t>
            </a:r>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22" name="Rectangle 21">
            <a:hlinkClick r:id="rId2" action="ppaction://hlinksldjump" tooltip="Benchmarking"/>
            <a:extLst>
              <a:ext uri="{FF2B5EF4-FFF2-40B4-BE49-F238E27FC236}">
                <a16:creationId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966EF1B2-2408-4425-8F55-A08513A2F876}"/>
              </a:ext>
            </a:extLst>
          </p:cNvPr>
          <p:cNvSpPr txBox="1"/>
          <p:nvPr userDrawn="1"/>
        </p:nvSpPr>
        <p:spPr>
          <a:xfrm>
            <a:off x="6494208"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Appendix</a:t>
            </a:r>
          </a:p>
        </p:txBody>
      </p:sp>
    </p:spTree>
    <p:extLst>
      <p:ext uri="{BB962C8B-B14F-4D97-AF65-F5344CB8AC3E}">
        <p14:creationId xmlns:p14="http://schemas.microsoft.com/office/powerpoint/2010/main" val="147483993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1_Headline results">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a:t>Background and methodology</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Benchmarking</a:t>
            </a:r>
          </a:p>
        </p:txBody>
      </p:sp>
      <p:sp>
        <p:nvSpPr>
          <p:cNvPr id="13" name="TextBox 12">
            <a:extLst>
              <a:ext uri="{FF2B5EF4-FFF2-40B4-BE49-F238E27FC236}">
                <a16:creationId xmlns:a16="http://schemas.microsoft.com/office/drawing/2014/main" id="{43F22EEA-3698-4E33-99CC-59F7BA5AF50D}"/>
              </a:ext>
            </a:extLst>
          </p:cNvPr>
          <p:cNvSpPr txBox="1"/>
          <p:nvPr userDrawn="1"/>
        </p:nvSpPr>
        <p:spPr>
          <a:xfrm>
            <a:off x="5010696" y="-6870"/>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latin typeface="Arial" panose="020B0604020202020204" pitchFamily="34" charset="0"/>
                <a:cs typeface="Arial" panose="020B0604020202020204" pitchFamily="34" charset="0"/>
              </a:rPr>
              <a:t>Trends over time</a:t>
            </a:r>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2" action="ppaction://hlinksldjump" tooltip="Background and methodology"/>
            <a:extLst>
              <a:ext uri="{FF2B5EF4-FFF2-40B4-BE49-F238E27FC236}">
                <a16:creationId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hlinkClick r:id="rId3" action="ppaction://hlinksldjump" tooltip="Benchmarking"/>
            <a:extLst>
              <a:ext uri="{FF2B5EF4-FFF2-40B4-BE49-F238E27FC236}">
                <a16:creationId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309309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style 3">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1C8B4AF-F430-418E-A2A2-405D51AB9A3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8904312" y="91698"/>
            <a:ext cx="2837315" cy="3107326"/>
          </a:xfrm>
        </p:spPr>
        <p:txBody>
          <a:bodyPr wrap="none">
            <a:spAutoFit/>
          </a:bodyPr>
          <a:lstStyle>
            <a:lvl1pPr marL="0" indent="0" algn="ctr">
              <a:buNone/>
              <a:defRPr sz="19900" b="1">
                <a:solidFill>
                  <a:schemeClr val="bg1"/>
                </a:solidFill>
              </a:defRPr>
            </a:lvl1pPr>
          </a:lstStyle>
          <a:p>
            <a:pPr lvl="0"/>
            <a:r>
              <a:rPr lang="en-GB"/>
              <a:t>00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50000" y="450000"/>
            <a:ext cx="7422765"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2816932"/>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449439F3-FF8F-432B-A929-CF669DAC783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Tree>
    <p:extLst>
      <p:ext uri="{BB962C8B-B14F-4D97-AF65-F5344CB8AC3E}">
        <p14:creationId xmlns:p14="http://schemas.microsoft.com/office/powerpoint/2010/main" val="3077849551"/>
      </p:ext>
    </p:extLst>
  </p:cSld>
  <p:clrMapOvr>
    <a:masterClrMapping/>
  </p:clrMapOvr>
  <p:extLst>
    <p:ext uri="{DCECCB84-F9BA-43D5-87BE-67443E8EF086}">
      <p15:sldGuideLst xmlns:p15="http://schemas.microsoft.com/office/powerpoint/2012/main"/>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872543827"/>
      </p:ext>
    </p:extLst>
  </p:cSld>
  <p:clrMapOvr>
    <a:masterClrMapping/>
  </p:clrMapOvr>
  <p:extLst>
    <p:ext uri="{DCECCB84-F9BA-43D5-87BE-67443E8EF086}">
      <p15:sldGuideLst xmlns:p15="http://schemas.microsoft.com/office/powerpoint/2012/main"/>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B4ED8-A9CE-4A39-A8A1-8C6B657ACEC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6CBACC7-BFD9-40ED-80B2-61D977062CF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4CC159E-6F7B-4FDF-93FF-AE16E6F4E610}"/>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9BE2B13F-E141-4EAD-8924-4173D33E2B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1A5E16-9DF4-4151-90C5-03B5F6D3F735}"/>
              </a:ext>
            </a:extLst>
          </p:cNvPr>
          <p:cNvSpPr>
            <a:spLocks noGrp="1"/>
          </p:cNvSpPr>
          <p:nvPr>
            <p:ph type="sldNum" sz="quarter" idx="12"/>
          </p:nvPr>
        </p:nvSpPr>
        <p:spPr>
          <a:xfrm>
            <a:off x="437230" y="6279028"/>
            <a:ext cx="304370" cy="365125"/>
          </a:xfrm>
          <a:prstGeom prst="rect">
            <a:avLst/>
          </a:prstGeom>
        </p:spPr>
        <p:txBody>
          <a:bodyPr/>
          <a:lstStyle/>
          <a:p>
            <a:fld id="{101AB507-B6B2-4DE9-A651-53C704253E3C}" type="slidenum">
              <a:rPr lang="en-GB" smtClean="0"/>
              <a:t>‹#›</a:t>
            </a:fld>
            <a:endParaRPr lang="en-GB"/>
          </a:p>
        </p:txBody>
      </p:sp>
    </p:spTree>
    <p:extLst>
      <p:ext uri="{BB962C8B-B14F-4D97-AF65-F5344CB8AC3E}">
        <p14:creationId xmlns:p14="http://schemas.microsoft.com/office/powerpoint/2010/main" val="1279823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guides explaine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386ADD35-E522-41F8-B812-80AE6B27927D}"/>
              </a:ext>
            </a:extLst>
          </p:cNvPr>
          <p:cNvSpPr/>
          <p:nvPr userDrawn="1"/>
        </p:nvSpPr>
        <p:spPr>
          <a:xfrm>
            <a:off x="449999" y="6165850"/>
            <a:ext cx="11318357" cy="4476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dirty="0">
                <a:solidFill>
                  <a:schemeClr val="tx1"/>
                </a:solidFill>
              </a:rPr>
              <a:t>Area for logo, footer and slide number</a:t>
            </a:r>
          </a:p>
        </p:txBody>
      </p:sp>
      <p:sp>
        <p:nvSpPr>
          <p:cNvPr id="4" name="Rectangle 3">
            <a:extLst>
              <a:ext uri="{FF2B5EF4-FFF2-40B4-BE49-F238E27FC236}">
                <a16:creationId xmlns:a16="http://schemas.microsoft.com/office/drawing/2014/main" id="{217FFF5A-C07C-4EE5-83AE-92722B99DAEA}"/>
              </a:ext>
            </a:extLst>
          </p:cNvPr>
          <p:cNvSpPr/>
          <p:nvPr userDrawn="1"/>
        </p:nvSpPr>
        <p:spPr>
          <a:xfrm>
            <a:off x="442911" y="450000"/>
            <a:ext cx="11325449" cy="10343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7F09ED6E-CCB6-4130-B02F-119297B546CA}"/>
              </a:ext>
            </a:extLst>
          </p:cNvPr>
          <p:cNvSpPr txBox="1"/>
          <p:nvPr userDrawn="1"/>
        </p:nvSpPr>
        <p:spPr>
          <a:xfrm>
            <a:off x="4727848" y="1037430"/>
            <a:ext cx="2736760"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Main title and subtitle area</a:t>
            </a:r>
          </a:p>
        </p:txBody>
      </p:sp>
      <p:cxnSp>
        <p:nvCxnSpPr>
          <p:cNvPr id="7" name="Straight Connector 6">
            <a:extLst>
              <a:ext uri="{FF2B5EF4-FFF2-40B4-BE49-F238E27FC236}">
                <a16:creationId xmlns:a16="http://schemas.microsoft.com/office/drawing/2014/main" id="{3B0ECED2-463B-4A1C-B68C-41A7E5335213}"/>
              </a:ext>
            </a:extLst>
          </p:cNvPr>
          <p:cNvCxnSpPr/>
          <p:nvPr userDrawn="1"/>
        </p:nvCxnSpPr>
        <p:spPr>
          <a:xfrm>
            <a:off x="0" y="4413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7BC5E5-4ED8-4995-B9B3-674896B07C9F}"/>
              </a:ext>
            </a:extLst>
          </p:cNvPr>
          <p:cNvCxnSpPr/>
          <p:nvPr userDrawn="1"/>
        </p:nvCxnSpPr>
        <p:spPr>
          <a:xfrm>
            <a:off x="0" y="6165850"/>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67FE3B4-1487-4A42-82C4-2050774CC01B}"/>
              </a:ext>
            </a:extLst>
          </p:cNvPr>
          <p:cNvCxnSpPr/>
          <p:nvPr userDrawn="1"/>
        </p:nvCxnSpPr>
        <p:spPr>
          <a:xfrm>
            <a:off x="-25400" y="66135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A4F51B84-8B33-41FB-AE2A-8603C1B4B2AC}"/>
              </a:ext>
            </a:extLst>
          </p:cNvPr>
          <p:cNvSpPr/>
          <p:nvPr userDrawn="1"/>
        </p:nvSpPr>
        <p:spPr>
          <a:xfrm>
            <a:off x="462245" y="1809694"/>
            <a:ext cx="11299083" cy="66900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solidFill>
              </a:rPr>
              <a:t>Width of main content area</a:t>
            </a:r>
          </a:p>
        </p:txBody>
      </p:sp>
      <p:grpSp>
        <p:nvGrpSpPr>
          <p:cNvPr id="11" name="Group 10">
            <a:extLst>
              <a:ext uri="{FF2B5EF4-FFF2-40B4-BE49-F238E27FC236}">
                <a16:creationId xmlns:a16="http://schemas.microsoft.com/office/drawing/2014/main" id="{0F087FCB-BD1E-4080-ADD9-D3CD929EAFD6}"/>
              </a:ext>
            </a:extLst>
          </p:cNvPr>
          <p:cNvGrpSpPr/>
          <p:nvPr userDrawn="1"/>
        </p:nvGrpSpPr>
        <p:grpSpPr>
          <a:xfrm>
            <a:off x="462245" y="2877521"/>
            <a:ext cx="11286383" cy="669007"/>
            <a:chOff x="462245" y="2558742"/>
            <a:chExt cx="11286383" cy="492518"/>
          </a:xfrm>
          <a:solidFill>
            <a:schemeClr val="accent5"/>
          </a:solidFill>
        </p:grpSpPr>
        <p:sp>
          <p:nvSpPr>
            <p:cNvPr id="12" name="Rectangle 11">
              <a:extLst>
                <a:ext uri="{FF2B5EF4-FFF2-40B4-BE49-F238E27FC236}">
                  <a16:creationId xmlns:a16="http://schemas.microsoft.com/office/drawing/2014/main" id="{5DEE7492-22D5-411A-BCEF-34D67D1E8FCB}"/>
                </a:ext>
              </a:extLst>
            </p:cNvPr>
            <p:cNvSpPr/>
            <p:nvPr/>
          </p:nvSpPr>
          <p:spPr>
            <a:xfrm>
              <a:off x="462245" y="2558742"/>
              <a:ext cx="5454638"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sp>
          <p:nvSpPr>
            <p:cNvPr id="13" name="Rectangle 12">
              <a:extLst>
                <a:ext uri="{FF2B5EF4-FFF2-40B4-BE49-F238E27FC236}">
                  <a16:creationId xmlns:a16="http://schemas.microsoft.com/office/drawing/2014/main" id="{2F251647-8C43-42CC-BDD0-535546692E1C}"/>
                </a:ext>
              </a:extLst>
            </p:cNvPr>
            <p:cNvSpPr/>
            <p:nvPr/>
          </p:nvSpPr>
          <p:spPr>
            <a:xfrm>
              <a:off x="6285575" y="2558742"/>
              <a:ext cx="5463053"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grpSp>
      <p:grpSp>
        <p:nvGrpSpPr>
          <p:cNvPr id="14" name="Group 13">
            <a:extLst>
              <a:ext uri="{FF2B5EF4-FFF2-40B4-BE49-F238E27FC236}">
                <a16:creationId xmlns:a16="http://schemas.microsoft.com/office/drawing/2014/main" id="{17A156E7-CCEA-46FF-A154-5288625325E0}"/>
              </a:ext>
            </a:extLst>
          </p:cNvPr>
          <p:cNvGrpSpPr/>
          <p:nvPr userDrawn="1"/>
        </p:nvGrpSpPr>
        <p:grpSpPr>
          <a:xfrm>
            <a:off x="462245" y="4092141"/>
            <a:ext cx="11286843" cy="669007"/>
            <a:chOff x="462245" y="3372047"/>
            <a:chExt cx="11286843" cy="492518"/>
          </a:xfrm>
          <a:solidFill>
            <a:schemeClr val="accent6"/>
          </a:solidFill>
        </p:grpSpPr>
        <p:sp>
          <p:nvSpPr>
            <p:cNvPr id="15" name="Rectangle 14">
              <a:extLst>
                <a:ext uri="{FF2B5EF4-FFF2-40B4-BE49-F238E27FC236}">
                  <a16:creationId xmlns:a16="http://schemas.microsoft.com/office/drawing/2014/main" id="{CB781140-531E-48A5-9DF7-C2CC49D271DF}"/>
                </a:ext>
              </a:extLst>
            </p:cNvPr>
            <p:cNvSpPr/>
            <p:nvPr/>
          </p:nvSpPr>
          <p:spPr>
            <a:xfrm>
              <a:off x="46224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6" name="Rectangle 15">
              <a:extLst>
                <a:ext uri="{FF2B5EF4-FFF2-40B4-BE49-F238E27FC236}">
                  <a16:creationId xmlns:a16="http://schemas.microsoft.com/office/drawing/2014/main" id="{AA28CD9C-6828-48B0-B2B9-1CFA8F49E8D0}"/>
                </a:ext>
              </a:extLst>
            </p:cNvPr>
            <p:cNvSpPr/>
            <p:nvPr/>
          </p:nvSpPr>
          <p:spPr>
            <a:xfrm>
              <a:off x="4339866"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7" name="Rectangle 16">
              <a:extLst>
                <a:ext uri="{FF2B5EF4-FFF2-40B4-BE49-F238E27FC236}">
                  <a16:creationId xmlns:a16="http://schemas.microsoft.com/office/drawing/2014/main" id="{B29427AE-3B28-4D59-B88E-183CE9924925}"/>
                </a:ext>
              </a:extLst>
            </p:cNvPr>
            <p:cNvSpPr/>
            <p:nvPr/>
          </p:nvSpPr>
          <p:spPr>
            <a:xfrm>
              <a:off x="821531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grpSp>
      <p:grpSp>
        <p:nvGrpSpPr>
          <p:cNvPr id="18" name="Group 17">
            <a:extLst>
              <a:ext uri="{FF2B5EF4-FFF2-40B4-BE49-F238E27FC236}">
                <a16:creationId xmlns:a16="http://schemas.microsoft.com/office/drawing/2014/main" id="{87500F29-C83F-4134-80C2-3A7F655B27D2}"/>
              </a:ext>
            </a:extLst>
          </p:cNvPr>
          <p:cNvGrpSpPr/>
          <p:nvPr userDrawn="1"/>
        </p:nvGrpSpPr>
        <p:grpSpPr bwMode="gray">
          <a:xfrm>
            <a:off x="450000" y="0"/>
            <a:ext cx="11299088" cy="6858000"/>
            <a:chOff x="450000" y="-85430"/>
            <a:chExt cx="11299088" cy="6858000"/>
          </a:xfrm>
        </p:grpSpPr>
        <p:cxnSp>
          <p:nvCxnSpPr>
            <p:cNvPr id="19" name="Straight Connector 18">
              <a:extLst>
                <a:ext uri="{FF2B5EF4-FFF2-40B4-BE49-F238E27FC236}">
                  <a16:creationId xmlns:a16="http://schemas.microsoft.com/office/drawing/2014/main" id="{D6F9CADC-E6D4-4C67-AFCB-E27C1E0460DA}"/>
                </a:ext>
              </a:extLst>
            </p:cNvPr>
            <p:cNvCxnSpPr/>
            <p:nvPr/>
          </p:nvCxnSpPr>
          <p:spPr bwMode="gray">
            <a:xfrm>
              <a:off x="45000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DCBEC7B-9244-4A52-92AF-BC65A0D79E0B}"/>
                </a:ext>
              </a:extLst>
            </p:cNvPr>
            <p:cNvCxnSpPr/>
            <p:nvPr/>
          </p:nvCxnSpPr>
          <p:spPr bwMode="gray">
            <a:xfrm>
              <a:off x="11749088"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20B9D0C-C1B9-4D81-83A3-35093DBC7565}"/>
                </a:ext>
              </a:extLst>
            </p:cNvPr>
            <p:cNvCxnSpPr/>
            <p:nvPr/>
          </p:nvCxnSpPr>
          <p:spPr bwMode="gray">
            <a:xfrm>
              <a:off x="59118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1EB7ABE-14C3-44F5-87CB-4A1B64F48781}"/>
                </a:ext>
              </a:extLst>
            </p:cNvPr>
            <p:cNvCxnSpPr/>
            <p:nvPr/>
          </p:nvCxnSpPr>
          <p:spPr bwMode="gray">
            <a:xfrm>
              <a:off x="62674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9A9B47A-E12F-4BD2-91E6-EB4456E64D36}"/>
                </a:ext>
              </a:extLst>
            </p:cNvPr>
            <p:cNvCxnSpPr>
              <a:cxnSpLocks/>
            </p:cNvCxnSpPr>
            <p:nvPr/>
          </p:nvCxnSpPr>
          <p:spPr bwMode="gray">
            <a:xfrm>
              <a:off x="3976417"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804D3BF-869A-4812-BE95-40D030993717}"/>
                </a:ext>
              </a:extLst>
            </p:cNvPr>
            <p:cNvCxnSpPr>
              <a:cxnSpLocks/>
            </p:cNvCxnSpPr>
            <p:nvPr/>
          </p:nvCxnSpPr>
          <p:spPr bwMode="gray">
            <a:xfrm>
              <a:off x="433228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A3D29FB-ABBF-4E0F-940D-7AFFE15F09A2}"/>
                </a:ext>
              </a:extLst>
            </p:cNvPr>
            <p:cNvCxnSpPr>
              <a:cxnSpLocks/>
            </p:cNvCxnSpPr>
            <p:nvPr/>
          </p:nvCxnSpPr>
          <p:spPr bwMode="gray">
            <a:xfrm>
              <a:off x="785653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21895BE-B77A-47D7-9D8C-01D336B80FE9}"/>
                </a:ext>
              </a:extLst>
            </p:cNvPr>
            <p:cNvCxnSpPr>
              <a:cxnSpLocks/>
            </p:cNvCxnSpPr>
            <p:nvPr/>
          </p:nvCxnSpPr>
          <p:spPr bwMode="gray">
            <a:xfrm>
              <a:off x="8202615"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87D3AAD-2181-43A9-89D4-5EFA875444EF}"/>
                </a:ext>
              </a:extLst>
            </p:cNvPr>
            <p:cNvCxnSpPr>
              <a:cxnSpLocks/>
            </p:cNvCxnSpPr>
            <p:nvPr/>
          </p:nvCxnSpPr>
          <p:spPr bwMode="gray">
            <a:xfrm>
              <a:off x="2036492"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3F8B856-4148-45CD-A31F-C5826A69A9CE}"/>
                </a:ext>
              </a:extLst>
            </p:cNvPr>
            <p:cNvCxnSpPr>
              <a:cxnSpLocks/>
            </p:cNvCxnSpPr>
            <p:nvPr/>
          </p:nvCxnSpPr>
          <p:spPr bwMode="gray">
            <a:xfrm>
              <a:off x="2379663"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BC4BB79-F2AE-4EED-96A8-F8FCE4FC7DDC}"/>
                </a:ext>
              </a:extLst>
            </p:cNvPr>
            <p:cNvCxnSpPr>
              <a:cxnSpLocks/>
            </p:cNvCxnSpPr>
            <p:nvPr/>
          </p:nvCxnSpPr>
          <p:spPr bwMode="gray">
            <a:xfrm>
              <a:off x="9791429"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5775B1C-90E1-4ACC-A83F-40747ACBA8AA}"/>
                </a:ext>
              </a:extLst>
            </p:cNvPr>
            <p:cNvCxnSpPr>
              <a:cxnSpLocks/>
            </p:cNvCxnSpPr>
            <p:nvPr/>
          </p:nvCxnSpPr>
          <p:spPr bwMode="gray">
            <a:xfrm>
              <a:off x="10147300"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grpSp>
      <p:cxnSp>
        <p:nvCxnSpPr>
          <p:cNvPr id="31" name="Straight Connector 30">
            <a:extLst>
              <a:ext uri="{FF2B5EF4-FFF2-40B4-BE49-F238E27FC236}">
                <a16:creationId xmlns:a16="http://schemas.microsoft.com/office/drawing/2014/main" id="{43029B49-A765-409D-A3CD-B4BFA508C072}"/>
              </a:ext>
            </a:extLst>
          </p:cNvPr>
          <p:cNvCxnSpPr>
            <a:cxnSpLocks/>
          </p:cNvCxnSpPr>
          <p:nvPr userDrawn="1"/>
        </p:nvCxnSpPr>
        <p:spPr>
          <a:xfrm>
            <a:off x="383376" y="1809694"/>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A2D1EB9-967D-44B6-A4DE-CE698A8BDB10}"/>
              </a:ext>
            </a:extLst>
          </p:cNvPr>
          <p:cNvCxnSpPr/>
          <p:nvPr userDrawn="1"/>
        </p:nvCxnSpPr>
        <p:spPr>
          <a:xfrm>
            <a:off x="0" y="1484312"/>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1A55004-8D7D-4E0C-94DC-E1354243193E}"/>
              </a:ext>
            </a:extLst>
          </p:cNvPr>
          <p:cNvCxnSpPr/>
          <p:nvPr userDrawn="1"/>
        </p:nvCxnSpPr>
        <p:spPr>
          <a:xfrm>
            <a:off x="0" y="1808106"/>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FB18F1C-48B4-4262-B1C2-6D7758EB8637}"/>
              </a:ext>
            </a:extLst>
          </p:cNvPr>
          <p:cNvCxnSpPr/>
          <p:nvPr userDrawn="1"/>
        </p:nvCxnSpPr>
        <p:spPr>
          <a:xfrm>
            <a:off x="-25400" y="5661025"/>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7A6F973-997B-43B8-B47B-345DD183C636}"/>
              </a:ext>
            </a:extLst>
          </p:cNvPr>
          <p:cNvCxnSpPr/>
          <p:nvPr userDrawn="1"/>
        </p:nvCxnSpPr>
        <p:spPr>
          <a:xfrm>
            <a:off x="-25400" y="5948689"/>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39E9A01-7E7F-41A9-B10A-9A36B72E6251}"/>
              </a:ext>
            </a:extLst>
          </p:cNvPr>
          <p:cNvCxnSpPr>
            <a:cxnSpLocks/>
          </p:cNvCxnSpPr>
          <p:nvPr userDrawn="1"/>
        </p:nvCxnSpPr>
        <p:spPr>
          <a:xfrm>
            <a:off x="11819160" y="1795406"/>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BD53BB17-2830-4FF6-A472-36FC34D1631F}"/>
              </a:ext>
            </a:extLst>
          </p:cNvPr>
          <p:cNvSpPr txBox="1"/>
          <p:nvPr userDrawn="1"/>
        </p:nvSpPr>
        <p:spPr>
          <a:xfrm rot="16200000">
            <a:off x="-306701"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38" name="TextBox 37">
            <a:extLst>
              <a:ext uri="{FF2B5EF4-FFF2-40B4-BE49-F238E27FC236}">
                <a16:creationId xmlns:a16="http://schemas.microsoft.com/office/drawing/2014/main" id="{D813596B-50C8-4E18-9F1F-B3F9772BD6C8}"/>
              </a:ext>
            </a:extLst>
          </p:cNvPr>
          <p:cNvSpPr txBox="1"/>
          <p:nvPr userDrawn="1"/>
        </p:nvSpPr>
        <p:spPr>
          <a:xfrm rot="5400000" flipH="1">
            <a:off x="11379720"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40" name="TextBox 39">
            <a:extLst>
              <a:ext uri="{FF2B5EF4-FFF2-40B4-BE49-F238E27FC236}">
                <a16:creationId xmlns:a16="http://schemas.microsoft.com/office/drawing/2014/main" id="{F99562A1-40B6-498E-B2CC-FC202A9A295D}"/>
              </a:ext>
            </a:extLst>
          </p:cNvPr>
          <p:cNvSpPr txBox="1"/>
          <p:nvPr userDrawn="1"/>
        </p:nvSpPr>
        <p:spPr>
          <a:xfrm>
            <a:off x="833377" y="5082622"/>
            <a:ext cx="10534984"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The other vertical guides in between are simply to help you align things proportionately</a:t>
            </a:r>
          </a:p>
        </p:txBody>
      </p:sp>
      <p:sp>
        <p:nvSpPr>
          <p:cNvPr id="43" name="Title 42">
            <a:extLst>
              <a:ext uri="{FF2B5EF4-FFF2-40B4-BE49-F238E27FC236}">
                <a16:creationId xmlns:a16="http://schemas.microsoft.com/office/drawing/2014/main" id="{C54E255D-4ED5-4075-9EAF-A8B701187C36}"/>
              </a:ext>
            </a:extLst>
          </p:cNvPr>
          <p:cNvSpPr>
            <a:spLocks noGrp="1"/>
          </p:cNvSpPr>
          <p:nvPr>
            <p:ph type="title" hasCustomPrompt="1"/>
          </p:nvPr>
        </p:nvSpPr>
        <p:spPr>
          <a:xfrm>
            <a:off x="449999" y="397170"/>
            <a:ext cx="11407283" cy="775597"/>
          </a:xfrm>
        </p:spPr>
        <p:txBody>
          <a:bodyPr/>
          <a:lstStyle>
            <a:lvl1pPr>
              <a:defRPr/>
            </a:lvl1pPr>
          </a:lstStyle>
          <a:p>
            <a:r>
              <a:rPr lang="en-US"/>
              <a:t>Understanding the guides</a:t>
            </a:r>
            <a:endParaRPr lang="en-GB"/>
          </a:p>
        </p:txBody>
      </p:sp>
      <p:sp>
        <p:nvSpPr>
          <p:cNvPr id="46" name="Text Placeholder 4">
            <a:extLst>
              <a:ext uri="{FF2B5EF4-FFF2-40B4-BE49-F238E27FC236}">
                <a16:creationId xmlns:a16="http://schemas.microsoft.com/office/drawing/2014/main" id="{37A16C69-9348-4F42-BFDB-C88E095FF271}"/>
              </a:ext>
            </a:extLst>
          </p:cNvPr>
          <p:cNvSpPr txBox="1">
            <a:spLocks/>
          </p:cNvSpPr>
          <p:nvPr userDrawn="1"/>
        </p:nvSpPr>
        <p:spPr>
          <a:xfrm>
            <a:off x="450000" y="5827549"/>
            <a:ext cx="11294652" cy="124906"/>
          </a:xfrm>
          <a:prstGeom prst="rect">
            <a:avLst/>
          </a:prstGeom>
          <a:solidFill>
            <a:schemeClr val="bg1">
              <a:lumMod val="85000"/>
            </a:schemeClr>
          </a:solidFill>
        </p:spPr>
        <p:txBody>
          <a:bodyPr vert="horz" lIns="0" tIns="0" rIns="0" bIns="0" rtlCol="0">
            <a:noAutofit/>
          </a:bodyPr>
          <a:lstStyle>
            <a:lvl1pPr marL="0" indent="0" algn="l" defTabSz="914400" rtl="0" eaLnBrk="1" latinLnBrk="0" hangingPunct="1">
              <a:lnSpc>
                <a:spcPct val="110000"/>
              </a:lnSpc>
              <a:spcBef>
                <a:spcPts val="400"/>
              </a:spcBef>
              <a:spcAft>
                <a:spcPts val="400"/>
              </a:spcAft>
              <a:buSzPct val="50000"/>
              <a:buFont typeface="HelveticaNeueLT Std Lt Cn" panose="020B0406020202030204" pitchFamily="34" charset="0"/>
              <a:buNone/>
              <a:defRPr sz="800" b="0" i="1" kern="1200">
                <a:solidFill>
                  <a:schemeClr val="tx1"/>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a:t>Area for source and base (if necessary).  Nothing must go beyond the green line below.</a:t>
            </a:r>
          </a:p>
        </p:txBody>
      </p:sp>
      <p:sp>
        <p:nvSpPr>
          <p:cNvPr id="47" name="Right Bracket 46">
            <a:extLst>
              <a:ext uri="{FF2B5EF4-FFF2-40B4-BE49-F238E27FC236}">
                <a16:creationId xmlns:a16="http://schemas.microsoft.com/office/drawing/2014/main" id="{96B279EE-C5DB-44AC-BD7D-B846172C43E1}"/>
              </a:ext>
            </a:extLst>
          </p:cNvPr>
          <p:cNvSpPr/>
          <p:nvPr userDrawn="1"/>
        </p:nvSpPr>
        <p:spPr>
          <a:xfrm>
            <a:off x="11769407" y="5827549"/>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8" name="Right Bracket 47">
            <a:extLst>
              <a:ext uri="{FF2B5EF4-FFF2-40B4-BE49-F238E27FC236}">
                <a16:creationId xmlns:a16="http://schemas.microsoft.com/office/drawing/2014/main" id="{965FAEF5-FC45-40C8-AC5C-29DCECC3D09E}"/>
              </a:ext>
            </a:extLst>
          </p:cNvPr>
          <p:cNvSpPr/>
          <p:nvPr userDrawn="1"/>
        </p:nvSpPr>
        <p:spPr>
          <a:xfrm flipH="1">
            <a:off x="386578" y="5825231"/>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253379981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Cover_1">
    <p:bg>
      <p:bgPr>
        <a:solidFill>
          <a:schemeClr val="accent1"/>
        </a:solidFill>
        <a:effectLst/>
      </p:bgPr>
    </p:bg>
    <p:spTree>
      <p:nvGrpSpPr>
        <p:cNvPr id="1" name=""/>
        <p:cNvGrpSpPr/>
        <p:nvPr/>
      </p:nvGrpSpPr>
      <p:grpSpPr>
        <a:xfrm>
          <a:off x="0" y="0"/>
          <a:ext cx="0" cy="0"/>
          <a:chOff x="0" y="0"/>
          <a:chExt cx="0" cy="0"/>
        </a:xfrm>
      </p:grpSpPr>
      <p:grpSp>
        <p:nvGrpSpPr>
          <p:cNvPr id="11" name="Graphic 18">
            <a:extLst>
              <a:ext uri="{FF2B5EF4-FFF2-40B4-BE49-F238E27FC236}">
                <a16:creationId xmlns:a16="http://schemas.microsoft.com/office/drawing/2014/main" id="{DA54F1D7-FC09-4395-AA14-E2B44AA03BFF}"/>
              </a:ext>
            </a:extLst>
          </p:cNvPr>
          <p:cNvGrpSpPr/>
          <p:nvPr userDrawn="1"/>
        </p:nvGrpSpPr>
        <p:grpSpPr>
          <a:xfrm>
            <a:off x="-1" y="-1"/>
            <a:ext cx="5413973" cy="5378355"/>
            <a:chOff x="4648200" y="1990725"/>
            <a:chExt cx="2895600" cy="2876550"/>
          </a:xfrm>
        </p:grpSpPr>
        <p:sp>
          <p:nvSpPr>
            <p:cNvPr id="13" name="Freeform: Shape 12">
              <a:extLst>
                <a:ext uri="{FF2B5EF4-FFF2-40B4-BE49-F238E27FC236}">
                  <a16:creationId xmlns:a16="http://schemas.microsoft.com/office/drawing/2014/main" id="{68639853-0BD8-4151-9E3F-88062BC0634E}"/>
                </a:ext>
              </a:extLst>
            </p:cNvPr>
            <p:cNvSpPr/>
            <p:nvPr/>
          </p:nvSpPr>
          <p:spPr>
            <a:xfrm>
              <a:off x="4641056" y="1983581"/>
              <a:ext cx="2905125" cy="2886075"/>
            </a:xfrm>
            <a:custGeom>
              <a:avLst/>
              <a:gdLst>
                <a:gd name="connsiteX0" fmla="*/ 2330482 w 2905125"/>
                <a:gd name="connsiteY0" fmla="*/ 7144 h 2886075"/>
                <a:gd name="connsiteX1" fmla="*/ 2902268 w 2905125"/>
                <a:gd name="connsiteY1" fmla="*/ 7144 h 2886075"/>
                <a:gd name="connsiteX2" fmla="*/ 7144 w 2905125"/>
                <a:gd name="connsiteY2" fmla="*/ 2884075 h 2886075"/>
                <a:gd name="connsiteX3" fmla="*/ 7144 w 2905125"/>
                <a:gd name="connsiteY3" fmla="*/ 2315909 h 2886075"/>
                <a:gd name="connsiteX4" fmla="*/ 2330482 w 2905125"/>
                <a:gd name="connsiteY4" fmla="*/ 7144 h 2886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5125" h="2886075">
                  <a:moveTo>
                    <a:pt x="2330482" y="7144"/>
                  </a:moveTo>
                  <a:lnTo>
                    <a:pt x="2902268" y="7144"/>
                  </a:lnTo>
                  <a:lnTo>
                    <a:pt x="7144" y="2884075"/>
                  </a:lnTo>
                  <a:lnTo>
                    <a:pt x="7144" y="2315909"/>
                  </a:lnTo>
                  <a:lnTo>
                    <a:pt x="2330482" y="7144"/>
                  </a:lnTo>
                  <a:close/>
                </a:path>
              </a:pathLst>
            </a:custGeom>
            <a:solidFill>
              <a:schemeClr val="bg2"/>
            </a:solidFill>
            <a:ln w="9525"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109D2600-B844-4D66-BD88-3BCB9195D982}"/>
                </a:ext>
              </a:extLst>
            </p:cNvPr>
            <p:cNvSpPr/>
            <p:nvPr/>
          </p:nvSpPr>
          <p:spPr>
            <a:xfrm>
              <a:off x="4641056" y="1983581"/>
              <a:ext cx="2076450" cy="2066925"/>
            </a:xfrm>
            <a:custGeom>
              <a:avLst/>
              <a:gdLst>
                <a:gd name="connsiteX0" fmla="*/ 1503521 w 2076450"/>
                <a:gd name="connsiteY0" fmla="*/ 7144 h 2066925"/>
                <a:gd name="connsiteX1" fmla="*/ 2075307 w 2076450"/>
                <a:gd name="connsiteY1" fmla="*/ 7144 h 2066925"/>
                <a:gd name="connsiteX2" fmla="*/ 7144 w 2076450"/>
                <a:gd name="connsiteY2" fmla="*/ 2062258 h 2066925"/>
                <a:gd name="connsiteX3" fmla="*/ 7144 w 2076450"/>
                <a:gd name="connsiteY3" fmla="*/ 1494092 h 2066925"/>
                <a:gd name="connsiteX4" fmla="*/ 1503521 w 2076450"/>
                <a:gd name="connsiteY4" fmla="*/ 7144 h 2066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6450" h="2066925">
                  <a:moveTo>
                    <a:pt x="1503521" y="7144"/>
                  </a:moveTo>
                  <a:lnTo>
                    <a:pt x="2075307" y="7144"/>
                  </a:lnTo>
                  <a:lnTo>
                    <a:pt x="7144" y="2062258"/>
                  </a:lnTo>
                  <a:lnTo>
                    <a:pt x="7144" y="1494092"/>
                  </a:lnTo>
                  <a:lnTo>
                    <a:pt x="1503521" y="7144"/>
                  </a:lnTo>
                  <a:close/>
                </a:path>
              </a:pathLst>
            </a:custGeom>
            <a:solidFill>
              <a:schemeClr val="tx2"/>
            </a:solidFill>
            <a:ln w="9525" cap="flat">
              <a:noFill/>
              <a:prstDash val="solid"/>
              <a:miter/>
            </a:ln>
          </p:spPr>
          <p:txBody>
            <a:bodyPr rtlCol="0" anchor="ctr"/>
            <a:lstStyle/>
            <a:p>
              <a:endParaRPr lang="en-GB"/>
            </a:p>
          </p:txBody>
        </p:sp>
      </p:gr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extLst>
              <p:ext uri="{D42A27DB-BD31-4B8C-83A1-F6EECF244321}">
                <p14:modId xmlns:p14="http://schemas.microsoft.com/office/powerpoint/2010/main" val="17815770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450000"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450000"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450000"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pic>
        <p:nvPicPr>
          <p:cNvPr id="18" name="Ipsos logo">
            <a:extLst>
              <a:ext uri="{FF2B5EF4-FFF2-40B4-BE49-F238E27FC236}">
                <a16:creationId xmlns:a16="http://schemas.microsoft.com/office/drawing/2014/main" id="{7F2F3D0A-C855-4085-8975-4E6BA074ED78}"/>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
        <p:nvSpPr>
          <p:cNvPr id="3" name="Espace réservé du pied de page 4">
            <a:extLst>
              <a:ext uri="{FF2B5EF4-FFF2-40B4-BE49-F238E27FC236}">
                <a16:creationId xmlns:a16="http://schemas.microsoft.com/office/drawing/2014/main" id="{BD62EE86-031F-33D5-B3F3-7686DECC4548}"/>
              </a:ext>
            </a:extLst>
          </p:cNvPr>
          <p:cNvSpPr txBox="1">
            <a:spLocks/>
          </p:cNvSpPr>
          <p:nvPr userDrawn="1"/>
        </p:nvSpPr>
        <p:spPr>
          <a:xfrm>
            <a:off x="812120" y="6504450"/>
            <a:ext cx="338714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latin typeface="Arial" panose="020B0604020202020204"/>
                <a:cs typeface="Arial" panose="020B0604020202020204"/>
              </a:rPr>
              <a:t>© Ipsos | National Diabetes Experience Survey 2024 | HAMPSHIRE AND ISLE OF WIGHT INTEGRATED CARE SYSTEM | Public</a:t>
            </a:r>
          </a:p>
        </p:txBody>
      </p:sp>
    </p:spTree>
    <p:extLst>
      <p:ext uri="{BB962C8B-B14F-4D97-AF65-F5344CB8AC3E}">
        <p14:creationId xmlns:p14="http://schemas.microsoft.com/office/powerpoint/2010/main" val="592289856"/>
      </p:ext>
    </p:extLst>
  </p:cSld>
  <p:clrMapOvr>
    <a:masterClrMapping/>
  </p:clrMapOvr>
  <p:extLst>
    <p:ext uri="{DCECCB84-F9BA-43D5-87BE-67443E8EF086}">
      <p15:sldGuideLst xmlns:p15="http://schemas.microsoft.com/office/powerpoint/2012/main">
        <p15:guide id="4" orient="horz" pos="1888">
          <p15:clr>
            <a:srgbClr val="F26B43"/>
          </p15:clr>
        </p15:guide>
        <p15:guide id="5" orient="horz" pos="3317">
          <p15:clr>
            <a:srgbClr val="F26B43"/>
          </p15:clr>
        </p15:guide>
        <p15:guide id="6" pos="5687">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1_Cover_1">
    <p:bg>
      <p:bgPr>
        <a:solidFill>
          <a:schemeClr val="accent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72A9154-6347-43A3-AD8A-AAA2062AA454}"/>
              </a:ext>
            </a:extLst>
          </p:cNvPr>
          <p:cNvSpPr>
            <a:spLocks noGrp="1"/>
          </p:cNvSpPr>
          <p:nvPr>
            <p:ph type="pic" sz="quarter" idx="13" hasCustomPrompt="1"/>
          </p:nvPr>
        </p:nvSpPr>
        <p:spPr>
          <a:xfrm>
            <a:off x="0" y="0"/>
            <a:ext cx="12192000" cy="6858000"/>
          </a:xfrm>
          <a:pattFill prst="wdUpDiag">
            <a:fgClr>
              <a:schemeClr val="bg1">
                <a:lumMod val="85000"/>
              </a:schemeClr>
            </a:fgClr>
            <a:bgClr>
              <a:schemeClr val="bg1"/>
            </a:bgClr>
          </a:pattFill>
        </p:spPr>
        <p:txBody>
          <a:bodyPr anchor="t"/>
          <a:lstStyle>
            <a:lvl1pPr algn="l">
              <a:defRPr sz="1800"/>
            </a:lvl1pPr>
          </a:lstStyle>
          <a:p>
            <a:r>
              <a:rPr lang="en-GB"/>
              <a:t>Insert image by clicking icon in centre.   </a:t>
            </a:r>
            <a:br>
              <a:rPr lang="en-GB"/>
            </a:br>
            <a:r>
              <a:rPr lang="en-GB"/>
              <a:t>Send this image to the back to make sure all elements are visible.</a:t>
            </a:r>
            <a:br>
              <a:rPr lang="en-GB"/>
            </a:br>
            <a:br>
              <a:rPr lang="en-GB"/>
            </a:br>
            <a:br>
              <a:rPr lang="en-GB"/>
            </a:br>
            <a:br>
              <a:rPr lang="en-GB"/>
            </a:br>
            <a:endParaRPr lang="en-GB"/>
          </a:p>
        </p:txBody>
      </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pic>
        <p:nvPicPr>
          <p:cNvPr id="16" name="Picture 15">
            <a:extLst>
              <a:ext uri="{FF2B5EF4-FFF2-40B4-BE49-F238E27FC236}">
                <a16:creationId xmlns:a16="http://schemas.microsoft.com/office/drawing/2014/main" id="{7F494190-B2E9-4094-9637-88FDA3959F85}"/>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915453"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961265"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961265"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spTree>
    <p:extLst>
      <p:ext uri="{BB962C8B-B14F-4D97-AF65-F5344CB8AC3E}">
        <p14:creationId xmlns:p14="http://schemas.microsoft.com/office/powerpoint/2010/main" val="3447804454"/>
      </p:ext>
    </p:extLst>
  </p:cSld>
  <p:clrMapOvr>
    <a:masterClrMapping/>
  </p:clrMapOvr>
  <p:extLst>
    <p:ext uri="{DCECCB84-F9BA-43D5-87BE-67443E8EF086}">
      <p15:sldGuideLst xmlns:p15="http://schemas.microsoft.com/office/powerpoint/2012/main">
        <p15:guide id="4" orient="horz" pos="1888">
          <p15:clr>
            <a:srgbClr val="F26B43"/>
          </p15:clr>
        </p15:guide>
        <p15:guide id="5" orient="horz" pos="3317">
          <p15:clr>
            <a:srgbClr val="F26B43"/>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Cover_2">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1692118-9039-444F-A4DF-531408FD7A0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pSp>
        <p:nvGrpSpPr>
          <p:cNvPr id="2" name="Group 1">
            <a:extLst>
              <a:ext uri="{FF2B5EF4-FFF2-40B4-BE49-F238E27FC236}">
                <a16:creationId xmlns:a16="http://schemas.microsoft.com/office/drawing/2014/main" id="{469A955B-8A8B-42BF-BB4F-664FA6EBA64A}"/>
              </a:ext>
            </a:extLst>
          </p:cNvPr>
          <p:cNvGrpSpPr/>
          <p:nvPr userDrawn="1"/>
        </p:nvGrpSpPr>
        <p:grpSpPr>
          <a:xfrm>
            <a:off x="2101012" y="2821242"/>
            <a:ext cx="11833943" cy="1855206"/>
            <a:chOff x="2101012" y="2821242"/>
            <a:chExt cx="11833943" cy="1855206"/>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3" name="Titre 1">
            <a:extLst>
              <a:ext uri="{FF2B5EF4-FFF2-40B4-BE49-F238E27FC236}">
                <a16:creationId xmlns:a16="http://schemas.microsoft.com/office/drawing/2014/main" id="{0720AE2E-312C-4683-8989-D798355BADAA}"/>
              </a:ext>
            </a:extLst>
          </p:cNvPr>
          <p:cNvSpPr>
            <a:spLocks noGrp="1"/>
          </p:cNvSpPr>
          <p:nvPr>
            <p:ph type="ctrTitle" hasCustomPrompt="1"/>
          </p:nvPr>
        </p:nvSpPr>
        <p:spPr>
          <a:xfrm>
            <a:off x="450000" y="450000"/>
            <a:ext cx="9377585" cy="1661993"/>
          </a:xfrm>
        </p:spPr>
        <p:txBody>
          <a:bodyPr lIns="0" tIns="0" bIns="0" anchor="t">
            <a:spAutoFit/>
          </a:bodyPr>
          <a:lstStyle>
            <a:lvl1pPr algn="l">
              <a:lnSpc>
                <a:spcPct val="90000"/>
              </a:lnSpc>
              <a:defRPr sz="6000" b="1" cap="none" spc="-120" baseline="0">
                <a:solidFill>
                  <a:schemeClr val="bg1"/>
                </a:solidFill>
                <a:latin typeface="Arial Black" panose="020B0A04020102020204" pitchFamily="34" charset="0"/>
              </a:defRPr>
            </a:lvl1pPr>
          </a:lstStyle>
          <a:p>
            <a:r>
              <a:rPr lang="en-GB"/>
              <a:t>Report/proposal</a:t>
            </a:r>
            <a:br>
              <a:rPr lang="en-GB"/>
            </a:br>
            <a:r>
              <a:rPr lang="en-GB"/>
              <a:t>title</a:t>
            </a:r>
          </a:p>
        </p:txBody>
      </p:sp>
      <p:sp>
        <p:nvSpPr>
          <p:cNvPr id="24" name="Sous-titre 2">
            <a:extLst>
              <a:ext uri="{FF2B5EF4-FFF2-40B4-BE49-F238E27FC236}">
                <a16:creationId xmlns:a16="http://schemas.microsoft.com/office/drawing/2014/main" id="{65680EBE-7995-4156-B622-28E72E20628F}"/>
              </a:ext>
            </a:extLst>
          </p:cNvPr>
          <p:cNvSpPr>
            <a:spLocks noGrp="1"/>
          </p:cNvSpPr>
          <p:nvPr>
            <p:ph type="subTitle" idx="1" hasCustomPrompt="1"/>
          </p:nvPr>
        </p:nvSpPr>
        <p:spPr>
          <a:xfrm>
            <a:off x="450000" y="3167680"/>
            <a:ext cx="7551997"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5" name="Espace réservé de la date 3">
            <a:extLst>
              <a:ext uri="{FF2B5EF4-FFF2-40B4-BE49-F238E27FC236}">
                <a16:creationId xmlns:a16="http://schemas.microsoft.com/office/drawing/2014/main" id="{40509EFD-4C7C-4D04-B91B-72E1A430F01B}"/>
              </a:ext>
            </a:extLst>
          </p:cNvPr>
          <p:cNvSpPr>
            <a:spLocks noGrp="1"/>
          </p:cNvSpPr>
          <p:nvPr>
            <p:ph type="dt" sz="half" idx="10"/>
          </p:nvPr>
        </p:nvSpPr>
        <p:spPr>
          <a:xfrm>
            <a:off x="450254" y="41870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6" name="Espace réservé du texte 8">
            <a:extLst>
              <a:ext uri="{FF2B5EF4-FFF2-40B4-BE49-F238E27FC236}">
                <a16:creationId xmlns:a16="http://schemas.microsoft.com/office/drawing/2014/main" id="{E6E47F53-A22F-4C3B-A907-D28F75530F2B}"/>
              </a:ext>
            </a:extLst>
          </p:cNvPr>
          <p:cNvSpPr>
            <a:spLocks noGrp="1"/>
          </p:cNvSpPr>
          <p:nvPr>
            <p:ph type="body" sz="quarter" idx="12" hasCustomPrompt="1"/>
          </p:nvPr>
        </p:nvSpPr>
        <p:spPr>
          <a:xfrm>
            <a:off x="450000" y="37986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sp>
        <p:nvSpPr>
          <p:cNvPr id="3" name="Slide Number Placeholder 15">
            <a:extLst>
              <a:ext uri="{FF2B5EF4-FFF2-40B4-BE49-F238E27FC236}">
                <a16:creationId xmlns:a16="http://schemas.microsoft.com/office/drawing/2014/main" id="{224E44C9-8B82-63D7-8A0D-63F5DB3A815B}"/>
              </a:ext>
            </a:extLst>
          </p:cNvPr>
          <p:cNvSpPr>
            <a:spLocks noGrp="1"/>
          </p:cNvSpPr>
          <p:nvPr>
            <p:ph type="sldNum" sz="quarter" idx="4"/>
          </p:nvPr>
        </p:nvSpPr>
        <p:spPr>
          <a:xfrm>
            <a:off x="450000" y="6508504"/>
            <a:ext cx="153294" cy="137572"/>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4129740297"/>
      </p:ext>
    </p:extLst>
  </p:cSld>
  <p:clrMapOvr>
    <a:masterClrMapping/>
  </p:clrMapOvr>
  <p:extLst>
    <p:ext uri="{DCECCB84-F9BA-43D5-87BE-67443E8EF086}">
      <p15:sldGuideLst xmlns:p15="http://schemas.microsoft.com/office/powerpoint/2012/main">
        <p15:guide id="2" orient="horz" pos="1886">
          <p15:clr>
            <a:srgbClr val="F26B43"/>
          </p15:clr>
        </p15:guide>
        <p15:guide id="4" orient="horz" pos="3317">
          <p15:clr>
            <a:srgbClr val="F26B43"/>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cover_image_stripes2">
    <p:bg>
      <p:bgPr>
        <a:solidFill>
          <a:srgbClr val="597EB3"/>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60D2831-79F5-46BB-9D65-E7BD5F65781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6369900" cy="2492990"/>
          </a:xfrm>
        </p:spPr>
        <p:txBody>
          <a:bodyPr vert="horz" wrap="square" lIns="0" tIns="0" rIns="0" bIns="0" rtlCol="0" anchor="t">
            <a:spAutoFit/>
          </a:bodyPr>
          <a:lstStyle>
            <a:lvl1pPr>
              <a:defRPr lang="en-GB" sz="6000" b="0">
                <a:solidFill>
                  <a:schemeClr val="bg1"/>
                </a:solidFill>
                <a:latin typeface="Arial Black" panose="020B0A04020102020204" pitchFamily="34" charset="0"/>
              </a:defRPr>
            </a:lvl1pPr>
          </a:lstStyle>
          <a:p>
            <a:pPr lvl="0"/>
            <a:r>
              <a:rPr lang="en-US"/>
              <a:t>Click to edit Master title style</a:t>
            </a:r>
            <a:endParaRPr lang="en-GB"/>
          </a:p>
        </p:txBody>
      </p:sp>
      <p:sp>
        <p:nvSpPr>
          <p:cNvPr id="10" name="Sous-titre 2">
            <a:extLst>
              <a:ext uri="{FF2B5EF4-FFF2-40B4-BE49-F238E27FC236}">
                <a16:creationId xmlns:a16="http://schemas.microsoft.com/office/drawing/2014/main" id="{15AA700F-0235-4A18-A2E8-80EF964CEC56}"/>
              </a:ext>
            </a:extLst>
          </p:cNvPr>
          <p:cNvSpPr>
            <a:spLocks noGrp="1"/>
          </p:cNvSpPr>
          <p:nvPr>
            <p:ph type="subTitle" idx="1" hasCustomPrompt="1"/>
          </p:nvPr>
        </p:nvSpPr>
        <p:spPr>
          <a:xfrm>
            <a:off x="450001" y="3339130"/>
            <a:ext cx="4289640"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3" name="Espace réservé de la date 3">
            <a:extLst>
              <a:ext uri="{FF2B5EF4-FFF2-40B4-BE49-F238E27FC236}">
                <a16:creationId xmlns:a16="http://schemas.microsoft.com/office/drawing/2014/main" id="{6A783292-96E0-4308-B806-70358D14FF46}"/>
              </a:ext>
            </a:extLst>
          </p:cNvPr>
          <p:cNvSpPr>
            <a:spLocks noGrp="1"/>
          </p:cNvSpPr>
          <p:nvPr>
            <p:ph type="dt" sz="half" idx="10"/>
          </p:nvPr>
        </p:nvSpPr>
        <p:spPr>
          <a:xfrm>
            <a:off x="450254" y="44918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4" name="Espace réservé du texte 8">
            <a:extLst>
              <a:ext uri="{FF2B5EF4-FFF2-40B4-BE49-F238E27FC236}">
                <a16:creationId xmlns:a16="http://schemas.microsoft.com/office/drawing/2014/main" id="{6EA9427B-DD60-4B7E-B005-036B067C53C4}"/>
              </a:ext>
            </a:extLst>
          </p:cNvPr>
          <p:cNvSpPr>
            <a:spLocks noGrp="1"/>
          </p:cNvSpPr>
          <p:nvPr>
            <p:ph type="body" sz="quarter" idx="12" hasCustomPrompt="1"/>
          </p:nvPr>
        </p:nvSpPr>
        <p:spPr>
          <a:xfrm>
            <a:off x="450000" y="41034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pic>
        <p:nvPicPr>
          <p:cNvPr id="15" name="Picture 14">
            <a:extLst>
              <a:ext uri="{FF2B5EF4-FFF2-40B4-BE49-F238E27FC236}">
                <a16:creationId xmlns:a16="http://schemas.microsoft.com/office/drawing/2014/main" id="{3412A183-5E7A-4C3D-947A-9285D2D4465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9" name="Espace réservé du pied de page 4">
            <a:extLst>
              <a:ext uri="{FF2B5EF4-FFF2-40B4-BE49-F238E27FC236}">
                <a16:creationId xmlns:a16="http://schemas.microsoft.com/office/drawing/2014/main" id="{4778E7C1-7DE5-4177-89BC-AC441CB406CA}"/>
              </a:ext>
            </a:extLst>
          </p:cNvPr>
          <p:cNvSpPr txBox="1">
            <a:spLocks/>
          </p:cNvSpPr>
          <p:nvPr userDrawn="1"/>
        </p:nvSpPr>
        <p:spPr>
          <a:xfrm>
            <a:off x="483375" y="6449846"/>
            <a:ext cx="3344042"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109606257"/>
      </p:ext>
    </p:extLst>
  </p:cSld>
  <p:clrMapOvr>
    <a:masterClrMapping/>
  </p:clrMapOvr>
  <p:extLst>
    <p:ext uri="{DCECCB84-F9BA-43D5-87BE-67443E8EF086}">
      <p15:sldGuideLst xmlns:p15="http://schemas.microsoft.com/office/powerpoint/2012/main"/>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Divider style 1">
    <p:bg>
      <p:bgPr>
        <a:solidFill>
          <a:schemeClr val="accent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3BFABE5-3710-487B-9FEB-24CECCFDE805}"/>
              </a:ext>
            </a:extLst>
          </p:cNvPr>
          <p:cNvSpPr>
            <a:spLocks noGrp="1"/>
          </p:cNvSpPr>
          <p:nvPr>
            <p:ph type="pic" sz="quarter" idx="14"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Move gradient and click icon in centre to add image</a:t>
            </a:r>
            <a:br>
              <a:rPr lang="en-GB"/>
            </a:br>
            <a:endParaRPr lang="en-GB"/>
          </a:p>
          <a:p>
            <a:endParaRPr lang="en-GB"/>
          </a:p>
          <a:p>
            <a:endParaRPr lang="en-GB"/>
          </a:p>
        </p:txBody>
      </p:sp>
      <p:graphicFrame>
        <p:nvGraphicFramePr>
          <p:cNvPr id="3" name="Objet 2" hidden="1">
            <a:extLst>
              <a:ext uri="{FF2B5EF4-FFF2-40B4-BE49-F238E27FC236}">
                <a16:creationId xmlns:a16="http://schemas.microsoft.com/office/drawing/2014/main" id="{0FC6D31B-8418-47E2-BEC8-4C4D884AEE25}"/>
              </a:ext>
            </a:extLst>
          </p:cNvPr>
          <p:cNvGraphicFramePr>
            <a:graphicFrameLocks noChangeAspect="1"/>
          </p:cNvGraphicFramePr>
          <p:nvPr userDrawn="1">
            <p:custDataLst>
              <p:tags r:id="rId1"/>
            </p:custDataLst>
            <p:extLst>
              <p:ext uri="{D42A27DB-BD31-4B8C-83A1-F6EECF244321}">
                <p14:modId xmlns:p14="http://schemas.microsoft.com/office/powerpoint/2010/main" val="11539686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0FC6D31B-8418-47E2-BEC8-4C4D884AEE2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BFC7BE2-5BD4-49F5-A3FC-FE37C1AC9667}"/>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18" name="Title 1">
            <a:extLst>
              <a:ext uri="{FF2B5EF4-FFF2-40B4-BE49-F238E27FC236}">
                <a16:creationId xmlns:a16="http://schemas.microsoft.com/office/drawing/2014/main" id="{A7CC7BB1-2504-412F-9361-BB77A4C0663B}"/>
              </a:ext>
            </a:extLst>
          </p:cNvPr>
          <p:cNvSpPr>
            <a:spLocks noGrp="1"/>
          </p:cNvSpPr>
          <p:nvPr>
            <p:ph type="title" hasCustomPrompt="1"/>
          </p:nvPr>
        </p:nvSpPr>
        <p:spPr>
          <a:xfrm>
            <a:off x="450000" y="450000"/>
            <a:ext cx="7518208" cy="1661993"/>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a:t>
            </a:r>
            <a:br>
              <a:rPr lang="en-GB"/>
            </a:br>
            <a:r>
              <a:rPr lang="en-GB"/>
              <a:t>title</a:t>
            </a:r>
          </a:p>
        </p:txBody>
      </p:sp>
      <p:sp>
        <p:nvSpPr>
          <p:cNvPr id="19" name="Espace réservé du texte 2">
            <a:extLst>
              <a:ext uri="{FF2B5EF4-FFF2-40B4-BE49-F238E27FC236}">
                <a16:creationId xmlns:a16="http://schemas.microsoft.com/office/drawing/2014/main" id="{C8046952-CF6F-4606-B04F-66EE0742EF9E}"/>
              </a:ext>
            </a:extLst>
          </p:cNvPr>
          <p:cNvSpPr>
            <a:spLocks noGrp="1"/>
          </p:cNvSpPr>
          <p:nvPr>
            <p:ph type="body" idx="1" hasCustomPrompt="1"/>
          </p:nvPr>
        </p:nvSpPr>
        <p:spPr>
          <a:xfrm>
            <a:off x="450000" y="2816932"/>
            <a:ext cx="5646000"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7" name="Slide Number Placeholder 15">
            <a:extLst>
              <a:ext uri="{FF2B5EF4-FFF2-40B4-BE49-F238E27FC236}">
                <a16:creationId xmlns:a16="http://schemas.microsoft.com/office/drawing/2014/main" id="{05F58369-4CFC-4F85-AE55-0653BC425290}"/>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7D5087FE-CA04-41B7-8E8E-E132DB96B8A8}"/>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18D3ED00-9E13-4614-A96A-E85E156FDC93}"/>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228168165"/>
      </p:ext>
    </p:extLst>
  </p:cSld>
  <p:clrMapOvr>
    <a:masterClrMapping/>
  </p:clrMapOvr>
  <p:extLst>
    <p:ext uri="{DCECCB84-F9BA-43D5-87BE-67443E8EF086}">
      <p15:sldGuideLst xmlns:p15="http://schemas.microsoft.com/office/powerpoint/2012/main"/>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Divider style 2">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7F1DF56-E580-4EF0-B321-72253D34D1A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2" name="Espace réservé du texte 11">
            <a:extLst>
              <a:ext uri="{FF2B5EF4-FFF2-40B4-BE49-F238E27FC236}">
                <a16:creationId xmlns:a16="http://schemas.microsoft.com/office/drawing/2014/main" id="{33D4A3F2-F359-4910-A404-46BF044E4AF2}"/>
              </a:ext>
            </a:extLst>
          </p:cNvPr>
          <p:cNvSpPr>
            <a:spLocks noGrp="1"/>
          </p:cNvSpPr>
          <p:nvPr>
            <p:ph type="body" sz="quarter" idx="13" hasCustomPrompt="1"/>
          </p:nvPr>
        </p:nvSpPr>
        <p:spPr>
          <a:xfrm>
            <a:off x="445224" y="361438"/>
            <a:ext cx="1755609" cy="1021277"/>
          </a:xfrm>
        </p:spPr>
        <p:txBody>
          <a:bodyPr wrap="none" anchor="ctr">
            <a:noAutofit/>
          </a:bodyPr>
          <a:lstStyle>
            <a:lvl1pPr marL="0" indent="0">
              <a:buNone/>
              <a:defRPr sz="8800" b="1">
                <a:solidFill>
                  <a:schemeClr val="bg1"/>
                </a:solidFill>
              </a:defRPr>
            </a:lvl1pPr>
          </a:lstStyle>
          <a:p>
            <a:pPr lvl="0"/>
            <a:r>
              <a:rPr lang="en-GB"/>
              <a:t>01.</a:t>
            </a:r>
          </a:p>
        </p:txBody>
      </p:sp>
      <p:sp>
        <p:nvSpPr>
          <p:cNvPr id="23" name="Title 1">
            <a:extLst>
              <a:ext uri="{FF2B5EF4-FFF2-40B4-BE49-F238E27FC236}">
                <a16:creationId xmlns:a16="http://schemas.microsoft.com/office/drawing/2014/main" id="{D02C7E95-0776-4566-9F9E-853072349655}"/>
              </a:ext>
            </a:extLst>
          </p:cNvPr>
          <p:cNvSpPr>
            <a:spLocks noGrp="1"/>
          </p:cNvSpPr>
          <p:nvPr>
            <p:ph type="title" hasCustomPrompt="1"/>
          </p:nvPr>
        </p:nvSpPr>
        <p:spPr>
          <a:xfrm>
            <a:off x="452216" y="1628238"/>
            <a:ext cx="7551996"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3" name="Espace réservé du texte 2">
            <a:extLst>
              <a:ext uri="{FF2B5EF4-FFF2-40B4-BE49-F238E27FC236}">
                <a16:creationId xmlns:a16="http://schemas.microsoft.com/office/drawing/2014/main" id="{05670778-992C-450F-AD18-EDF3DF65D9E0}"/>
              </a:ext>
            </a:extLst>
          </p:cNvPr>
          <p:cNvSpPr>
            <a:spLocks noGrp="1"/>
          </p:cNvSpPr>
          <p:nvPr>
            <p:ph type="body" idx="1" hasCustomPrompt="1"/>
          </p:nvPr>
        </p:nvSpPr>
        <p:spPr>
          <a:xfrm>
            <a:off x="447556" y="4429863"/>
            <a:ext cx="7551996" cy="312330"/>
          </a:xfrm>
        </p:spPr>
        <p:txBody>
          <a:bodyPr wrap="square" lIns="0" rIns="0" anchor="t">
            <a:spAutoFit/>
          </a:bodyPr>
          <a:lstStyle>
            <a:lvl1pPr marL="0" indent="0">
              <a:buNone/>
              <a:defRPr sz="2000" b="1"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6" name="Slide Number Placeholder 15">
            <a:extLst>
              <a:ext uri="{FF2B5EF4-FFF2-40B4-BE49-F238E27FC236}">
                <a16:creationId xmlns:a16="http://schemas.microsoft.com/office/drawing/2014/main" id="{4DC0623D-42A1-41B3-B5F9-CBD1B7199F82}"/>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CE94C612-F8D8-4995-B952-13894185BB74}"/>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9" name="Espace réservé du pied de page 4">
            <a:extLst>
              <a:ext uri="{FF2B5EF4-FFF2-40B4-BE49-F238E27FC236}">
                <a16:creationId xmlns:a16="http://schemas.microsoft.com/office/drawing/2014/main" id="{7AE34A6E-E6F7-4F88-A4FA-58C3B6748C26}"/>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606186836"/>
      </p:ext>
    </p:extLst>
  </p:cSld>
  <p:clrMapOvr>
    <a:masterClrMapping/>
  </p:clrMapOvr>
  <p:extLst>
    <p:ext uri="{DCECCB84-F9BA-43D5-87BE-67443E8EF086}">
      <p15:sldGuideLst xmlns:p15="http://schemas.microsoft.com/office/powerpoint/2012/main"/>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Divider style 3">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1C8B4AF-F430-418E-A2A2-405D51AB9A3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8904312" y="91698"/>
            <a:ext cx="2837315" cy="3107326"/>
          </a:xfrm>
        </p:spPr>
        <p:txBody>
          <a:bodyPr wrap="none">
            <a:spAutoFit/>
          </a:bodyPr>
          <a:lstStyle>
            <a:lvl1pPr marL="0" indent="0" algn="ctr">
              <a:buNone/>
              <a:defRPr sz="19900" b="1">
                <a:solidFill>
                  <a:schemeClr val="bg1"/>
                </a:solidFill>
              </a:defRPr>
            </a:lvl1pPr>
          </a:lstStyle>
          <a:p>
            <a:pPr lvl="0"/>
            <a:r>
              <a:rPr lang="en-GB"/>
              <a:t>00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50000" y="450000"/>
            <a:ext cx="7422765"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2816932"/>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449439F3-FF8F-432B-A929-CF669DAC783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Tree>
    <p:extLst>
      <p:ext uri="{BB962C8B-B14F-4D97-AF65-F5344CB8AC3E}">
        <p14:creationId xmlns:p14="http://schemas.microsoft.com/office/powerpoint/2010/main" val="341326502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hite_Clear">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D0B2F92C-06FA-488D-8B64-E2B929FF4065}"/>
              </a:ext>
            </a:extLst>
          </p:cNvPr>
          <p:cNvSpPr>
            <a:spLocks noGrp="1"/>
          </p:cNvSpPr>
          <p:nvPr>
            <p:ph type="body" sz="quarter" idx="10" hasCustomPrompt="1"/>
          </p:nvPr>
        </p:nvSpPr>
        <p:spPr>
          <a:xfrm>
            <a:off x="449998" y="5666055"/>
            <a:ext cx="11299089" cy="287338"/>
          </a:xfrm>
        </p:spPr>
        <p:txBody>
          <a:bodyPr anchor="t"/>
          <a:lstStyle>
            <a:lvl1pPr algn="l">
              <a:defRPr sz="1400" i="1"/>
            </a:lvl1pPr>
          </a:lstStyle>
          <a:p>
            <a:pPr lvl="0"/>
            <a:r>
              <a:rPr lang="en-US"/>
              <a:t>Base and source:</a:t>
            </a:r>
          </a:p>
        </p:txBody>
      </p:sp>
    </p:spTree>
    <p:extLst>
      <p:ext uri="{BB962C8B-B14F-4D97-AF65-F5344CB8AC3E}">
        <p14:creationId xmlns:p14="http://schemas.microsoft.com/office/powerpoint/2010/main" val="753746599"/>
      </p:ext>
    </p:extLst>
  </p:cSld>
  <p:clrMapOvr>
    <a:masterClrMapping/>
  </p:clrMapOvr>
  <p:extLst>
    <p:ext uri="{DCECCB84-F9BA-43D5-87BE-67443E8EF086}">
      <p15:sldGuideLst xmlns:p15="http://schemas.microsoft.com/office/powerpoint/2012/main"/>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white_Clear">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D0B2F92C-06FA-488D-8B64-E2B929FF4065}"/>
              </a:ext>
            </a:extLst>
          </p:cNvPr>
          <p:cNvSpPr>
            <a:spLocks noGrp="1"/>
          </p:cNvSpPr>
          <p:nvPr>
            <p:ph type="body" sz="quarter" idx="10" hasCustomPrompt="1"/>
          </p:nvPr>
        </p:nvSpPr>
        <p:spPr>
          <a:xfrm>
            <a:off x="449998" y="5666055"/>
            <a:ext cx="11299089" cy="287338"/>
          </a:xfrm>
        </p:spPr>
        <p:txBody>
          <a:bodyPr anchor="t"/>
          <a:lstStyle>
            <a:lvl1pPr algn="l">
              <a:defRPr sz="1400" i="1"/>
            </a:lvl1pPr>
          </a:lstStyle>
          <a:p>
            <a:pPr lvl="0"/>
            <a:r>
              <a:rPr lang="en-US"/>
              <a:t>Base and source:</a:t>
            </a:r>
          </a:p>
        </p:txBody>
      </p:sp>
    </p:spTree>
    <p:extLst>
      <p:ext uri="{BB962C8B-B14F-4D97-AF65-F5344CB8AC3E}">
        <p14:creationId xmlns:p14="http://schemas.microsoft.com/office/powerpoint/2010/main" val="2193895033"/>
      </p:ext>
    </p:extLst>
  </p:cSld>
  <p:clrMapOvr>
    <a:masterClrMapping/>
  </p:clrMapOvr>
  <p:extLst>
    <p:ext uri="{DCECCB84-F9BA-43D5-87BE-67443E8EF086}">
      <p15:sldGuideLst xmlns:p15="http://schemas.microsoft.com/office/powerpoint/2012/main"/>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col_clear">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1730F1E-C38F-43FB-AF5A-287E0AA31E4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9" name="Slide Number Placeholder 15">
            <a:extLst>
              <a:ext uri="{FF2B5EF4-FFF2-40B4-BE49-F238E27FC236}">
                <a16:creationId xmlns:a16="http://schemas.microsoft.com/office/drawing/2014/main" id="{08840428-B260-4958-A149-63C86CC793A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pic>
        <p:nvPicPr>
          <p:cNvPr id="12" name="Picture 11">
            <a:extLst>
              <a:ext uri="{FF2B5EF4-FFF2-40B4-BE49-F238E27FC236}">
                <a16:creationId xmlns:a16="http://schemas.microsoft.com/office/drawing/2014/main" id="{87BB07CD-2CDE-4607-8552-35BEFAEB845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Text Placeholder 3">
            <a:extLst>
              <a:ext uri="{FF2B5EF4-FFF2-40B4-BE49-F238E27FC236}">
                <a16:creationId xmlns:a16="http://schemas.microsoft.com/office/drawing/2014/main" id="{DEACAF23-7872-4DD8-95F6-F1AEAED117B8}"/>
              </a:ext>
            </a:extLst>
          </p:cNvPr>
          <p:cNvSpPr>
            <a:spLocks noGrp="1"/>
          </p:cNvSpPr>
          <p:nvPr>
            <p:ph type="body" sz="quarter" idx="10"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2989312123"/>
      </p:ext>
    </p:extLst>
  </p:cSld>
  <p:clrMapOvr>
    <a:masterClrMapping/>
  </p:clrMapOvr>
  <p:extLst>
    <p:ext uri="{DCECCB84-F9BA-43D5-87BE-67443E8EF086}">
      <p15:sldGuideLst xmlns:p15="http://schemas.microsoft.com/office/powerpoint/2012/main"/>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white_standard_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tx1"/>
                </a:solidFill>
              </a:defRPr>
            </a:lvl1pPr>
            <a:lvl2pPr>
              <a:spcBef>
                <a:spcPts val="400"/>
              </a:spcBef>
              <a:defRPr sz="2400" b="0">
                <a:solidFill>
                  <a:schemeClr val="tx1"/>
                </a:solidFill>
              </a:defRPr>
            </a:lvl2pPr>
            <a:lvl3pPr>
              <a:spcBef>
                <a:spcPts val="400"/>
              </a:spcBef>
              <a:defRPr sz="2400" b="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p:txBody>
          <a:body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1"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767273559"/>
      </p:ext>
    </p:extLst>
  </p:cSld>
  <p:clrMapOvr>
    <a:masterClrMapping/>
  </p:clrMapOvr>
  <p:extLst>
    <p:ext uri="{DCECCB84-F9BA-43D5-87BE-67443E8EF086}">
      <p15:sldGuideLst xmlns:p15="http://schemas.microsoft.com/office/powerpoint/2012/main"/>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dark_standard_conten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2BC266A-4226-44C8-8505-035BA59F6BF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bg1"/>
                </a:solidFill>
              </a:defRPr>
            </a:lvl1pPr>
            <a:lvl2pPr>
              <a:spcBef>
                <a:spcPts val="400"/>
              </a:spcBef>
              <a:defRPr sz="2400" b="0">
                <a:solidFill>
                  <a:schemeClr val="bg1"/>
                </a:solidFill>
              </a:defRPr>
            </a:lvl2pPr>
            <a:lvl3pPr>
              <a:spcBef>
                <a:spcPts val="400"/>
              </a:spcBef>
              <a:defRPr sz="2400" b="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solidFill>
                  <a:schemeClr val="bg1"/>
                </a:solidFill>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6" name="Picture 5">
            <a:extLst>
              <a:ext uri="{FF2B5EF4-FFF2-40B4-BE49-F238E27FC236}">
                <a16:creationId xmlns:a16="http://schemas.microsoft.com/office/drawing/2014/main" id="{F9C4386B-E985-478A-B2E9-8F0C6454983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657306441"/>
      </p:ext>
    </p:extLst>
  </p:cSld>
  <p:clrMapOvr>
    <a:masterClrMapping/>
  </p:clrMapOvr>
  <p:extLst>
    <p:ext uri="{DCECCB84-F9BA-43D5-87BE-67443E8EF086}">
      <p15:sldGuideLst xmlns:p15="http://schemas.microsoft.com/office/powerpoint/2012/main"/>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white_text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3"/>
            <a:ext cx="7403642" cy="3600189"/>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600677"/>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20432771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3BC4D37-E586-43AC-A93C-2749826327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4"/>
            <a:ext cx="7403642" cy="3585714"/>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586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14A16A2C-737A-46DB-BB14-9BC354D3121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66289248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white_text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0364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71003287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lef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82B7F90-7B62-4924-9538-8BF5F99629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28535"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1" name="Picture 10">
            <a:extLst>
              <a:ext uri="{FF2B5EF4-FFF2-40B4-BE49-F238E27FC236}">
                <a16:creationId xmlns:a16="http://schemas.microsoft.com/office/drawing/2014/main" id="{0355D808-8EC9-453D-A835-2FE2CEFB36B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75249783"/>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white_diagram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81088996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col_diagram_lef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D7DE5C1-AF1B-41DD-AC50-60E09A5F08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8" name="Picture 7">
            <a:extLst>
              <a:ext uri="{FF2B5EF4-FFF2-40B4-BE49-F238E27FC236}">
                <a16:creationId xmlns:a16="http://schemas.microsoft.com/office/drawing/2014/main" id="{322CD0E1-B019-4241-A9B3-5DA9196FEF7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DE4895E2-0B71-40ED-B770-01633DAEA7FC}"/>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51598278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61" Type="http://schemas.openxmlformats.org/officeDocument/2006/relationships/slideLayout" Target="../slideLayouts/slideLayout61.xml"/><Relationship Id="rId82" Type="http://schemas.openxmlformats.org/officeDocument/2006/relationships/theme" Target="../theme/theme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107.xml"/><Relationship Id="rId21" Type="http://schemas.openxmlformats.org/officeDocument/2006/relationships/slideLayout" Target="../slideLayouts/slideLayout102.xml"/><Relationship Id="rId42" Type="http://schemas.openxmlformats.org/officeDocument/2006/relationships/slideLayout" Target="../slideLayouts/slideLayout123.xml"/><Relationship Id="rId47" Type="http://schemas.openxmlformats.org/officeDocument/2006/relationships/slideLayout" Target="../slideLayouts/slideLayout128.xml"/><Relationship Id="rId63" Type="http://schemas.openxmlformats.org/officeDocument/2006/relationships/slideLayout" Target="../slideLayouts/slideLayout144.xml"/><Relationship Id="rId68" Type="http://schemas.openxmlformats.org/officeDocument/2006/relationships/slideLayout" Target="../slideLayouts/slideLayout149.xml"/><Relationship Id="rId84" Type="http://schemas.openxmlformats.org/officeDocument/2006/relationships/image" Target="../media/image1.png"/><Relationship Id="rId16" Type="http://schemas.openxmlformats.org/officeDocument/2006/relationships/slideLayout" Target="../slideLayouts/slideLayout97.xml"/><Relationship Id="rId11" Type="http://schemas.openxmlformats.org/officeDocument/2006/relationships/slideLayout" Target="../slideLayouts/slideLayout92.xml"/><Relationship Id="rId32" Type="http://schemas.openxmlformats.org/officeDocument/2006/relationships/slideLayout" Target="../slideLayouts/slideLayout113.xml"/><Relationship Id="rId37" Type="http://schemas.openxmlformats.org/officeDocument/2006/relationships/slideLayout" Target="../slideLayouts/slideLayout118.xml"/><Relationship Id="rId53" Type="http://schemas.openxmlformats.org/officeDocument/2006/relationships/slideLayout" Target="../slideLayouts/slideLayout134.xml"/><Relationship Id="rId58" Type="http://schemas.openxmlformats.org/officeDocument/2006/relationships/slideLayout" Target="../slideLayouts/slideLayout139.xml"/><Relationship Id="rId74" Type="http://schemas.openxmlformats.org/officeDocument/2006/relationships/slideLayout" Target="../slideLayouts/slideLayout155.xml"/><Relationship Id="rId79" Type="http://schemas.openxmlformats.org/officeDocument/2006/relationships/slideLayout" Target="../slideLayouts/slideLayout160.xml"/><Relationship Id="rId5" Type="http://schemas.openxmlformats.org/officeDocument/2006/relationships/slideLayout" Target="../slideLayouts/slideLayout86.xml"/><Relationship Id="rId61" Type="http://schemas.openxmlformats.org/officeDocument/2006/relationships/slideLayout" Target="../slideLayouts/slideLayout142.xml"/><Relationship Id="rId82" Type="http://schemas.openxmlformats.org/officeDocument/2006/relationships/slideLayout" Target="../slideLayouts/slideLayout163.xml"/><Relationship Id="rId19" Type="http://schemas.openxmlformats.org/officeDocument/2006/relationships/slideLayout" Target="../slideLayouts/slideLayout100.xml"/><Relationship Id="rId14" Type="http://schemas.openxmlformats.org/officeDocument/2006/relationships/slideLayout" Target="../slideLayouts/slideLayout95.xml"/><Relationship Id="rId22" Type="http://schemas.openxmlformats.org/officeDocument/2006/relationships/slideLayout" Target="../slideLayouts/slideLayout103.xml"/><Relationship Id="rId27" Type="http://schemas.openxmlformats.org/officeDocument/2006/relationships/slideLayout" Target="../slideLayouts/slideLayout108.xml"/><Relationship Id="rId30" Type="http://schemas.openxmlformats.org/officeDocument/2006/relationships/slideLayout" Target="../slideLayouts/slideLayout111.xml"/><Relationship Id="rId35" Type="http://schemas.openxmlformats.org/officeDocument/2006/relationships/slideLayout" Target="../slideLayouts/slideLayout116.xml"/><Relationship Id="rId43" Type="http://schemas.openxmlformats.org/officeDocument/2006/relationships/slideLayout" Target="../slideLayouts/slideLayout124.xml"/><Relationship Id="rId48" Type="http://schemas.openxmlformats.org/officeDocument/2006/relationships/slideLayout" Target="../slideLayouts/slideLayout129.xml"/><Relationship Id="rId56" Type="http://schemas.openxmlformats.org/officeDocument/2006/relationships/slideLayout" Target="../slideLayouts/slideLayout137.xml"/><Relationship Id="rId64" Type="http://schemas.openxmlformats.org/officeDocument/2006/relationships/slideLayout" Target="../slideLayouts/slideLayout145.xml"/><Relationship Id="rId69" Type="http://schemas.openxmlformats.org/officeDocument/2006/relationships/slideLayout" Target="../slideLayouts/slideLayout150.xml"/><Relationship Id="rId77" Type="http://schemas.openxmlformats.org/officeDocument/2006/relationships/slideLayout" Target="../slideLayouts/slideLayout158.xml"/><Relationship Id="rId8" Type="http://schemas.openxmlformats.org/officeDocument/2006/relationships/slideLayout" Target="../slideLayouts/slideLayout89.xml"/><Relationship Id="rId51" Type="http://schemas.openxmlformats.org/officeDocument/2006/relationships/slideLayout" Target="../slideLayouts/slideLayout132.xml"/><Relationship Id="rId72" Type="http://schemas.openxmlformats.org/officeDocument/2006/relationships/slideLayout" Target="../slideLayouts/slideLayout153.xml"/><Relationship Id="rId80" Type="http://schemas.openxmlformats.org/officeDocument/2006/relationships/slideLayout" Target="../slideLayouts/slideLayout161.xml"/><Relationship Id="rId3" Type="http://schemas.openxmlformats.org/officeDocument/2006/relationships/slideLayout" Target="../slideLayouts/slideLayout84.xml"/><Relationship Id="rId12" Type="http://schemas.openxmlformats.org/officeDocument/2006/relationships/slideLayout" Target="../slideLayouts/slideLayout93.xml"/><Relationship Id="rId17" Type="http://schemas.openxmlformats.org/officeDocument/2006/relationships/slideLayout" Target="../slideLayouts/slideLayout98.xml"/><Relationship Id="rId25" Type="http://schemas.openxmlformats.org/officeDocument/2006/relationships/slideLayout" Target="../slideLayouts/slideLayout106.xml"/><Relationship Id="rId33" Type="http://schemas.openxmlformats.org/officeDocument/2006/relationships/slideLayout" Target="../slideLayouts/slideLayout114.xml"/><Relationship Id="rId38" Type="http://schemas.openxmlformats.org/officeDocument/2006/relationships/slideLayout" Target="../slideLayouts/slideLayout119.xml"/><Relationship Id="rId46" Type="http://schemas.openxmlformats.org/officeDocument/2006/relationships/slideLayout" Target="../slideLayouts/slideLayout127.xml"/><Relationship Id="rId59" Type="http://schemas.openxmlformats.org/officeDocument/2006/relationships/slideLayout" Target="../slideLayouts/slideLayout140.xml"/><Relationship Id="rId67" Type="http://schemas.openxmlformats.org/officeDocument/2006/relationships/slideLayout" Target="../slideLayouts/slideLayout148.xml"/><Relationship Id="rId20" Type="http://schemas.openxmlformats.org/officeDocument/2006/relationships/slideLayout" Target="../slideLayouts/slideLayout101.xml"/><Relationship Id="rId41" Type="http://schemas.openxmlformats.org/officeDocument/2006/relationships/slideLayout" Target="../slideLayouts/slideLayout122.xml"/><Relationship Id="rId54" Type="http://schemas.openxmlformats.org/officeDocument/2006/relationships/slideLayout" Target="../slideLayouts/slideLayout135.xml"/><Relationship Id="rId62" Type="http://schemas.openxmlformats.org/officeDocument/2006/relationships/slideLayout" Target="../slideLayouts/slideLayout143.xml"/><Relationship Id="rId70" Type="http://schemas.openxmlformats.org/officeDocument/2006/relationships/slideLayout" Target="../slideLayouts/slideLayout151.xml"/><Relationship Id="rId75" Type="http://schemas.openxmlformats.org/officeDocument/2006/relationships/slideLayout" Target="../slideLayouts/slideLayout156.xml"/><Relationship Id="rId83" Type="http://schemas.openxmlformats.org/officeDocument/2006/relationships/theme" Target="../theme/theme2.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5" Type="http://schemas.openxmlformats.org/officeDocument/2006/relationships/slideLayout" Target="../slideLayouts/slideLayout96.xml"/><Relationship Id="rId23" Type="http://schemas.openxmlformats.org/officeDocument/2006/relationships/slideLayout" Target="../slideLayouts/slideLayout104.xml"/><Relationship Id="rId28" Type="http://schemas.openxmlformats.org/officeDocument/2006/relationships/slideLayout" Target="../slideLayouts/slideLayout109.xml"/><Relationship Id="rId36" Type="http://schemas.openxmlformats.org/officeDocument/2006/relationships/slideLayout" Target="../slideLayouts/slideLayout117.xml"/><Relationship Id="rId49" Type="http://schemas.openxmlformats.org/officeDocument/2006/relationships/slideLayout" Target="../slideLayouts/slideLayout130.xml"/><Relationship Id="rId57" Type="http://schemas.openxmlformats.org/officeDocument/2006/relationships/slideLayout" Target="../slideLayouts/slideLayout138.xml"/><Relationship Id="rId10" Type="http://schemas.openxmlformats.org/officeDocument/2006/relationships/slideLayout" Target="../slideLayouts/slideLayout91.xml"/><Relationship Id="rId31" Type="http://schemas.openxmlformats.org/officeDocument/2006/relationships/slideLayout" Target="../slideLayouts/slideLayout112.xml"/><Relationship Id="rId44" Type="http://schemas.openxmlformats.org/officeDocument/2006/relationships/slideLayout" Target="../slideLayouts/slideLayout125.xml"/><Relationship Id="rId52" Type="http://schemas.openxmlformats.org/officeDocument/2006/relationships/slideLayout" Target="../slideLayouts/slideLayout133.xml"/><Relationship Id="rId60" Type="http://schemas.openxmlformats.org/officeDocument/2006/relationships/slideLayout" Target="../slideLayouts/slideLayout141.xml"/><Relationship Id="rId65" Type="http://schemas.openxmlformats.org/officeDocument/2006/relationships/slideLayout" Target="../slideLayouts/slideLayout146.xml"/><Relationship Id="rId73" Type="http://schemas.openxmlformats.org/officeDocument/2006/relationships/slideLayout" Target="../slideLayouts/slideLayout154.xml"/><Relationship Id="rId78" Type="http://schemas.openxmlformats.org/officeDocument/2006/relationships/slideLayout" Target="../slideLayouts/slideLayout159.xml"/><Relationship Id="rId81" Type="http://schemas.openxmlformats.org/officeDocument/2006/relationships/slideLayout" Target="../slideLayouts/slideLayout162.xml"/><Relationship Id="rId4" Type="http://schemas.openxmlformats.org/officeDocument/2006/relationships/slideLayout" Target="../slideLayouts/slideLayout85.xml"/><Relationship Id="rId9" Type="http://schemas.openxmlformats.org/officeDocument/2006/relationships/slideLayout" Target="../slideLayouts/slideLayout90.xml"/><Relationship Id="rId13" Type="http://schemas.openxmlformats.org/officeDocument/2006/relationships/slideLayout" Target="../slideLayouts/slideLayout94.xml"/><Relationship Id="rId18" Type="http://schemas.openxmlformats.org/officeDocument/2006/relationships/slideLayout" Target="../slideLayouts/slideLayout99.xml"/><Relationship Id="rId39" Type="http://schemas.openxmlformats.org/officeDocument/2006/relationships/slideLayout" Target="../slideLayouts/slideLayout120.xml"/><Relationship Id="rId34" Type="http://schemas.openxmlformats.org/officeDocument/2006/relationships/slideLayout" Target="../slideLayouts/slideLayout115.xml"/><Relationship Id="rId50" Type="http://schemas.openxmlformats.org/officeDocument/2006/relationships/slideLayout" Target="../slideLayouts/slideLayout131.xml"/><Relationship Id="rId55" Type="http://schemas.openxmlformats.org/officeDocument/2006/relationships/slideLayout" Target="../slideLayouts/slideLayout136.xml"/><Relationship Id="rId76" Type="http://schemas.openxmlformats.org/officeDocument/2006/relationships/slideLayout" Target="../slideLayouts/slideLayout157.xml"/><Relationship Id="rId7" Type="http://schemas.openxmlformats.org/officeDocument/2006/relationships/slideLayout" Target="../slideLayouts/slideLayout88.xml"/><Relationship Id="rId71" Type="http://schemas.openxmlformats.org/officeDocument/2006/relationships/slideLayout" Target="../slideLayouts/slideLayout152.xml"/><Relationship Id="rId2" Type="http://schemas.openxmlformats.org/officeDocument/2006/relationships/slideLayout" Target="../slideLayouts/slideLayout83.xml"/><Relationship Id="rId29" Type="http://schemas.openxmlformats.org/officeDocument/2006/relationships/slideLayout" Target="../slideLayouts/slideLayout110.xml"/><Relationship Id="rId24" Type="http://schemas.openxmlformats.org/officeDocument/2006/relationships/slideLayout" Target="../slideLayouts/slideLayout105.xml"/><Relationship Id="rId40" Type="http://schemas.openxmlformats.org/officeDocument/2006/relationships/slideLayout" Target="../slideLayouts/slideLayout121.xml"/><Relationship Id="rId45" Type="http://schemas.openxmlformats.org/officeDocument/2006/relationships/slideLayout" Target="../slideLayouts/slideLayout126.xml"/><Relationship Id="rId66" Type="http://schemas.openxmlformats.org/officeDocument/2006/relationships/slideLayout" Target="../slideLayouts/slideLayout147.xml"/></Relationships>
</file>

<file path=ppt/slideMasters/_rels/slideMaster3.xml.rels><?xml version="1.0" encoding="UTF-8" standalone="yes"?>
<Relationships xmlns="http://schemas.openxmlformats.org/package/2006/relationships"><Relationship Id="rId26" Type="http://schemas.openxmlformats.org/officeDocument/2006/relationships/slideLayout" Target="../slideLayouts/slideLayout189.xml"/><Relationship Id="rId21" Type="http://schemas.openxmlformats.org/officeDocument/2006/relationships/slideLayout" Target="../slideLayouts/slideLayout184.xml"/><Relationship Id="rId42" Type="http://schemas.openxmlformats.org/officeDocument/2006/relationships/slideLayout" Target="../slideLayouts/slideLayout205.xml"/><Relationship Id="rId47" Type="http://schemas.openxmlformats.org/officeDocument/2006/relationships/slideLayout" Target="../slideLayouts/slideLayout210.xml"/><Relationship Id="rId63" Type="http://schemas.openxmlformats.org/officeDocument/2006/relationships/slideLayout" Target="../slideLayouts/slideLayout226.xml"/><Relationship Id="rId68" Type="http://schemas.openxmlformats.org/officeDocument/2006/relationships/slideLayout" Target="../slideLayouts/slideLayout231.xml"/><Relationship Id="rId16" Type="http://schemas.openxmlformats.org/officeDocument/2006/relationships/slideLayout" Target="../slideLayouts/slideLayout179.xml"/><Relationship Id="rId11" Type="http://schemas.openxmlformats.org/officeDocument/2006/relationships/slideLayout" Target="../slideLayouts/slideLayout174.xml"/><Relationship Id="rId32" Type="http://schemas.openxmlformats.org/officeDocument/2006/relationships/slideLayout" Target="../slideLayouts/slideLayout195.xml"/><Relationship Id="rId37" Type="http://schemas.openxmlformats.org/officeDocument/2006/relationships/slideLayout" Target="../slideLayouts/slideLayout200.xml"/><Relationship Id="rId53" Type="http://schemas.openxmlformats.org/officeDocument/2006/relationships/slideLayout" Target="../slideLayouts/slideLayout216.xml"/><Relationship Id="rId58" Type="http://schemas.openxmlformats.org/officeDocument/2006/relationships/slideLayout" Target="../slideLayouts/slideLayout221.xml"/><Relationship Id="rId74" Type="http://schemas.openxmlformats.org/officeDocument/2006/relationships/slideLayout" Target="../slideLayouts/slideLayout237.xml"/><Relationship Id="rId79" Type="http://schemas.openxmlformats.org/officeDocument/2006/relationships/slideLayout" Target="../slideLayouts/slideLayout242.xml"/><Relationship Id="rId5" Type="http://schemas.openxmlformats.org/officeDocument/2006/relationships/slideLayout" Target="../slideLayouts/slideLayout168.xml"/><Relationship Id="rId61" Type="http://schemas.openxmlformats.org/officeDocument/2006/relationships/slideLayout" Target="../slideLayouts/slideLayout224.xml"/><Relationship Id="rId82" Type="http://schemas.openxmlformats.org/officeDocument/2006/relationships/image" Target="../media/image1.png"/><Relationship Id="rId19" Type="http://schemas.openxmlformats.org/officeDocument/2006/relationships/slideLayout" Target="../slideLayouts/slideLayout182.xml"/><Relationship Id="rId14" Type="http://schemas.openxmlformats.org/officeDocument/2006/relationships/slideLayout" Target="../slideLayouts/slideLayout177.xml"/><Relationship Id="rId22" Type="http://schemas.openxmlformats.org/officeDocument/2006/relationships/slideLayout" Target="../slideLayouts/slideLayout185.xml"/><Relationship Id="rId27" Type="http://schemas.openxmlformats.org/officeDocument/2006/relationships/slideLayout" Target="../slideLayouts/slideLayout190.xml"/><Relationship Id="rId30" Type="http://schemas.openxmlformats.org/officeDocument/2006/relationships/slideLayout" Target="../slideLayouts/slideLayout193.xml"/><Relationship Id="rId35" Type="http://schemas.openxmlformats.org/officeDocument/2006/relationships/slideLayout" Target="../slideLayouts/slideLayout198.xml"/><Relationship Id="rId43" Type="http://schemas.openxmlformats.org/officeDocument/2006/relationships/slideLayout" Target="../slideLayouts/slideLayout206.xml"/><Relationship Id="rId48" Type="http://schemas.openxmlformats.org/officeDocument/2006/relationships/slideLayout" Target="../slideLayouts/slideLayout211.xml"/><Relationship Id="rId56" Type="http://schemas.openxmlformats.org/officeDocument/2006/relationships/slideLayout" Target="../slideLayouts/slideLayout219.xml"/><Relationship Id="rId64" Type="http://schemas.openxmlformats.org/officeDocument/2006/relationships/slideLayout" Target="../slideLayouts/slideLayout227.xml"/><Relationship Id="rId69" Type="http://schemas.openxmlformats.org/officeDocument/2006/relationships/slideLayout" Target="../slideLayouts/slideLayout232.xml"/><Relationship Id="rId77" Type="http://schemas.openxmlformats.org/officeDocument/2006/relationships/slideLayout" Target="../slideLayouts/slideLayout240.xml"/><Relationship Id="rId8" Type="http://schemas.openxmlformats.org/officeDocument/2006/relationships/slideLayout" Target="../slideLayouts/slideLayout171.xml"/><Relationship Id="rId51" Type="http://schemas.openxmlformats.org/officeDocument/2006/relationships/slideLayout" Target="../slideLayouts/slideLayout214.xml"/><Relationship Id="rId72" Type="http://schemas.openxmlformats.org/officeDocument/2006/relationships/slideLayout" Target="../slideLayouts/slideLayout235.xml"/><Relationship Id="rId80" Type="http://schemas.openxmlformats.org/officeDocument/2006/relationships/slideLayout" Target="../slideLayouts/slideLayout243.xml"/><Relationship Id="rId3" Type="http://schemas.openxmlformats.org/officeDocument/2006/relationships/slideLayout" Target="../slideLayouts/slideLayout166.xml"/><Relationship Id="rId12" Type="http://schemas.openxmlformats.org/officeDocument/2006/relationships/slideLayout" Target="../slideLayouts/slideLayout175.xml"/><Relationship Id="rId17" Type="http://schemas.openxmlformats.org/officeDocument/2006/relationships/slideLayout" Target="../slideLayouts/slideLayout180.xml"/><Relationship Id="rId25" Type="http://schemas.openxmlformats.org/officeDocument/2006/relationships/slideLayout" Target="../slideLayouts/slideLayout188.xml"/><Relationship Id="rId33" Type="http://schemas.openxmlformats.org/officeDocument/2006/relationships/slideLayout" Target="../slideLayouts/slideLayout196.xml"/><Relationship Id="rId38" Type="http://schemas.openxmlformats.org/officeDocument/2006/relationships/slideLayout" Target="../slideLayouts/slideLayout201.xml"/><Relationship Id="rId46" Type="http://schemas.openxmlformats.org/officeDocument/2006/relationships/slideLayout" Target="../slideLayouts/slideLayout209.xml"/><Relationship Id="rId59" Type="http://schemas.openxmlformats.org/officeDocument/2006/relationships/slideLayout" Target="../slideLayouts/slideLayout222.xml"/><Relationship Id="rId67" Type="http://schemas.openxmlformats.org/officeDocument/2006/relationships/slideLayout" Target="../slideLayouts/slideLayout230.xml"/><Relationship Id="rId20" Type="http://schemas.openxmlformats.org/officeDocument/2006/relationships/slideLayout" Target="../slideLayouts/slideLayout183.xml"/><Relationship Id="rId41" Type="http://schemas.openxmlformats.org/officeDocument/2006/relationships/slideLayout" Target="../slideLayouts/slideLayout204.xml"/><Relationship Id="rId54" Type="http://schemas.openxmlformats.org/officeDocument/2006/relationships/slideLayout" Target="../slideLayouts/slideLayout217.xml"/><Relationship Id="rId62" Type="http://schemas.openxmlformats.org/officeDocument/2006/relationships/slideLayout" Target="../slideLayouts/slideLayout225.xml"/><Relationship Id="rId70" Type="http://schemas.openxmlformats.org/officeDocument/2006/relationships/slideLayout" Target="../slideLayouts/slideLayout233.xml"/><Relationship Id="rId75" Type="http://schemas.openxmlformats.org/officeDocument/2006/relationships/slideLayout" Target="../slideLayouts/slideLayout238.xml"/><Relationship Id="rId1" Type="http://schemas.openxmlformats.org/officeDocument/2006/relationships/slideLayout" Target="../slideLayouts/slideLayout164.xml"/><Relationship Id="rId6" Type="http://schemas.openxmlformats.org/officeDocument/2006/relationships/slideLayout" Target="../slideLayouts/slideLayout169.xml"/><Relationship Id="rId15" Type="http://schemas.openxmlformats.org/officeDocument/2006/relationships/slideLayout" Target="../slideLayouts/slideLayout178.xml"/><Relationship Id="rId23" Type="http://schemas.openxmlformats.org/officeDocument/2006/relationships/slideLayout" Target="../slideLayouts/slideLayout186.xml"/><Relationship Id="rId28" Type="http://schemas.openxmlformats.org/officeDocument/2006/relationships/slideLayout" Target="../slideLayouts/slideLayout191.xml"/><Relationship Id="rId36" Type="http://schemas.openxmlformats.org/officeDocument/2006/relationships/slideLayout" Target="../slideLayouts/slideLayout199.xml"/><Relationship Id="rId49" Type="http://schemas.openxmlformats.org/officeDocument/2006/relationships/slideLayout" Target="../slideLayouts/slideLayout212.xml"/><Relationship Id="rId57" Type="http://schemas.openxmlformats.org/officeDocument/2006/relationships/slideLayout" Target="../slideLayouts/slideLayout220.xml"/><Relationship Id="rId10" Type="http://schemas.openxmlformats.org/officeDocument/2006/relationships/slideLayout" Target="../slideLayouts/slideLayout173.xml"/><Relationship Id="rId31" Type="http://schemas.openxmlformats.org/officeDocument/2006/relationships/slideLayout" Target="../slideLayouts/slideLayout194.xml"/><Relationship Id="rId44" Type="http://schemas.openxmlformats.org/officeDocument/2006/relationships/slideLayout" Target="../slideLayouts/slideLayout207.xml"/><Relationship Id="rId52" Type="http://schemas.openxmlformats.org/officeDocument/2006/relationships/slideLayout" Target="../slideLayouts/slideLayout215.xml"/><Relationship Id="rId60" Type="http://schemas.openxmlformats.org/officeDocument/2006/relationships/slideLayout" Target="../slideLayouts/slideLayout223.xml"/><Relationship Id="rId65" Type="http://schemas.openxmlformats.org/officeDocument/2006/relationships/slideLayout" Target="../slideLayouts/slideLayout228.xml"/><Relationship Id="rId73" Type="http://schemas.openxmlformats.org/officeDocument/2006/relationships/slideLayout" Target="../slideLayouts/slideLayout236.xml"/><Relationship Id="rId78" Type="http://schemas.openxmlformats.org/officeDocument/2006/relationships/slideLayout" Target="../slideLayouts/slideLayout241.xml"/><Relationship Id="rId81" Type="http://schemas.openxmlformats.org/officeDocument/2006/relationships/theme" Target="../theme/theme3.xml"/><Relationship Id="rId4" Type="http://schemas.openxmlformats.org/officeDocument/2006/relationships/slideLayout" Target="../slideLayouts/slideLayout167.xml"/><Relationship Id="rId9" Type="http://schemas.openxmlformats.org/officeDocument/2006/relationships/slideLayout" Target="../slideLayouts/slideLayout172.xml"/><Relationship Id="rId13" Type="http://schemas.openxmlformats.org/officeDocument/2006/relationships/slideLayout" Target="../slideLayouts/slideLayout176.xml"/><Relationship Id="rId18" Type="http://schemas.openxmlformats.org/officeDocument/2006/relationships/slideLayout" Target="../slideLayouts/slideLayout181.xml"/><Relationship Id="rId39" Type="http://schemas.openxmlformats.org/officeDocument/2006/relationships/slideLayout" Target="../slideLayouts/slideLayout202.xml"/><Relationship Id="rId34" Type="http://schemas.openxmlformats.org/officeDocument/2006/relationships/slideLayout" Target="../slideLayouts/slideLayout197.xml"/><Relationship Id="rId50" Type="http://schemas.openxmlformats.org/officeDocument/2006/relationships/slideLayout" Target="../slideLayouts/slideLayout213.xml"/><Relationship Id="rId55" Type="http://schemas.openxmlformats.org/officeDocument/2006/relationships/slideLayout" Target="../slideLayouts/slideLayout218.xml"/><Relationship Id="rId76" Type="http://schemas.openxmlformats.org/officeDocument/2006/relationships/slideLayout" Target="../slideLayouts/slideLayout239.xml"/><Relationship Id="rId7" Type="http://schemas.openxmlformats.org/officeDocument/2006/relationships/slideLayout" Target="../slideLayouts/slideLayout170.xml"/><Relationship Id="rId71" Type="http://schemas.openxmlformats.org/officeDocument/2006/relationships/slideLayout" Target="../slideLayouts/slideLayout234.xml"/><Relationship Id="rId2" Type="http://schemas.openxmlformats.org/officeDocument/2006/relationships/slideLayout" Target="../slideLayouts/slideLayout165.xml"/><Relationship Id="rId29" Type="http://schemas.openxmlformats.org/officeDocument/2006/relationships/slideLayout" Target="../slideLayouts/slideLayout192.xml"/><Relationship Id="rId24" Type="http://schemas.openxmlformats.org/officeDocument/2006/relationships/slideLayout" Target="../slideLayouts/slideLayout187.xml"/><Relationship Id="rId40" Type="http://schemas.openxmlformats.org/officeDocument/2006/relationships/slideLayout" Target="../slideLayouts/slideLayout203.xml"/><Relationship Id="rId45" Type="http://schemas.openxmlformats.org/officeDocument/2006/relationships/slideLayout" Target="../slideLayouts/slideLayout208.xml"/><Relationship Id="rId66" Type="http://schemas.openxmlformats.org/officeDocument/2006/relationships/slideLayout" Target="../slideLayouts/slideLayout2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51F5451-CC20-46A2-802F-F9D60C2A61E7}"/>
              </a:ext>
            </a:extLst>
          </p:cNvPr>
          <p:cNvSpPr>
            <a:spLocks noGrp="1"/>
          </p:cNvSpPr>
          <p:nvPr>
            <p:ph type="title"/>
          </p:nvPr>
        </p:nvSpPr>
        <p:spPr>
          <a:xfrm>
            <a:off x="450000" y="397170"/>
            <a:ext cx="9341700" cy="775597"/>
          </a:xfrm>
          <a:prstGeom prst="rect">
            <a:avLst/>
          </a:prstGeom>
        </p:spPr>
        <p:txBody>
          <a:bodyPr vert="horz" wrap="square" lIns="0" tIns="0" rIns="0" bIns="0" rtlCol="0" anchor="t">
            <a:noAutofit/>
          </a:bodyPr>
          <a:lstStyle/>
          <a:p>
            <a:r>
              <a:rPr lang="en-GB"/>
              <a:t>Click here to add title</a:t>
            </a:r>
          </a:p>
        </p:txBody>
      </p:sp>
      <p:sp>
        <p:nvSpPr>
          <p:cNvPr id="3" name="Espace réservé du texte 2">
            <a:extLst>
              <a:ext uri="{FF2B5EF4-FFF2-40B4-BE49-F238E27FC236}">
                <a16:creationId xmlns:a16="http://schemas.microsoft.com/office/drawing/2014/main" id="{41F54BE0-878D-4EDE-9290-206FC15489D4}"/>
              </a:ext>
            </a:extLst>
          </p:cNvPr>
          <p:cNvSpPr>
            <a:spLocks noGrp="1"/>
          </p:cNvSpPr>
          <p:nvPr>
            <p:ph type="body" idx="1"/>
          </p:nvPr>
        </p:nvSpPr>
        <p:spPr>
          <a:xfrm>
            <a:off x="450000" y="1808820"/>
            <a:ext cx="11299088" cy="3852205"/>
          </a:xfrm>
          <a:prstGeom prst="rect">
            <a:avLst/>
          </a:prstGeom>
        </p:spPr>
        <p:txBody>
          <a:bodyPr vert="horz" lIns="0" tIns="0" rIns="0" bIns="0" rtlCol="0">
            <a:noAutofit/>
          </a:bodyPr>
          <a:lstStyle/>
          <a:p>
            <a:pPr lvl="0"/>
            <a:r>
              <a:rPr lang="en-GB"/>
              <a:t>Click to change the text styles on the slide master</a:t>
            </a:r>
          </a:p>
          <a:p>
            <a:pPr lvl="1"/>
            <a:r>
              <a:rPr lang="en-GB"/>
              <a:t>Text level 1</a:t>
            </a:r>
          </a:p>
          <a:p>
            <a:pPr lvl="2"/>
            <a:r>
              <a:rPr lang="en-GB"/>
              <a:t>Text level 2</a:t>
            </a:r>
          </a:p>
        </p:txBody>
      </p:sp>
      <p:sp>
        <p:nvSpPr>
          <p:cNvPr id="16" name="Slide Number Placeholder 15">
            <a:extLst>
              <a:ext uri="{FF2B5EF4-FFF2-40B4-BE49-F238E27FC236}">
                <a16:creationId xmlns:a16="http://schemas.microsoft.com/office/drawing/2014/main" id="{A5DB182D-BA00-4563-BFAD-C15D259EAD9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pic>
        <p:nvPicPr>
          <p:cNvPr id="8" name="Ipsos logo">
            <a:extLst>
              <a:ext uri="{FF2B5EF4-FFF2-40B4-BE49-F238E27FC236}">
                <a16:creationId xmlns:a16="http://schemas.microsoft.com/office/drawing/2014/main" id="{C31BC82D-55C7-488E-A687-B8400AE09D6A}"/>
              </a:ext>
              <a:ext uri="{C183D7F6-B498-43B3-948B-1728B52AA6E4}">
                <adec:decorative xmlns:adec="http://schemas.microsoft.com/office/drawing/2017/decorative" val="1"/>
              </a:ext>
            </a:extLst>
          </p:cNvPr>
          <p:cNvPicPr>
            <a:picLocks noChangeAspect="1"/>
          </p:cNvPicPr>
          <p:nvPr userDrawn="1"/>
        </p:nvPicPr>
        <p:blipFill>
          <a:blip r:embed="rId83">
            <a:extLst>
              <a:ext uri="{28A0092B-C50C-407E-A947-70E740481C1C}">
                <a14:useLocalDpi xmlns:a14="http://schemas.microsoft.com/office/drawing/2010/main" val="0"/>
              </a:ext>
            </a:extLst>
          </a:blip>
          <a:stretch>
            <a:fillRect/>
          </a:stretch>
        </p:blipFill>
        <p:spPr>
          <a:xfrm>
            <a:off x="11502769" y="6291897"/>
            <a:ext cx="492637" cy="447675"/>
          </a:xfrm>
          <a:prstGeom prst="rect">
            <a:avLst/>
          </a:prstGeom>
        </p:spPr>
      </p:pic>
      <p:sp>
        <p:nvSpPr>
          <p:cNvPr id="4" name="Espace réservé du pied de page 4">
            <a:extLst>
              <a:ext uri="{FF2B5EF4-FFF2-40B4-BE49-F238E27FC236}">
                <a16:creationId xmlns:a16="http://schemas.microsoft.com/office/drawing/2014/main" id="{36A15FD1-9802-2A4B-3979-D29425AD6834}"/>
              </a:ext>
            </a:extLst>
          </p:cNvPr>
          <p:cNvSpPr txBox="1">
            <a:spLocks/>
          </p:cNvSpPr>
          <p:nvPr userDrawn="1"/>
        </p:nvSpPr>
        <p:spPr>
          <a:xfrm>
            <a:off x="812120" y="6504450"/>
            <a:ext cx="338714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latin typeface="Arial" panose="020B0604020202020204"/>
                <a:cs typeface="Arial" panose="020B0604020202020204"/>
              </a:rPr>
              <a:t>© Ipsos | National Diabetes Experience Survey 2024 | HAMPSHIRE AND ISLE OF WIGHT INTEGRATED CARE SYSTEM | Public</a:t>
            </a:r>
          </a:p>
        </p:txBody>
      </p:sp>
    </p:spTree>
    <p:extLst>
      <p:ext uri="{BB962C8B-B14F-4D97-AF65-F5344CB8AC3E}">
        <p14:creationId xmlns:p14="http://schemas.microsoft.com/office/powerpoint/2010/main" val="3928346327"/>
      </p:ext>
    </p:extLst>
  </p:cSld>
  <p:clrMap bg1="lt1" tx1="dk1" bg2="lt2" tx2="dk2" accent1="accent1" accent2="accent2" accent3="accent3" accent4="accent4" accent5="accent5" accent6="accent6" hlink="hlink" folHlink="folHlink"/>
  <p:sldLayoutIdLst>
    <p:sldLayoutId id="2147484447" r:id="rId1"/>
    <p:sldLayoutId id="2147484448" r:id="rId2"/>
    <p:sldLayoutId id="2147484449" r:id="rId3"/>
    <p:sldLayoutId id="2147484450" r:id="rId4"/>
    <p:sldLayoutId id="2147484451" r:id="rId5"/>
    <p:sldLayoutId id="2147484452" r:id="rId6"/>
    <p:sldLayoutId id="2147484453" r:id="rId7"/>
    <p:sldLayoutId id="2147484454" r:id="rId8"/>
    <p:sldLayoutId id="2147484455" r:id="rId9"/>
    <p:sldLayoutId id="2147484456" r:id="rId10"/>
    <p:sldLayoutId id="2147484457" r:id="rId11"/>
    <p:sldLayoutId id="2147484458" r:id="rId12"/>
    <p:sldLayoutId id="2147484459" r:id="rId13"/>
    <p:sldLayoutId id="2147484460" r:id="rId14"/>
    <p:sldLayoutId id="2147484461" r:id="rId15"/>
    <p:sldLayoutId id="2147484462" r:id="rId16"/>
    <p:sldLayoutId id="2147484463" r:id="rId17"/>
    <p:sldLayoutId id="2147484464" r:id="rId18"/>
    <p:sldLayoutId id="2147484465" r:id="rId19"/>
    <p:sldLayoutId id="2147484466" r:id="rId20"/>
    <p:sldLayoutId id="2147484467" r:id="rId21"/>
    <p:sldLayoutId id="2147484468" r:id="rId22"/>
    <p:sldLayoutId id="2147484469" r:id="rId23"/>
    <p:sldLayoutId id="2147484470" r:id="rId24"/>
    <p:sldLayoutId id="2147484471" r:id="rId25"/>
    <p:sldLayoutId id="2147484472" r:id="rId26"/>
    <p:sldLayoutId id="2147484473" r:id="rId27"/>
    <p:sldLayoutId id="2147484474" r:id="rId28"/>
    <p:sldLayoutId id="2147484475" r:id="rId29"/>
    <p:sldLayoutId id="2147484476" r:id="rId30"/>
    <p:sldLayoutId id="2147484477" r:id="rId31"/>
    <p:sldLayoutId id="2147484478" r:id="rId32"/>
    <p:sldLayoutId id="2147484479" r:id="rId33"/>
    <p:sldLayoutId id="2147484480" r:id="rId34"/>
    <p:sldLayoutId id="2147484481" r:id="rId35"/>
    <p:sldLayoutId id="2147484482" r:id="rId36"/>
    <p:sldLayoutId id="2147484483" r:id="rId37"/>
    <p:sldLayoutId id="2147484484" r:id="rId38"/>
    <p:sldLayoutId id="2147484485" r:id="rId39"/>
    <p:sldLayoutId id="2147484486" r:id="rId40"/>
    <p:sldLayoutId id="2147484487" r:id="rId41"/>
    <p:sldLayoutId id="2147484488" r:id="rId42"/>
    <p:sldLayoutId id="2147484489" r:id="rId43"/>
    <p:sldLayoutId id="2147484490" r:id="rId44"/>
    <p:sldLayoutId id="2147484491" r:id="rId45"/>
    <p:sldLayoutId id="2147484492" r:id="rId46"/>
    <p:sldLayoutId id="2147484494" r:id="rId47"/>
    <p:sldLayoutId id="2147484495" r:id="rId48"/>
    <p:sldLayoutId id="2147484496" r:id="rId49"/>
    <p:sldLayoutId id="2147484497" r:id="rId50"/>
    <p:sldLayoutId id="2147484498" r:id="rId51"/>
    <p:sldLayoutId id="2147484499" r:id="rId52"/>
    <p:sldLayoutId id="2147484500" r:id="rId53"/>
    <p:sldLayoutId id="2147484501" r:id="rId54"/>
    <p:sldLayoutId id="2147484502" r:id="rId55"/>
    <p:sldLayoutId id="2147484503" r:id="rId56"/>
    <p:sldLayoutId id="2147484504" r:id="rId57"/>
    <p:sldLayoutId id="2147484505" r:id="rId58"/>
    <p:sldLayoutId id="2147484506" r:id="rId59"/>
    <p:sldLayoutId id="2147484507" r:id="rId60"/>
    <p:sldLayoutId id="2147484508" r:id="rId61"/>
    <p:sldLayoutId id="2147484509" r:id="rId62"/>
    <p:sldLayoutId id="2147484510" r:id="rId63"/>
    <p:sldLayoutId id="2147484511" r:id="rId64"/>
    <p:sldLayoutId id="2147484512" r:id="rId65"/>
    <p:sldLayoutId id="2147484513" r:id="rId66"/>
    <p:sldLayoutId id="2147484514" r:id="rId67"/>
    <p:sldLayoutId id="2147484515" r:id="rId68"/>
    <p:sldLayoutId id="2147484516" r:id="rId69"/>
    <p:sldLayoutId id="2147484517" r:id="rId70"/>
    <p:sldLayoutId id="2147484518" r:id="rId71"/>
    <p:sldLayoutId id="2147484519" r:id="rId72"/>
    <p:sldLayoutId id="2147484520" r:id="rId73"/>
    <p:sldLayoutId id="2147484521" r:id="rId74"/>
    <p:sldLayoutId id="2147484522" r:id="rId75"/>
    <p:sldLayoutId id="2147484523" r:id="rId76"/>
    <p:sldLayoutId id="2147484524" r:id="rId77"/>
    <p:sldLayoutId id="2147484525" r:id="rId78"/>
    <p:sldLayoutId id="2147484526" r:id="rId79"/>
    <p:sldLayoutId id="2147484527" r:id="rId80"/>
    <p:sldLayoutId id="2147484528" r:id="rId81"/>
  </p:sldLayoutIdLst>
  <p:hf hdr="0" ftr="0" dt="0"/>
  <p:txStyles>
    <p:titleStyle>
      <a:lvl1pPr algn="l" defTabSz="914400" rtl="0" eaLnBrk="1" latinLnBrk="0" hangingPunct="1">
        <a:lnSpc>
          <a:spcPct val="90000"/>
        </a:lnSpc>
        <a:spcBef>
          <a:spcPct val="0"/>
        </a:spcBef>
        <a:buNone/>
        <a:defRPr sz="4000" b="1" kern="1200" cap="none" spc="0" baseline="0">
          <a:solidFill>
            <a:schemeClr val="tx1"/>
          </a:solidFill>
          <a:latin typeface="+mn-lt"/>
          <a:ea typeface="+mj-ea"/>
          <a:cs typeface="+mj-cs"/>
        </a:defRPr>
      </a:lvl1pPr>
    </p:titleStyle>
    <p:body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p15:clr>
            <a:srgbClr val="F26B43"/>
          </p15:clr>
        </p15:guide>
        <p15:guide id="2" pos="3948">
          <p15:clr>
            <a:srgbClr val="F26B43"/>
          </p15:clr>
        </p15:guide>
        <p15:guide id="3" pos="279">
          <p15:clr>
            <a:srgbClr val="F26B43"/>
          </p15:clr>
        </p15:guide>
        <p15:guide id="4" pos="7401">
          <p15:clr>
            <a:srgbClr val="F26B43"/>
          </p15:clr>
        </p15:guide>
        <p15:guide id="5" pos="1281">
          <p15:clr>
            <a:srgbClr val="A4A3A4"/>
          </p15:clr>
        </p15:guide>
        <p15:guide id="6" pos="1499">
          <p15:clr>
            <a:srgbClr val="A4A3A4"/>
          </p15:clr>
        </p15:guide>
        <p15:guide id="7" pos="2505">
          <p15:clr>
            <a:srgbClr val="9FCC3B"/>
          </p15:clr>
        </p15:guide>
        <p15:guide id="8" pos="2729">
          <p15:clr>
            <a:srgbClr val="9FCC3B"/>
          </p15:clr>
        </p15:guide>
        <p15:guide id="9" pos="3724">
          <p15:clr>
            <a:srgbClr val="F26B43"/>
          </p15:clr>
        </p15:guide>
        <p15:guide id="10" pos="4949">
          <p15:clr>
            <a:srgbClr val="9FCC3B"/>
          </p15:clr>
        </p15:guide>
        <p15:guide id="11" pos="5167">
          <p15:clr>
            <a:srgbClr val="9FCC3B"/>
          </p15:clr>
        </p15:guide>
        <p15:guide id="12" pos="6168">
          <p15:clr>
            <a:srgbClr val="A4A3A4"/>
          </p15:clr>
        </p15:guide>
        <p15:guide id="13" pos="6392">
          <p15:clr>
            <a:srgbClr val="A4A3A4"/>
          </p15:clr>
        </p15:guide>
        <p15:guide id="14" orient="horz" pos="3566">
          <p15:clr>
            <a:srgbClr val="5ACBF0"/>
          </p15:clr>
        </p15:guide>
        <p15:guide id="15" orient="horz" pos="3747">
          <p15:clr>
            <a:srgbClr val="9FCC3B"/>
          </p15:clr>
        </p15:guide>
        <p15:guide id="16" orient="horz" pos="3884">
          <p15:clr>
            <a:srgbClr val="F26B43"/>
          </p15:clr>
        </p15:guide>
        <p15:guide id="17" orient="horz" pos="4166">
          <p15:clr>
            <a:srgbClr val="F26B43"/>
          </p15:clr>
        </p15:guide>
        <p15:guide id="18" orient="horz" pos="935">
          <p15:clr>
            <a:srgbClr val="9FCC3B"/>
          </p15:clr>
        </p15:guide>
        <p15:guide id="19" orient="horz" pos="1481">
          <p15:clr>
            <a:srgbClr val="5ACBF0"/>
          </p15:clr>
        </p15:guide>
        <p15:guide id="20" orient="horz" pos="686">
          <p15:clr>
            <a:srgbClr val="F26B43"/>
          </p15:clr>
        </p15:guide>
        <p15:guide id="21" orient="horz" pos="1117">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51F5451-CC20-46A2-802F-F9D60C2A61E7}"/>
              </a:ext>
            </a:extLst>
          </p:cNvPr>
          <p:cNvSpPr>
            <a:spLocks noGrp="1"/>
          </p:cNvSpPr>
          <p:nvPr>
            <p:ph type="title"/>
          </p:nvPr>
        </p:nvSpPr>
        <p:spPr>
          <a:xfrm>
            <a:off x="450000" y="397170"/>
            <a:ext cx="9341700" cy="775597"/>
          </a:xfrm>
          <a:prstGeom prst="rect">
            <a:avLst/>
          </a:prstGeom>
        </p:spPr>
        <p:txBody>
          <a:bodyPr vert="horz" wrap="square" lIns="0" tIns="0" rIns="0" bIns="0" rtlCol="0" anchor="t">
            <a:noAutofit/>
          </a:bodyPr>
          <a:lstStyle/>
          <a:p>
            <a:r>
              <a:rPr lang="en-GB"/>
              <a:t>Click here to add title</a:t>
            </a:r>
          </a:p>
        </p:txBody>
      </p:sp>
      <p:sp>
        <p:nvSpPr>
          <p:cNvPr id="3" name="Espace réservé du texte 2">
            <a:extLst>
              <a:ext uri="{FF2B5EF4-FFF2-40B4-BE49-F238E27FC236}">
                <a16:creationId xmlns:a16="http://schemas.microsoft.com/office/drawing/2014/main" id="{41F54BE0-878D-4EDE-9290-206FC15489D4}"/>
              </a:ext>
            </a:extLst>
          </p:cNvPr>
          <p:cNvSpPr>
            <a:spLocks noGrp="1"/>
          </p:cNvSpPr>
          <p:nvPr>
            <p:ph type="body" idx="1"/>
          </p:nvPr>
        </p:nvSpPr>
        <p:spPr>
          <a:xfrm>
            <a:off x="450000" y="1808820"/>
            <a:ext cx="11299088" cy="3852205"/>
          </a:xfrm>
          <a:prstGeom prst="rect">
            <a:avLst/>
          </a:prstGeom>
        </p:spPr>
        <p:txBody>
          <a:bodyPr vert="horz" lIns="0" tIns="0" rIns="0" bIns="0" rtlCol="0">
            <a:noAutofit/>
          </a:bodyPr>
          <a:lstStyle/>
          <a:p>
            <a:pPr lvl="0"/>
            <a:r>
              <a:rPr lang="en-GB"/>
              <a:t>Click to change the text styles on the slide master</a:t>
            </a:r>
          </a:p>
          <a:p>
            <a:pPr lvl="1"/>
            <a:r>
              <a:rPr lang="en-GB"/>
              <a:t>Text level 1</a:t>
            </a:r>
          </a:p>
          <a:p>
            <a:pPr lvl="2"/>
            <a:r>
              <a:rPr lang="en-GB"/>
              <a:t>Text level 2</a:t>
            </a:r>
          </a:p>
        </p:txBody>
      </p:sp>
      <p:sp>
        <p:nvSpPr>
          <p:cNvPr id="16" name="Slide Number Placeholder 15">
            <a:extLst>
              <a:ext uri="{FF2B5EF4-FFF2-40B4-BE49-F238E27FC236}">
                <a16:creationId xmlns:a16="http://schemas.microsoft.com/office/drawing/2014/main" id="{A5DB182D-BA00-4563-BFAD-C15D259EAD9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pic>
        <p:nvPicPr>
          <p:cNvPr id="8" name="Ipsos logo">
            <a:extLst>
              <a:ext uri="{FF2B5EF4-FFF2-40B4-BE49-F238E27FC236}">
                <a16:creationId xmlns:a16="http://schemas.microsoft.com/office/drawing/2014/main" id="{C31BC82D-55C7-488E-A687-B8400AE09D6A}"/>
              </a:ext>
              <a:ext uri="{C183D7F6-B498-43B3-948B-1728B52AA6E4}">
                <adec:decorative xmlns:adec="http://schemas.microsoft.com/office/drawing/2017/decorative" val="1"/>
              </a:ext>
            </a:extLst>
          </p:cNvPr>
          <p:cNvPicPr>
            <a:picLocks noChangeAspect="1"/>
          </p:cNvPicPr>
          <p:nvPr userDrawn="1"/>
        </p:nvPicPr>
        <p:blipFill>
          <a:blip r:embed="rId84">
            <a:extLst>
              <a:ext uri="{28A0092B-C50C-407E-A947-70E740481C1C}">
                <a14:useLocalDpi xmlns:a14="http://schemas.microsoft.com/office/drawing/2010/main" val="0"/>
              </a:ext>
            </a:extLst>
          </a:blip>
          <a:stretch>
            <a:fillRect/>
          </a:stretch>
        </p:blipFill>
        <p:spPr>
          <a:xfrm>
            <a:off x="11502769" y="6291897"/>
            <a:ext cx="492637" cy="447675"/>
          </a:xfrm>
          <a:prstGeom prst="rect">
            <a:avLst/>
          </a:prstGeom>
        </p:spPr>
      </p:pic>
      <p:sp>
        <p:nvSpPr>
          <p:cNvPr id="5" name="Espace réservé du pied de page 4">
            <a:extLst>
              <a:ext uri="{FF2B5EF4-FFF2-40B4-BE49-F238E27FC236}">
                <a16:creationId xmlns:a16="http://schemas.microsoft.com/office/drawing/2014/main" id="{6E70EF7C-6F15-BF93-54AE-53A3C43887C0}"/>
              </a:ext>
            </a:extLst>
          </p:cNvPr>
          <p:cNvSpPr txBox="1">
            <a:spLocks/>
          </p:cNvSpPr>
          <p:nvPr userDrawn="1"/>
        </p:nvSpPr>
        <p:spPr>
          <a:xfrm>
            <a:off x="812120" y="6504450"/>
            <a:ext cx="338714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latin typeface="Arial" panose="020B0604020202020204"/>
                <a:cs typeface="Arial" panose="020B0604020202020204"/>
              </a:rPr>
              <a:t>© Ipsos | National Diabetes Experience Survey 2024 | HAMPSHIRE AND ISLE OF WIGHT INTEGRATED CARE SYSTEM | Public</a:t>
            </a:r>
          </a:p>
        </p:txBody>
      </p:sp>
    </p:spTree>
    <p:extLst>
      <p:ext uri="{BB962C8B-B14F-4D97-AF65-F5344CB8AC3E}">
        <p14:creationId xmlns:p14="http://schemas.microsoft.com/office/powerpoint/2010/main" val="2515600064"/>
      </p:ext>
    </p:extLst>
  </p:cSld>
  <p:clrMap bg1="lt1" tx1="dk1" bg2="lt2" tx2="dk2" accent1="accent1" accent2="accent2" accent3="accent3" accent4="accent4" accent5="accent5" accent6="accent6" hlink="hlink" folHlink="folHlink"/>
  <p:sldLayoutIdLst>
    <p:sldLayoutId id="2147484530" r:id="rId1"/>
    <p:sldLayoutId id="2147484531" r:id="rId2"/>
    <p:sldLayoutId id="2147484532" r:id="rId3"/>
    <p:sldLayoutId id="2147484533" r:id="rId4"/>
    <p:sldLayoutId id="2147484534" r:id="rId5"/>
    <p:sldLayoutId id="2147484535" r:id="rId6"/>
    <p:sldLayoutId id="2147484536" r:id="rId7"/>
    <p:sldLayoutId id="2147484537" r:id="rId8"/>
    <p:sldLayoutId id="2147484538" r:id="rId9"/>
    <p:sldLayoutId id="2147484539" r:id="rId10"/>
    <p:sldLayoutId id="2147484540" r:id="rId11"/>
    <p:sldLayoutId id="2147484541" r:id="rId12"/>
    <p:sldLayoutId id="2147484542" r:id="rId13"/>
    <p:sldLayoutId id="2147484543" r:id="rId14"/>
    <p:sldLayoutId id="2147484544" r:id="rId15"/>
    <p:sldLayoutId id="2147484545" r:id="rId16"/>
    <p:sldLayoutId id="2147484546" r:id="rId17"/>
    <p:sldLayoutId id="2147484547" r:id="rId18"/>
    <p:sldLayoutId id="2147484548" r:id="rId19"/>
    <p:sldLayoutId id="2147484549" r:id="rId20"/>
    <p:sldLayoutId id="2147484550" r:id="rId21"/>
    <p:sldLayoutId id="2147484551" r:id="rId22"/>
    <p:sldLayoutId id="2147484552" r:id="rId23"/>
    <p:sldLayoutId id="2147484553" r:id="rId24"/>
    <p:sldLayoutId id="2147484554" r:id="rId25"/>
    <p:sldLayoutId id="2147484555" r:id="rId26"/>
    <p:sldLayoutId id="2147484556" r:id="rId27"/>
    <p:sldLayoutId id="2147484557" r:id="rId28"/>
    <p:sldLayoutId id="2147484558" r:id="rId29"/>
    <p:sldLayoutId id="2147484559" r:id="rId30"/>
    <p:sldLayoutId id="2147484560" r:id="rId31"/>
    <p:sldLayoutId id="2147484561" r:id="rId32"/>
    <p:sldLayoutId id="2147484562" r:id="rId33"/>
    <p:sldLayoutId id="2147484563" r:id="rId34"/>
    <p:sldLayoutId id="2147484564" r:id="rId35"/>
    <p:sldLayoutId id="2147484565" r:id="rId36"/>
    <p:sldLayoutId id="2147484566" r:id="rId37"/>
    <p:sldLayoutId id="2147484567" r:id="rId38"/>
    <p:sldLayoutId id="2147484568" r:id="rId39"/>
    <p:sldLayoutId id="2147484569" r:id="rId40"/>
    <p:sldLayoutId id="2147484570" r:id="rId41"/>
    <p:sldLayoutId id="2147484571" r:id="rId42"/>
    <p:sldLayoutId id="2147484572" r:id="rId43"/>
    <p:sldLayoutId id="2147484573" r:id="rId44"/>
    <p:sldLayoutId id="2147484574" r:id="rId45"/>
    <p:sldLayoutId id="2147484575" r:id="rId46"/>
    <p:sldLayoutId id="2147484576" r:id="rId47"/>
    <p:sldLayoutId id="2147484577" r:id="rId48"/>
    <p:sldLayoutId id="2147484578" r:id="rId49"/>
    <p:sldLayoutId id="2147484579" r:id="rId50"/>
    <p:sldLayoutId id="2147484580" r:id="rId51"/>
    <p:sldLayoutId id="2147484581" r:id="rId52"/>
    <p:sldLayoutId id="2147484582" r:id="rId53"/>
    <p:sldLayoutId id="2147484583" r:id="rId54"/>
    <p:sldLayoutId id="2147484584" r:id="rId55"/>
    <p:sldLayoutId id="2147484585" r:id="rId56"/>
    <p:sldLayoutId id="2147484586" r:id="rId57"/>
    <p:sldLayoutId id="2147484587" r:id="rId58"/>
    <p:sldLayoutId id="2147484588" r:id="rId59"/>
    <p:sldLayoutId id="2147484589" r:id="rId60"/>
    <p:sldLayoutId id="2147484590" r:id="rId61"/>
    <p:sldLayoutId id="2147484591" r:id="rId62"/>
    <p:sldLayoutId id="2147484592" r:id="rId63"/>
    <p:sldLayoutId id="2147484593" r:id="rId64"/>
    <p:sldLayoutId id="2147484594" r:id="rId65"/>
    <p:sldLayoutId id="2147484595" r:id="rId66"/>
    <p:sldLayoutId id="2147484596" r:id="rId67"/>
    <p:sldLayoutId id="2147484597" r:id="rId68"/>
    <p:sldLayoutId id="2147484598" r:id="rId69"/>
    <p:sldLayoutId id="2147484599" r:id="rId70"/>
    <p:sldLayoutId id="2147484600" r:id="rId71"/>
    <p:sldLayoutId id="2147484601" r:id="rId72"/>
    <p:sldLayoutId id="2147484602" r:id="rId73"/>
    <p:sldLayoutId id="2147484603" r:id="rId74"/>
    <p:sldLayoutId id="2147484604" r:id="rId75"/>
    <p:sldLayoutId id="2147484605" r:id="rId76"/>
    <p:sldLayoutId id="2147484606" r:id="rId77"/>
    <p:sldLayoutId id="2147484607" r:id="rId78"/>
    <p:sldLayoutId id="2147484608" r:id="rId79"/>
    <p:sldLayoutId id="2147484609" r:id="rId80"/>
    <p:sldLayoutId id="2147484610" r:id="rId81"/>
    <p:sldLayoutId id="2147484611" r:id="rId82"/>
  </p:sldLayoutIdLst>
  <p:hf hdr="0" ftr="0" dt="0"/>
  <p:txStyles>
    <p:titleStyle>
      <a:lvl1pPr algn="l" defTabSz="914400" rtl="0" eaLnBrk="1" latinLnBrk="0" hangingPunct="1">
        <a:lnSpc>
          <a:spcPct val="90000"/>
        </a:lnSpc>
        <a:spcBef>
          <a:spcPct val="0"/>
        </a:spcBef>
        <a:buNone/>
        <a:defRPr sz="4000" b="1" kern="1200" cap="none" spc="0" baseline="0">
          <a:solidFill>
            <a:schemeClr val="tx1"/>
          </a:solidFill>
          <a:latin typeface="+mn-lt"/>
          <a:ea typeface="+mj-ea"/>
          <a:cs typeface="+mj-cs"/>
        </a:defRPr>
      </a:lvl1pPr>
    </p:titleStyle>
    <p:body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p15:clr>
            <a:srgbClr val="F26B43"/>
          </p15:clr>
        </p15:guide>
        <p15:guide id="2" pos="3948">
          <p15:clr>
            <a:srgbClr val="F26B43"/>
          </p15:clr>
        </p15:guide>
        <p15:guide id="3" pos="279">
          <p15:clr>
            <a:srgbClr val="F26B43"/>
          </p15:clr>
        </p15:guide>
        <p15:guide id="4" pos="7401">
          <p15:clr>
            <a:srgbClr val="F26B43"/>
          </p15:clr>
        </p15:guide>
        <p15:guide id="5" pos="1281">
          <p15:clr>
            <a:srgbClr val="A4A3A4"/>
          </p15:clr>
        </p15:guide>
        <p15:guide id="6" pos="1499">
          <p15:clr>
            <a:srgbClr val="A4A3A4"/>
          </p15:clr>
        </p15:guide>
        <p15:guide id="7" pos="2505">
          <p15:clr>
            <a:srgbClr val="9FCC3B"/>
          </p15:clr>
        </p15:guide>
        <p15:guide id="8" pos="2729">
          <p15:clr>
            <a:srgbClr val="9FCC3B"/>
          </p15:clr>
        </p15:guide>
        <p15:guide id="9" pos="3724">
          <p15:clr>
            <a:srgbClr val="F26B43"/>
          </p15:clr>
        </p15:guide>
        <p15:guide id="10" pos="4949">
          <p15:clr>
            <a:srgbClr val="9FCC3B"/>
          </p15:clr>
        </p15:guide>
        <p15:guide id="11" pos="5167">
          <p15:clr>
            <a:srgbClr val="9FCC3B"/>
          </p15:clr>
        </p15:guide>
        <p15:guide id="12" pos="6168">
          <p15:clr>
            <a:srgbClr val="A4A3A4"/>
          </p15:clr>
        </p15:guide>
        <p15:guide id="13" pos="6392">
          <p15:clr>
            <a:srgbClr val="A4A3A4"/>
          </p15:clr>
        </p15:guide>
        <p15:guide id="14" orient="horz" pos="3566">
          <p15:clr>
            <a:srgbClr val="5ACBF0"/>
          </p15:clr>
        </p15:guide>
        <p15:guide id="15" orient="horz" pos="3747">
          <p15:clr>
            <a:srgbClr val="9FCC3B"/>
          </p15:clr>
        </p15:guide>
        <p15:guide id="16" orient="horz" pos="3884">
          <p15:clr>
            <a:srgbClr val="F26B43"/>
          </p15:clr>
        </p15:guide>
        <p15:guide id="17" orient="horz" pos="4166">
          <p15:clr>
            <a:srgbClr val="F26B43"/>
          </p15:clr>
        </p15:guide>
        <p15:guide id="18" orient="horz" pos="935">
          <p15:clr>
            <a:srgbClr val="9FCC3B"/>
          </p15:clr>
        </p15:guide>
        <p15:guide id="19" orient="horz" pos="1481">
          <p15:clr>
            <a:srgbClr val="5ACBF0"/>
          </p15:clr>
        </p15:guide>
        <p15:guide id="20" orient="horz" pos="686">
          <p15:clr>
            <a:srgbClr val="F26B43"/>
          </p15:clr>
        </p15:guide>
        <p15:guide id="21" orient="horz" pos="1117">
          <p15:clr>
            <a:srgbClr val="5ACBF0"/>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51F5451-CC20-46A2-802F-F9D60C2A61E7}"/>
              </a:ext>
            </a:extLst>
          </p:cNvPr>
          <p:cNvSpPr>
            <a:spLocks noGrp="1"/>
          </p:cNvSpPr>
          <p:nvPr>
            <p:ph type="title"/>
          </p:nvPr>
        </p:nvSpPr>
        <p:spPr>
          <a:xfrm>
            <a:off x="450000" y="397170"/>
            <a:ext cx="9341700" cy="775597"/>
          </a:xfrm>
          <a:prstGeom prst="rect">
            <a:avLst/>
          </a:prstGeom>
        </p:spPr>
        <p:txBody>
          <a:bodyPr vert="horz" wrap="square" lIns="0" tIns="0" rIns="0" bIns="0" rtlCol="0" anchor="t">
            <a:noAutofit/>
          </a:bodyPr>
          <a:lstStyle/>
          <a:p>
            <a:r>
              <a:rPr lang="en-GB"/>
              <a:t>Click here to add title</a:t>
            </a:r>
          </a:p>
        </p:txBody>
      </p:sp>
      <p:sp>
        <p:nvSpPr>
          <p:cNvPr id="3" name="Espace réservé du texte 2">
            <a:extLst>
              <a:ext uri="{FF2B5EF4-FFF2-40B4-BE49-F238E27FC236}">
                <a16:creationId xmlns:a16="http://schemas.microsoft.com/office/drawing/2014/main" id="{41F54BE0-878D-4EDE-9290-206FC15489D4}"/>
              </a:ext>
            </a:extLst>
          </p:cNvPr>
          <p:cNvSpPr>
            <a:spLocks noGrp="1"/>
          </p:cNvSpPr>
          <p:nvPr>
            <p:ph type="body" idx="1"/>
          </p:nvPr>
        </p:nvSpPr>
        <p:spPr>
          <a:xfrm>
            <a:off x="450000" y="1808820"/>
            <a:ext cx="11299088" cy="3852205"/>
          </a:xfrm>
          <a:prstGeom prst="rect">
            <a:avLst/>
          </a:prstGeom>
        </p:spPr>
        <p:txBody>
          <a:bodyPr vert="horz" lIns="0" tIns="0" rIns="0" bIns="0" rtlCol="0">
            <a:noAutofit/>
          </a:bodyPr>
          <a:lstStyle/>
          <a:p>
            <a:pPr lvl="0"/>
            <a:r>
              <a:rPr lang="en-GB"/>
              <a:t>Click to change the text styles on the slide master</a:t>
            </a:r>
          </a:p>
          <a:p>
            <a:pPr lvl="1"/>
            <a:r>
              <a:rPr lang="en-GB"/>
              <a:t>Text level 1</a:t>
            </a:r>
          </a:p>
          <a:p>
            <a:pPr lvl="2"/>
            <a:r>
              <a:rPr lang="en-GB"/>
              <a:t>Text level 2</a:t>
            </a:r>
          </a:p>
        </p:txBody>
      </p:sp>
      <p:sp>
        <p:nvSpPr>
          <p:cNvPr id="16" name="Slide Number Placeholder 15">
            <a:extLst>
              <a:ext uri="{FF2B5EF4-FFF2-40B4-BE49-F238E27FC236}">
                <a16:creationId xmlns:a16="http://schemas.microsoft.com/office/drawing/2014/main" id="{A5DB182D-BA00-4563-BFAD-C15D259EAD9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pic>
        <p:nvPicPr>
          <p:cNvPr id="8" name="Ipsos logo">
            <a:extLst>
              <a:ext uri="{FF2B5EF4-FFF2-40B4-BE49-F238E27FC236}">
                <a16:creationId xmlns:a16="http://schemas.microsoft.com/office/drawing/2014/main" id="{C31BC82D-55C7-488E-A687-B8400AE09D6A}"/>
              </a:ext>
              <a:ext uri="{C183D7F6-B498-43B3-948B-1728B52AA6E4}">
                <adec:decorative xmlns:adec="http://schemas.microsoft.com/office/drawing/2017/decorative" val="1"/>
              </a:ext>
            </a:extLst>
          </p:cNvPr>
          <p:cNvPicPr>
            <a:picLocks noChangeAspect="1"/>
          </p:cNvPicPr>
          <p:nvPr userDrawn="1"/>
        </p:nvPicPr>
        <p:blipFill>
          <a:blip r:embed="rId82">
            <a:extLst>
              <a:ext uri="{28A0092B-C50C-407E-A947-70E740481C1C}">
                <a14:useLocalDpi xmlns:a14="http://schemas.microsoft.com/office/drawing/2010/main" val="0"/>
              </a:ext>
            </a:extLst>
          </a:blip>
          <a:stretch>
            <a:fillRect/>
          </a:stretch>
        </p:blipFill>
        <p:spPr>
          <a:xfrm>
            <a:off x="11502769" y="6291897"/>
            <a:ext cx="492637" cy="447675"/>
          </a:xfrm>
          <a:prstGeom prst="rect">
            <a:avLst/>
          </a:prstGeom>
        </p:spPr>
      </p:pic>
      <p:sp>
        <p:nvSpPr>
          <p:cNvPr id="4" name="Espace réservé du pied de page 4">
            <a:extLst>
              <a:ext uri="{FF2B5EF4-FFF2-40B4-BE49-F238E27FC236}">
                <a16:creationId xmlns:a16="http://schemas.microsoft.com/office/drawing/2014/main" id="{473AA174-5582-03F2-EFE7-EAC6D2CF198A}"/>
              </a:ext>
            </a:extLst>
          </p:cNvPr>
          <p:cNvSpPr txBox="1">
            <a:spLocks/>
          </p:cNvSpPr>
          <p:nvPr userDrawn="1"/>
        </p:nvSpPr>
        <p:spPr>
          <a:xfrm>
            <a:off x="812120" y="6504450"/>
            <a:ext cx="338714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latin typeface="Arial" panose="020B0604020202020204"/>
                <a:cs typeface="Arial" panose="020B0604020202020204"/>
              </a:rPr>
              <a:t>© Ipsos | National Diabetes Experience Survey 2024 | HAMPSHIRE AND ISLE OF WIGHT INTEGRATED CARE SYSTEM | Public</a:t>
            </a:r>
          </a:p>
        </p:txBody>
      </p:sp>
    </p:spTree>
    <p:extLst>
      <p:ext uri="{BB962C8B-B14F-4D97-AF65-F5344CB8AC3E}">
        <p14:creationId xmlns:p14="http://schemas.microsoft.com/office/powerpoint/2010/main" val="3442767466"/>
      </p:ext>
    </p:extLst>
  </p:cSld>
  <p:clrMap bg1="lt1" tx1="dk1" bg2="lt2" tx2="dk2" accent1="accent1" accent2="accent2" accent3="accent3" accent4="accent4" accent5="accent5" accent6="accent6" hlink="hlink" folHlink="folHlink"/>
  <p:sldLayoutIdLst>
    <p:sldLayoutId id="2147484613" r:id="rId1"/>
    <p:sldLayoutId id="2147484614" r:id="rId2"/>
    <p:sldLayoutId id="2147484615" r:id="rId3"/>
    <p:sldLayoutId id="2147484616" r:id="rId4"/>
    <p:sldLayoutId id="2147484617" r:id="rId5"/>
    <p:sldLayoutId id="2147484618" r:id="rId6"/>
    <p:sldLayoutId id="2147484619" r:id="rId7"/>
    <p:sldLayoutId id="2147484620" r:id="rId8"/>
    <p:sldLayoutId id="2147484621" r:id="rId9"/>
    <p:sldLayoutId id="2147484622" r:id="rId10"/>
    <p:sldLayoutId id="2147484623" r:id="rId11"/>
    <p:sldLayoutId id="2147484624" r:id="rId12"/>
    <p:sldLayoutId id="2147484625" r:id="rId13"/>
    <p:sldLayoutId id="2147484626" r:id="rId14"/>
    <p:sldLayoutId id="2147484627" r:id="rId15"/>
    <p:sldLayoutId id="2147484628" r:id="rId16"/>
    <p:sldLayoutId id="2147484629" r:id="rId17"/>
    <p:sldLayoutId id="2147484630" r:id="rId18"/>
    <p:sldLayoutId id="2147484631" r:id="rId19"/>
    <p:sldLayoutId id="2147484632" r:id="rId20"/>
    <p:sldLayoutId id="2147484633" r:id="rId21"/>
    <p:sldLayoutId id="2147484634" r:id="rId22"/>
    <p:sldLayoutId id="2147484635" r:id="rId23"/>
    <p:sldLayoutId id="2147484636" r:id="rId24"/>
    <p:sldLayoutId id="2147484637" r:id="rId25"/>
    <p:sldLayoutId id="2147484638" r:id="rId26"/>
    <p:sldLayoutId id="2147484639" r:id="rId27"/>
    <p:sldLayoutId id="2147484640" r:id="rId28"/>
    <p:sldLayoutId id="2147484641" r:id="rId29"/>
    <p:sldLayoutId id="2147484642" r:id="rId30"/>
    <p:sldLayoutId id="2147484643" r:id="rId31"/>
    <p:sldLayoutId id="2147484644" r:id="rId32"/>
    <p:sldLayoutId id="2147484645" r:id="rId33"/>
    <p:sldLayoutId id="2147484646" r:id="rId34"/>
    <p:sldLayoutId id="2147484647" r:id="rId35"/>
    <p:sldLayoutId id="2147484648" r:id="rId36"/>
    <p:sldLayoutId id="2147484649" r:id="rId37"/>
    <p:sldLayoutId id="2147484650" r:id="rId38"/>
    <p:sldLayoutId id="2147484651" r:id="rId39"/>
    <p:sldLayoutId id="2147484652" r:id="rId40"/>
    <p:sldLayoutId id="2147484653" r:id="rId41"/>
    <p:sldLayoutId id="2147484654" r:id="rId42"/>
    <p:sldLayoutId id="2147484655" r:id="rId43"/>
    <p:sldLayoutId id="2147484656" r:id="rId44"/>
    <p:sldLayoutId id="2147484657" r:id="rId45"/>
    <p:sldLayoutId id="2147484658" r:id="rId46"/>
    <p:sldLayoutId id="2147484659" r:id="rId47"/>
    <p:sldLayoutId id="2147484660" r:id="rId48"/>
    <p:sldLayoutId id="2147484661" r:id="rId49"/>
    <p:sldLayoutId id="2147484662" r:id="rId50"/>
    <p:sldLayoutId id="2147484663" r:id="rId51"/>
    <p:sldLayoutId id="2147484664" r:id="rId52"/>
    <p:sldLayoutId id="2147484665" r:id="rId53"/>
    <p:sldLayoutId id="2147484666" r:id="rId54"/>
    <p:sldLayoutId id="2147484667" r:id="rId55"/>
    <p:sldLayoutId id="2147484668" r:id="rId56"/>
    <p:sldLayoutId id="2147484669" r:id="rId57"/>
    <p:sldLayoutId id="2147484670" r:id="rId58"/>
    <p:sldLayoutId id="2147484671" r:id="rId59"/>
    <p:sldLayoutId id="2147484672" r:id="rId60"/>
    <p:sldLayoutId id="2147484673" r:id="rId61"/>
    <p:sldLayoutId id="2147484674" r:id="rId62"/>
    <p:sldLayoutId id="2147484675" r:id="rId63"/>
    <p:sldLayoutId id="2147484676" r:id="rId64"/>
    <p:sldLayoutId id="2147484677" r:id="rId65"/>
    <p:sldLayoutId id="2147484678" r:id="rId66"/>
    <p:sldLayoutId id="2147484679" r:id="rId67"/>
    <p:sldLayoutId id="2147484680" r:id="rId68"/>
    <p:sldLayoutId id="2147484681" r:id="rId69"/>
    <p:sldLayoutId id="2147484682" r:id="rId70"/>
    <p:sldLayoutId id="2147484683" r:id="rId71"/>
    <p:sldLayoutId id="2147484684" r:id="rId72"/>
    <p:sldLayoutId id="2147484685" r:id="rId73"/>
    <p:sldLayoutId id="2147484686" r:id="rId74"/>
    <p:sldLayoutId id="2147484687" r:id="rId75"/>
    <p:sldLayoutId id="2147484688" r:id="rId76"/>
    <p:sldLayoutId id="2147484689" r:id="rId77"/>
    <p:sldLayoutId id="2147484691" r:id="rId78"/>
    <p:sldLayoutId id="2147484692" r:id="rId79"/>
    <p:sldLayoutId id="2147484694" r:id="rId80"/>
  </p:sldLayoutIdLst>
  <p:hf hdr="0" ftr="0" dt="0"/>
  <p:txStyles>
    <p:titleStyle>
      <a:lvl1pPr algn="l" defTabSz="914400" rtl="0" eaLnBrk="1" latinLnBrk="0" hangingPunct="1">
        <a:lnSpc>
          <a:spcPct val="90000"/>
        </a:lnSpc>
        <a:spcBef>
          <a:spcPct val="0"/>
        </a:spcBef>
        <a:buNone/>
        <a:defRPr sz="4000" b="1" kern="1200" cap="none" spc="0" baseline="0">
          <a:solidFill>
            <a:schemeClr val="tx1"/>
          </a:solidFill>
          <a:latin typeface="+mn-lt"/>
          <a:ea typeface="+mj-ea"/>
          <a:cs typeface="+mj-cs"/>
        </a:defRPr>
      </a:lvl1pPr>
    </p:titleStyle>
    <p:body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p15:clr>
            <a:srgbClr val="F26B43"/>
          </p15:clr>
        </p15:guide>
        <p15:guide id="2" pos="3948">
          <p15:clr>
            <a:srgbClr val="F26B43"/>
          </p15:clr>
        </p15:guide>
        <p15:guide id="3" pos="279">
          <p15:clr>
            <a:srgbClr val="F26B43"/>
          </p15:clr>
        </p15:guide>
        <p15:guide id="4" pos="7401">
          <p15:clr>
            <a:srgbClr val="F26B43"/>
          </p15:clr>
        </p15:guide>
        <p15:guide id="5" pos="1281">
          <p15:clr>
            <a:srgbClr val="A4A3A4"/>
          </p15:clr>
        </p15:guide>
        <p15:guide id="6" pos="1499">
          <p15:clr>
            <a:srgbClr val="A4A3A4"/>
          </p15:clr>
        </p15:guide>
        <p15:guide id="7" pos="2505">
          <p15:clr>
            <a:srgbClr val="9FCC3B"/>
          </p15:clr>
        </p15:guide>
        <p15:guide id="8" pos="2729">
          <p15:clr>
            <a:srgbClr val="9FCC3B"/>
          </p15:clr>
        </p15:guide>
        <p15:guide id="9" pos="3724">
          <p15:clr>
            <a:srgbClr val="F26B43"/>
          </p15:clr>
        </p15:guide>
        <p15:guide id="10" pos="4949">
          <p15:clr>
            <a:srgbClr val="9FCC3B"/>
          </p15:clr>
        </p15:guide>
        <p15:guide id="11" pos="5167">
          <p15:clr>
            <a:srgbClr val="9FCC3B"/>
          </p15:clr>
        </p15:guide>
        <p15:guide id="12" pos="6168">
          <p15:clr>
            <a:srgbClr val="A4A3A4"/>
          </p15:clr>
        </p15:guide>
        <p15:guide id="13" pos="6392">
          <p15:clr>
            <a:srgbClr val="A4A3A4"/>
          </p15:clr>
        </p15:guide>
        <p15:guide id="14" orient="horz" pos="3566">
          <p15:clr>
            <a:srgbClr val="5ACBF0"/>
          </p15:clr>
        </p15:guide>
        <p15:guide id="15" orient="horz" pos="3747">
          <p15:clr>
            <a:srgbClr val="9FCC3B"/>
          </p15:clr>
        </p15:guide>
        <p15:guide id="16" orient="horz" pos="3884">
          <p15:clr>
            <a:srgbClr val="F26B43"/>
          </p15:clr>
        </p15:guide>
        <p15:guide id="17" orient="horz" pos="4166">
          <p15:clr>
            <a:srgbClr val="F26B43"/>
          </p15:clr>
        </p15:guide>
        <p15:guide id="18" orient="horz" pos="935">
          <p15:clr>
            <a:srgbClr val="9FCC3B"/>
          </p15:clr>
        </p15:guide>
        <p15:guide id="19" orient="horz" pos="1481">
          <p15:clr>
            <a:srgbClr val="5ACBF0"/>
          </p15:clr>
        </p15:guide>
        <p15:guide id="20" orient="horz" pos="686">
          <p15:clr>
            <a:srgbClr val="F26B43"/>
          </p15:clr>
        </p15:guide>
        <p15:guide id="21" orient="horz" pos="1117">
          <p15:clr>
            <a:srgbClr val="5ACBF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92.xml"/><Relationship Id="rId6" Type="http://schemas.openxmlformats.org/officeDocument/2006/relationships/hyperlink" Target="https://diabetessurvey.co.uk/latest-results" TargetMode="External"/><Relationship Id="rId5" Type="http://schemas.openxmlformats.org/officeDocument/2006/relationships/chart" Target="../charts/chart11.xml"/><Relationship Id="rId4" Type="http://schemas.openxmlformats.org/officeDocument/2006/relationships/chart" Target="../charts/chart10.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85.xml"/></Relationships>
</file>

<file path=ppt/slides/_rels/slide1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9.xml"/><Relationship Id="rId1" Type="http://schemas.openxmlformats.org/officeDocument/2006/relationships/slideLayout" Target="../slideLayouts/slideLayout92.xml"/><Relationship Id="rId5" Type="http://schemas.openxmlformats.org/officeDocument/2006/relationships/image" Target="../media/image6.png"/><Relationship Id="rId4" Type="http://schemas.openxmlformats.org/officeDocument/2006/relationships/chart" Target="../charts/chart13.xml"/></Relationships>
</file>

<file path=ppt/slides/_rels/slide13.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0.xml"/><Relationship Id="rId1" Type="http://schemas.openxmlformats.org/officeDocument/2006/relationships/slideLayout" Target="../slideLayouts/slideLayout92.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92.xml"/><Relationship Id="rId5" Type="http://schemas.openxmlformats.org/officeDocument/2006/relationships/chart" Target="../charts/chart18.xml"/><Relationship Id="rId4" Type="http://schemas.openxmlformats.org/officeDocument/2006/relationships/chart" Target="../charts/chart17.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92.xml"/><Relationship Id="rId5" Type="http://schemas.openxmlformats.org/officeDocument/2006/relationships/chart" Target="../charts/chart20.xml"/><Relationship Id="rId4" Type="http://schemas.openxmlformats.org/officeDocument/2006/relationships/chart" Target="../charts/chart19.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85.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92.xml"/><Relationship Id="rId5" Type="http://schemas.openxmlformats.org/officeDocument/2006/relationships/chart" Target="../charts/chart22.xml"/><Relationship Id="rId4" Type="http://schemas.openxmlformats.org/officeDocument/2006/relationships/chart" Target="../charts/chart21.xml"/></Relationships>
</file>

<file path=ppt/slides/_rels/slide18.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14.xml"/><Relationship Id="rId1" Type="http://schemas.openxmlformats.org/officeDocument/2006/relationships/slideLayout" Target="../slideLayouts/slideLayout92.xml"/><Relationship Id="rId6" Type="http://schemas.openxmlformats.org/officeDocument/2006/relationships/chart" Target="../charts/chart25.xml"/><Relationship Id="rId5" Type="http://schemas.openxmlformats.org/officeDocument/2006/relationships/chart" Target="../charts/chart24.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chart" Target="../charts/chart26.xml"/><Relationship Id="rId7"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74.xml"/><Relationship Id="rId6" Type="http://schemas.openxmlformats.org/officeDocument/2006/relationships/chart" Target="../charts/chart28.xml"/><Relationship Id="rId5" Type="http://schemas.openxmlformats.org/officeDocument/2006/relationships/image" Target="../media/image6.png"/><Relationship Id="rId10" Type="http://schemas.openxmlformats.org/officeDocument/2006/relationships/chart" Target="../charts/chart30.xml"/><Relationship Id="rId4" Type="http://schemas.openxmlformats.org/officeDocument/2006/relationships/chart" Target="../charts/chart27.xml"/><Relationship Id="rId9" Type="http://schemas.openxmlformats.org/officeDocument/2006/relationships/chart" Target="../charts/chart29.xml"/></Relationships>
</file>

<file path=ppt/slides/_rels/slide2.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slide" Target="slide3.xml"/><Relationship Id="rId7" Type="http://schemas.openxmlformats.org/officeDocument/2006/relationships/slide" Target="slide20.xml"/><Relationship Id="rId12"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90.xml"/><Relationship Id="rId6" Type="http://schemas.openxmlformats.org/officeDocument/2006/relationships/slide" Target="slide16.xml"/><Relationship Id="rId11" Type="http://schemas.openxmlformats.org/officeDocument/2006/relationships/slide" Target="slide45.xml"/><Relationship Id="rId5" Type="http://schemas.openxmlformats.org/officeDocument/2006/relationships/slide" Target="slide11.xml"/><Relationship Id="rId10" Type="http://schemas.openxmlformats.org/officeDocument/2006/relationships/slide" Target="slide41.xml"/><Relationship Id="rId4" Type="http://schemas.openxmlformats.org/officeDocument/2006/relationships/slide" Target="slide7.xml"/><Relationship Id="rId9" Type="http://schemas.openxmlformats.org/officeDocument/2006/relationships/slide" Target="slide39.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67.xml"/></Relationships>
</file>

<file path=ppt/slides/_rels/slide2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34.xml"/><Relationship Id="rId2" Type="http://schemas.openxmlformats.org/officeDocument/2006/relationships/notesSlide" Target="../notesSlides/notesSlide16.xml"/><Relationship Id="rId1" Type="http://schemas.openxmlformats.org/officeDocument/2006/relationships/slideLayout" Target="../slideLayouts/slideLayout174.xml"/><Relationship Id="rId6" Type="http://schemas.openxmlformats.org/officeDocument/2006/relationships/chart" Target="../charts/chart33.xml"/><Relationship Id="rId5" Type="http://schemas.openxmlformats.org/officeDocument/2006/relationships/chart" Target="../charts/chart32.xml"/><Relationship Id="rId10" Type="http://schemas.openxmlformats.org/officeDocument/2006/relationships/chart" Target="../charts/chart35.xml"/><Relationship Id="rId4" Type="http://schemas.openxmlformats.org/officeDocument/2006/relationships/chart" Target="../charts/chart31.xml"/><Relationship Id="rId9" Type="http://schemas.openxmlformats.org/officeDocument/2006/relationships/image" Target="../media/image8.sv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67.xml"/></Relationships>
</file>

<file path=ppt/slides/_rels/slide2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39.xml"/><Relationship Id="rId2" Type="http://schemas.openxmlformats.org/officeDocument/2006/relationships/notesSlide" Target="../notesSlides/notesSlide17.xml"/><Relationship Id="rId1" Type="http://schemas.openxmlformats.org/officeDocument/2006/relationships/slideLayout" Target="../slideLayouts/slideLayout174.xml"/><Relationship Id="rId6" Type="http://schemas.openxmlformats.org/officeDocument/2006/relationships/chart" Target="../charts/chart38.xml"/><Relationship Id="rId5" Type="http://schemas.openxmlformats.org/officeDocument/2006/relationships/chart" Target="../charts/chart37.xml"/><Relationship Id="rId10" Type="http://schemas.openxmlformats.org/officeDocument/2006/relationships/chart" Target="../charts/chart40.xml"/><Relationship Id="rId4" Type="http://schemas.openxmlformats.org/officeDocument/2006/relationships/chart" Target="../charts/chart36.xml"/><Relationship Id="rId9" Type="http://schemas.openxmlformats.org/officeDocument/2006/relationships/image" Target="../media/image8.svg"/></Relationships>
</file>

<file path=ppt/slides/_rels/slide2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44.xml"/><Relationship Id="rId2" Type="http://schemas.openxmlformats.org/officeDocument/2006/relationships/notesSlide" Target="../notesSlides/notesSlide18.xml"/><Relationship Id="rId1" Type="http://schemas.openxmlformats.org/officeDocument/2006/relationships/slideLayout" Target="../slideLayouts/slideLayout174.xml"/><Relationship Id="rId6" Type="http://schemas.openxmlformats.org/officeDocument/2006/relationships/chart" Target="../charts/chart43.xml"/><Relationship Id="rId5" Type="http://schemas.openxmlformats.org/officeDocument/2006/relationships/chart" Target="../charts/chart42.xml"/><Relationship Id="rId10" Type="http://schemas.openxmlformats.org/officeDocument/2006/relationships/chart" Target="../charts/chart45.xml"/><Relationship Id="rId4" Type="http://schemas.openxmlformats.org/officeDocument/2006/relationships/chart" Target="../charts/chart41.xml"/><Relationship Id="rId9" Type="http://schemas.openxmlformats.org/officeDocument/2006/relationships/image" Target="../media/image8.svg"/></Relationships>
</file>

<file path=ppt/slides/_rels/slide25.xml.rels><?xml version="1.0" encoding="UTF-8" standalone="yes"?>
<Relationships xmlns="http://schemas.openxmlformats.org/package/2006/relationships"><Relationship Id="rId8" Type="http://schemas.openxmlformats.org/officeDocument/2006/relationships/chart" Target="../charts/chart48.xml"/><Relationship Id="rId3" Type="http://schemas.openxmlformats.org/officeDocument/2006/relationships/image" Target="../media/image6.png"/><Relationship Id="rId7" Type="http://schemas.openxmlformats.org/officeDocument/2006/relationships/image" Target="../media/image8.svg"/><Relationship Id="rId2" Type="http://schemas.openxmlformats.org/officeDocument/2006/relationships/notesSlide" Target="../notesSlides/notesSlide19.xml"/><Relationship Id="rId1" Type="http://schemas.openxmlformats.org/officeDocument/2006/relationships/slideLayout" Target="../slideLayouts/slideLayout174.xml"/><Relationship Id="rId6" Type="http://schemas.openxmlformats.org/officeDocument/2006/relationships/image" Target="../media/image7.png"/><Relationship Id="rId5" Type="http://schemas.openxmlformats.org/officeDocument/2006/relationships/chart" Target="../charts/chart47.xml"/><Relationship Id="rId10" Type="http://schemas.openxmlformats.org/officeDocument/2006/relationships/chart" Target="../charts/chart50.xml"/><Relationship Id="rId4" Type="http://schemas.openxmlformats.org/officeDocument/2006/relationships/chart" Target="../charts/chart46.xml"/><Relationship Id="rId9" Type="http://schemas.openxmlformats.org/officeDocument/2006/relationships/chart" Target="../charts/chart49.xml"/></Relationships>
</file>

<file path=ppt/slides/_rels/slide26.xml.rels><?xml version="1.0" encoding="UTF-8" standalone="yes"?>
<Relationships xmlns="http://schemas.openxmlformats.org/package/2006/relationships"><Relationship Id="rId8" Type="http://schemas.openxmlformats.org/officeDocument/2006/relationships/chart" Target="../charts/chart53.xml"/><Relationship Id="rId3" Type="http://schemas.openxmlformats.org/officeDocument/2006/relationships/image" Target="../media/image6.png"/><Relationship Id="rId7" Type="http://schemas.openxmlformats.org/officeDocument/2006/relationships/image" Target="../media/image8.svg"/><Relationship Id="rId2" Type="http://schemas.openxmlformats.org/officeDocument/2006/relationships/notesSlide" Target="../notesSlides/notesSlide20.xml"/><Relationship Id="rId1" Type="http://schemas.openxmlformats.org/officeDocument/2006/relationships/slideLayout" Target="../slideLayouts/slideLayout174.xml"/><Relationship Id="rId6" Type="http://schemas.openxmlformats.org/officeDocument/2006/relationships/image" Target="../media/image7.png"/><Relationship Id="rId5" Type="http://schemas.openxmlformats.org/officeDocument/2006/relationships/chart" Target="../charts/chart52.xml"/><Relationship Id="rId10" Type="http://schemas.openxmlformats.org/officeDocument/2006/relationships/chart" Target="../charts/chart55.xml"/><Relationship Id="rId4" Type="http://schemas.openxmlformats.org/officeDocument/2006/relationships/chart" Target="../charts/chart51.xml"/><Relationship Id="rId9" Type="http://schemas.openxmlformats.org/officeDocument/2006/relationships/chart" Target="../charts/chart54.xml"/></Relationships>
</file>

<file path=ppt/slides/_rels/slide27.xml.rels><?xml version="1.0" encoding="UTF-8" standalone="yes"?>
<Relationships xmlns="http://schemas.openxmlformats.org/package/2006/relationships"><Relationship Id="rId8" Type="http://schemas.openxmlformats.org/officeDocument/2006/relationships/chart" Target="../charts/chart60.xml"/><Relationship Id="rId3" Type="http://schemas.openxmlformats.org/officeDocument/2006/relationships/image" Target="../media/image6.png"/><Relationship Id="rId7" Type="http://schemas.openxmlformats.org/officeDocument/2006/relationships/chart" Target="../charts/chart59.xml"/><Relationship Id="rId2" Type="http://schemas.openxmlformats.org/officeDocument/2006/relationships/notesSlide" Target="../notesSlides/notesSlide21.xml"/><Relationship Id="rId1" Type="http://schemas.openxmlformats.org/officeDocument/2006/relationships/slideLayout" Target="../slideLayouts/slideLayout174.xml"/><Relationship Id="rId6" Type="http://schemas.openxmlformats.org/officeDocument/2006/relationships/chart" Target="../charts/chart58.xml"/><Relationship Id="rId5" Type="http://schemas.openxmlformats.org/officeDocument/2006/relationships/chart" Target="../charts/chart57.xml"/><Relationship Id="rId4" Type="http://schemas.openxmlformats.org/officeDocument/2006/relationships/chart" Target="../charts/chart56.xml"/></Relationships>
</file>

<file path=ppt/slides/_rels/slide2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64.xml"/><Relationship Id="rId2" Type="http://schemas.openxmlformats.org/officeDocument/2006/relationships/notesSlide" Target="../notesSlides/notesSlide22.xml"/><Relationship Id="rId1" Type="http://schemas.openxmlformats.org/officeDocument/2006/relationships/slideLayout" Target="../slideLayouts/slideLayout174.xml"/><Relationship Id="rId6" Type="http://schemas.openxmlformats.org/officeDocument/2006/relationships/chart" Target="../charts/chart63.xml"/><Relationship Id="rId5" Type="http://schemas.openxmlformats.org/officeDocument/2006/relationships/chart" Target="../charts/chart62.xml"/><Relationship Id="rId10" Type="http://schemas.openxmlformats.org/officeDocument/2006/relationships/chart" Target="../charts/chart65.xml"/><Relationship Id="rId4" Type="http://schemas.openxmlformats.org/officeDocument/2006/relationships/chart" Target="../charts/chart61.xml"/><Relationship Id="rId9" Type="http://schemas.openxmlformats.org/officeDocument/2006/relationships/image" Target="../media/image8.svg"/></Relationships>
</file>

<file path=ppt/slides/_rels/slide29.xml.rels><?xml version="1.0" encoding="UTF-8" standalone="yes"?>
<Relationships xmlns="http://schemas.openxmlformats.org/package/2006/relationships"><Relationship Id="rId8" Type="http://schemas.openxmlformats.org/officeDocument/2006/relationships/chart" Target="../charts/chart68.xml"/><Relationship Id="rId3" Type="http://schemas.openxmlformats.org/officeDocument/2006/relationships/image" Target="../media/image6.png"/><Relationship Id="rId7" Type="http://schemas.openxmlformats.org/officeDocument/2006/relationships/image" Target="../media/image8.svg"/><Relationship Id="rId2" Type="http://schemas.openxmlformats.org/officeDocument/2006/relationships/notesSlide" Target="../notesSlides/notesSlide23.xml"/><Relationship Id="rId1" Type="http://schemas.openxmlformats.org/officeDocument/2006/relationships/slideLayout" Target="../slideLayouts/slideLayout174.xml"/><Relationship Id="rId6" Type="http://schemas.openxmlformats.org/officeDocument/2006/relationships/image" Target="../media/image7.png"/><Relationship Id="rId5" Type="http://schemas.openxmlformats.org/officeDocument/2006/relationships/chart" Target="../charts/chart67.xml"/><Relationship Id="rId10" Type="http://schemas.openxmlformats.org/officeDocument/2006/relationships/chart" Target="../charts/chart70.xml"/><Relationship Id="rId4" Type="http://schemas.openxmlformats.org/officeDocument/2006/relationships/chart" Target="../charts/chart66.xml"/><Relationship Id="rId9" Type="http://schemas.openxmlformats.org/officeDocument/2006/relationships/chart" Target="../charts/chart69.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85.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174.xml"/><Relationship Id="rId5" Type="http://schemas.openxmlformats.org/officeDocument/2006/relationships/chart" Target="../charts/chart72.xml"/><Relationship Id="rId4" Type="http://schemas.openxmlformats.org/officeDocument/2006/relationships/chart" Target="../charts/chart71.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174.xml"/><Relationship Id="rId5" Type="http://schemas.openxmlformats.org/officeDocument/2006/relationships/chart" Target="../charts/chart74.xml"/><Relationship Id="rId4" Type="http://schemas.openxmlformats.org/officeDocument/2006/relationships/chart" Target="../charts/chart73.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174.xml"/><Relationship Id="rId5" Type="http://schemas.openxmlformats.org/officeDocument/2006/relationships/chart" Target="../charts/chart76.xml"/><Relationship Id="rId4" Type="http://schemas.openxmlformats.org/officeDocument/2006/relationships/chart" Target="../charts/chart75.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174.xml"/><Relationship Id="rId5" Type="http://schemas.openxmlformats.org/officeDocument/2006/relationships/chart" Target="../charts/chart78.xml"/><Relationship Id="rId4" Type="http://schemas.openxmlformats.org/officeDocument/2006/relationships/chart" Target="../charts/chart77.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174.xml"/><Relationship Id="rId5" Type="http://schemas.openxmlformats.org/officeDocument/2006/relationships/chart" Target="../charts/chart80.xml"/><Relationship Id="rId4" Type="http://schemas.openxmlformats.org/officeDocument/2006/relationships/chart" Target="../charts/chart79.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174.xml"/><Relationship Id="rId5" Type="http://schemas.openxmlformats.org/officeDocument/2006/relationships/chart" Target="../charts/chart82.xml"/><Relationship Id="rId4" Type="http://schemas.openxmlformats.org/officeDocument/2006/relationships/chart" Target="../charts/chart81.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174.xml"/><Relationship Id="rId5" Type="http://schemas.openxmlformats.org/officeDocument/2006/relationships/chart" Target="../charts/chart84.xml"/><Relationship Id="rId4" Type="http://schemas.openxmlformats.org/officeDocument/2006/relationships/chart" Target="../charts/chart83.xml"/></Relationships>
</file>

<file path=ppt/slides/_rels/slide3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88.xml"/><Relationship Id="rId2" Type="http://schemas.openxmlformats.org/officeDocument/2006/relationships/notesSlide" Target="../notesSlides/notesSlide31.xml"/><Relationship Id="rId1" Type="http://schemas.openxmlformats.org/officeDocument/2006/relationships/slideLayout" Target="../slideLayouts/slideLayout174.xml"/><Relationship Id="rId6" Type="http://schemas.openxmlformats.org/officeDocument/2006/relationships/chart" Target="../charts/chart87.xml"/><Relationship Id="rId5" Type="http://schemas.openxmlformats.org/officeDocument/2006/relationships/chart" Target="../charts/chart86.xml"/><Relationship Id="rId10" Type="http://schemas.openxmlformats.org/officeDocument/2006/relationships/chart" Target="../charts/chart89.xml"/><Relationship Id="rId4" Type="http://schemas.openxmlformats.org/officeDocument/2006/relationships/chart" Target="../charts/chart85.xml"/><Relationship Id="rId9" Type="http://schemas.openxmlformats.org/officeDocument/2006/relationships/image" Target="../media/image8.svg"/></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174.xml"/><Relationship Id="rId6" Type="http://schemas.openxmlformats.org/officeDocument/2006/relationships/chart" Target="../charts/chart92.xml"/><Relationship Id="rId5" Type="http://schemas.openxmlformats.org/officeDocument/2006/relationships/chart" Target="../charts/chart91.xml"/><Relationship Id="rId4" Type="http://schemas.openxmlformats.org/officeDocument/2006/relationships/chart" Target="../charts/chart90.xml"/></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6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92.xml"/><Relationship Id="rId4" Type="http://schemas.openxmlformats.org/officeDocument/2006/relationships/hyperlink" Target="https://diabetessurvey.co.uk/latest-results" TargetMode="External"/></Relationships>
</file>

<file path=ppt/slides/_rels/slide4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96.xml"/><Relationship Id="rId2" Type="http://schemas.openxmlformats.org/officeDocument/2006/relationships/notesSlide" Target="../notesSlides/notesSlide33.xml"/><Relationship Id="rId1" Type="http://schemas.openxmlformats.org/officeDocument/2006/relationships/slideLayout" Target="../slideLayouts/slideLayout174.xml"/><Relationship Id="rId6" Type="http://schemas.openxmlformats.org/officeDocument/2006/relationships/chart" Target="../charts/chart95.xml"/><Relationship Id="rId5" Type="http://schemas.openxmlformats.org/officeDocument/2006/relationships/chart" Target="../charts/chart94.xml"/><Relationship Id="rId10" Type="http://schemas.openxmlformats.org/officeDocument/2006/relationships/chart" Target="../charts/chart97.xml"/><Relationship Id="rId4" Type="http://schemas.openxmlformats.org/officeDocument/2006/relationships/chart" Target="../charts/chart93.xml"/><Relationship Id="rId9" Type="http://schemas.openxmlformats.org/officeDocument/2006/relationships/image" Target="../media/image8.sv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167.xml"/><Relationship Id="rId4" Type="http://schemas.openxmlformats.org/officeDocument/2006/relationships/image" Target="../media/image6.png"/></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5.xml"/><Relationship Id="rId1" Type="http://schemas.openxmlformats.org/officeDocument/2006/relationships/slideLayout" Target="../slideLayouts/slideLayout172.xml"/><Relationship Id="rId4" Type="http://schemas.openxmlformats.org/officeDocument/2006/relationships/hyperlink" Target="https://diabetessurvey.co.uk/latest-results" TargetMode="External"/></Relationships>
</file>

<file path=ppt/slides/_rels/slide4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101.xml"/><Relationship Id="rId2" Type="http://schemas.openxmlformats.org/officeDocument/2006/relationships/notesSlide" Target="../notesSlides/notesSlide36.xml"/><Relationship Id="rId1" Type="http://schemas.openxmlformats.org/officeDocument/2006/relationships/slideLayout" Target="../slideLayouts/slideLayout172.xml"/><Relationship Id="rId6" Type="http://schemas.openxmlformats.org/officeDocument/2006/relationships/chart" Target="../charts/chart100.xml"/><Relationship Id="rId11" Type="http://schemas.openxmlformats.org/officeDocument/2006/relationships/chart" Target="../charts/chart103.xml"/><Relationship Id="rId5" Type="http://schemas.openxmlformats.org/officeDocument/2006/relationships/chart" Target="../charts/chart99.xml"/><Relationship Id="rId10" Type="http://schemas.openxmlformats.org/officeDocument/2006/relationships/chart" Target="../charts/chart102.xml"/><Relationship Id="rId4" Type="http://schemas.openxmlformats.org/officeDocument/2006/relationships/chart" Target="../charts/chart98.xml"/><Relationship Id="rId9" Type="http://schemas.openxmlformats.org/officeDocument/2006/relationships/image" Target="../media/image8.svg"/></Relationships>
</file>

<file path=ppt/slides/_rels/slide4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107.xml"/><Relationship Id="rId2" Type="http://schemas.openxmlformats.org/officeDocument/2006/relationships/notesSlide" Target="../notesSlides/notesSlide37.xml"/><Relationship Id="rId1" Type="http://schemas.openxmlformats.org/officeDocument/2006/relationships/slideLayout" Target="../slideLayouts/slideLayout172.xml"/><Relationship Id="rId6" Type="http://schemas.openxmlformats.org/officeDocument/2006/relationships/chart" Target="../charts/chart106.xml"/><Relationship Id="rId11" Type="http://schemas.openxmlformats.org/officeDocument/2006/relationships/chart" Target="../charts/chart109.xml"/><Relationship Id="rId5" Type="http://schemas.openxmlformats.org/officeDocument/2006/relationships/chart" Target="../charts/chart105.xml"/><Relationship Id="rId10" Type="http://schemas.openxmlformats.org/officeDocument/2006/relationships/chart" Target="../charts/chart108.xml"/><Relationship Id="rId4" Type="http://schemas.openxmlformats.org/officeDocument/2006/relationships/chart" Target="../charts/chart104.xml"/><Relationship Id="rId9" Type="http://schemas.openxmlformats.org/officeDocument/2006/relationships/image" Target="../media/image8.svg"/></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167.xml"/><Relationship Id="rId4" Type="http://schemas.openxmlformats.org/officeDocument/2006/relationships/image" Target="../media/image6.png"/></Relationships>
</file>

<file path=ppt/slides/_rels/slide46.xml.rels><?xml version="1.0" encoding="UTF-8" standalone="yes"?>
<Relationships xmlns="http://schemas.openxmlformats.org/package/2006/relationships"><Relationship Id="rId3" Type="http://schemas.openxmlformats.org/officeDocument/2006/relationships/hyperlink" Target="https://diabetessurvey.co.uk/survey-results" TargetMode="External"/><Relationship Id="rId2" Type="http://schemas.openxmlformats.org/officeDocument/2006/relationships/notesSlide" Target="../notesSlides/notesSlide39.xml"/><Relationship Id="rId1" Type="http://schemas.openxmlformats.org/officeDocument/2006/relationships/slideLayout" Target="../slideLayouts/slideLayout172.xml"/><Relationship Id="rId5" Type="http://schemas.openxmlformats.org/officeDocument/2006/relationships/hyperlink" Target="mailto:diabetessurvey@ipsos.com" TargetMode="Externa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hyperlink" Target="https://www.england.nhs.uk/nhsimpact/about-nhs-impact/building-improvement-capability-and-capacity/" TargetMode="External"/><Relationship Id="rId2" Type="http://schemas.openxmlformats.org/officeDocument/2006/relationships/notesSlide" Target="../notesSlides/notesSlide4.xml"/><Relationship Id="rId1" Type="http://schemas.openxmlformats.org/officeDocument/2006/relationships/slideLayout" Target="../slideLayouts/slideLayout92.xml"/><Relationship Id="rId6" Type="http://schemas.openxmlformats.org/officeDocument/2006/relationships/hyperlink" Target="https://diabetessurvey.co.uk/latest-results" TargetMode="External"/><Relationship Id="rId5" Type="http://schemas.openxmlformats.org/officeDocument/2006/relationships/image" Target="../media/image6.png"/><Relationship Id="rId4" Type="http://schemas.openxmlformats.org/officeDocument/2006/relationships/hyperlink" Target="https://www.england.nhs.uk/publication/improving-experience-of-care-a-shared-commitment-for-those-working-in-health-and-care-systems/"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diabetessurvey.co.uk/latest-results" TargetMode="External"/><Relationship Id="rId2" Type="http://schemas.openxmlformats.org/officeDocument/2006/relationships/notesSlide" Target="../notesSlides/notesSlide5.xml"/><Relationship Id="rId1" Type="http://schemas.openxmlformats.org/officeDocument/2006/relationships/slideLayout" Target="../slideLayouts/slideLayout9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85.xml"/></Relationships>
</file>

<file path=ppt/slides/_rels/slide8.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image" Target="../media/image6.png"/><Relationship Id="rId7"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92.xml"/><Relationship Id="rId6" Type="http://schemas.openxmlformats.org/officeDocument/2006/relationships/chart" Target="../charts/chart3.xml"/><Relationship Id="rId5" Type="http://schemas.openxmlformats.org/officeDocument/2006/relationships/chart" Target="../charts/chart2.xml"/><Relationship Id="rId10" Type="http://schemas.openxmlformats.org/officeDocument/2006/relationships/chart" Target="../charts/chart7.xml"/><Relationship Id="rId4" Type="http://schemas.openxmlformats.org/officeDocument/2006/relationships/chart" Target="../charts/chart1.xml"/><Relationship Id="rId9" Type="http://schemas.openxmlformats.org/officeDocument/2006/relationships/chart" Target="../charts/chart6.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92.xml"/><Relationship Id="rId6" Type="http://schemas.openxmlformats.org/officeDocument/2006/relationships/hyperlink" Target="https://diabetessurvey.co.uk/latest-results" TargetMode="External"/><Relationship Id="rId5" Type="http://schemas.openxmlformats.org/officeDocument/2006/relationships/chart" Target="../charts/chart9.xml"/><Relationship Id="rId4" Type="http://schemas.openxmlformats.org/officeDocument/2006/relationships/chart" Target="../charts/char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NHS logo">
            <a:extLst>
              <a:ext uri="{FF2B5EF4-FFF2-40B4-BE49-F238E27FC236}">
                <a16:creationId xmlns:a16="http://schemas.microsoft.com/office/drawing/2014/main" id="{62109E1E-3ADB-22A6-06CC-AB61EFA5F36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1">
            <a:extLst>
              <a:ext uri="{FF2B5EF4-FFF2-40B4-BE49-F238E27FC236}">
                <a16:creationId xmlns:a16="http://schemas.microsoft.com/office/drawing/2014/main" id="{2440291F-5DA5-403E-B684-9AD54FB72BBD}"/>
              </a:ext>
            </a:extLst>
          </p:cNvPr>
          <p:cNvSpPr>
            <a:spLocks noGrp="1"/>
          </p:cNvSpPr>
          <p:nvPr>
            <p:ph type="title" idx="4294967295"/>
          </p:nvPr>
        </p:nvSpPr>
        <p:spPr>
          <a:xfrm>
            <a:off x="297532" y="1427261"/>
            <a:ext cx="11674089" cy="963175"/>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GB" sz="44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National Diabetes Experience Survey</a:t>
            </a:r>
            <a:endParaRPr kumimoji="0" lang="en-GB" sz="31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Subtitle 5">
            <a:extLst>
              <a:ext uri="{FF2B5EF4-FFF2-40B4-BE49-F238E27FC236}">
                <a16:creationId xmlns:a16="http://schemas.microsoft.com/office/drawing/2014/main" id="{6E955FC9-5B8B-4544-ACDB-806A3A7E82EF}"/>
              </a:ext>
            </a:extLst>
          </p:cNvPr>
          <p:cNvSpPr>
            <a:spLocks noGrp="1"/>
          </p:cNvSpPr>
          <p:nvPr>
            <p:ph type="subTitle" idx="1"/>
          </p:nvPr>
        </p:nvSpPr>
        <p:spPr>
          <a:xfrm>
            <a:off x="450000" y="4188631"/>
            <a:ext cx="4731600" cy="369332"/>
          </a:xfrm>
        </p:spPr>
        <p:txBody>
          <a:bodyPr/>
          <a:lstStyle/>
          <a:p>
            <a:r>
              <a:rPr lang="en-GB"/>
              <a:t>S</a:t>
            </a:r>
            <a:r>
              <a:rPr lang="en-GB">
                <a:solidFill>
                  <a:schemeClr val="bg1"/>
                </a:solidFill>
              </a:rPr>
              <a:t>urvey results</a:t>
            </a:r>
          </a:p>
        </p:txBody>
      </p:sp>
      <p:sp>
        <p:nvSpPr>
          <p:cNvPr id="7" name="Text Placeholder 6">
            <a:extLst>
              <a:ext uri="{FF2B5EF4-FFF2-40B4-BE49-F238E27FC236}">
                <a16:creationId xmlns:a16="http://schemas.microsoft.com/office/drawing/2014/main" id="{C6DF43BB-4B6C-49EB-BB23-10B21D5A8FF9}"/>
              </a:ext>
            </a:extLst>
          </p:cNvPr>
          <p:cNvSpPr>
            <a:spLocks noGrp="1"/>
          </p:cNvSpPr>
          <p:nvPr>
            <p:ph type="body" sz="quarter" idx="12"/>
          </p:nvPr>
        </p:nvSpPr>
        <p:spPr>
          <a:xfrm>
            <a:off x="450000" y="4682677"/>
            <a:ext cx="1439497" cy="307777"/>
          </a:xfrm>
        </p:spPr>
        <p:txBody>
          <a:bodyPr/>
          <a:lstStyle/>
          <a:p>
            <a:r>
              <a:rPr lang="en-US"/>
              <a:t>2024 Survey</a:t>
            </a:r>
          </a:p>
        </p:txBody>
      </p:sp>
      <p:sp>
        <p:nvSpPr>
          <p:cNvPr id="4" name="ReportName">
            <a:extLst>
              <a:ext uri="{FF2B5EF4-FFF2-40B4-BE49-F238E27FC236}">
                <a16:creationId xmlns:a16="http://schemas.microsoft.com/office/drawing/2014/main" id="{52696578-B0BD-AC2A-7603-73B1526E88C5}"/>
              </a:ext>
            </a:extLst>
          </p:cNvPr>
          <p:cNvSpPr txBox="1">
            <a:spLocks/>
          </p:cNvSpPr>
          <p:nvPr/>
        </p:nvSpPr>
        <p:spPr>
          <a:xfrm>
            <a:off x="297525" y="2899284"/>
            <a:ext cx="11674089" cy="963175"/>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2900" b="0" dirty="0">
                <a:solidFill>
                  <a:prstClr val="white"/>
                </a:solidFill>
                <a:latin typeface="Arial Black" panose="020B0A04020102020204" pitchFamily="34" charset="0"/>
              </a:rPr>
              <a:t>HAMPSHIRE AND ISLE OF WIGHT INTEGRATED CARE SYSTEM</a:t>
            </a:r>
            <a:endParaRPr lang="en-GB" sz="2900" b="0" dirty="0">
              <a:solidFill>
                <a:prstClr val="black"/>
              </a:solidFill>
              <a:latin typeface="Arial"/>
            </a:endParaRPr>
          </a:p>
        </p:txBody>
      </p:sp>
    </p:spTree>
    <p:extLst>
      <p:ext uri="{BB962C8B-B14F-4D97-AF65-F5344CB8AC3E}">
        <p14:creationId xmlns:p14="http://schemas.microsoft.com/office/powerpoint/2010/main" val="1672711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dec="http://schemas.microsoft.com/office/drawing/2017/decorative" xmlns:a16="http://schemas.microsoft.com/office/drawing/2014/main"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E1B3C2F-067A-970F-0CC2-A21FAD966249}"/>
              </a:ext>
            </a:extLst>
          </p:cNvPr>
          <p:cNvSpPr>
            <a:spLocks noGrp="1"/>
          </p:cNvSpPr>
          <p:nvPr>
            <p:ph type="title"/>
          </p:nvPr>
        </p:nvSpPr>
        <p:spPr>
          <a:xfrm>
            <a:off x="386369" y="397169"/>
            <a:ext cx="9341700" cy="775597"/>
          </a:xfrm>
        </p:spPr>
        <p:txBody>
          <a:bodyPr/>
          <a:lstStyle/>
          <a:p>
            <a:r>
              <a:rPr lang="en-GB" sz="3200" dirty="0"/>
              <a:t>Headline results</a:t>
            </a:r>
          </a:p>
        </p:txBody>
      </p:sp>
      <p:sp>
        <p:nvSpPr>
          <p:cNvPr id="4" name="Rectangle 3">
            <a:extLst>
              <a:ext uri="{FF2B5EF4-FFF2-40B4-BE49-F238E27FC236}">
                <a16:creationId xmlns:a16="http://schemas.microsoft.com/office/drawing/2014/main" id="{623E16BA-07B9-6649-C4E5-64E57EC3962C}"/>
              </a:ext>
              <a:ext uri="{C183D7F6-B498-43B3-948B-1728B52AA6E4}">
                <adec:decorative xmlns:adec="http://schemas.microsoft.com/office/drawing/2017/decorative" val="0"/>
              </a:ext>
            </a:extLst>
          </p:cNvPr>
          <p:cNvSpPr/>
          <p:nvPr/>
        </p:nvSpPr>
        <p:spPr>
          <a:xfrm>
            <a:off x="386370" y="2245064"/>
            <a:ext cx="5594417" cy="3420000"/>
          </a:xfrm>
          <a:prstGeom prst="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179387">
              <a:lnSpc>
                <a:spcPct val="120000"/>
              </a:lnSpc>
              <a:spcBef>
                <a:spcPts val="600"/>
              </a:spcBef>
              <a:spcAft>
                <a:spcPts val="600"/>
              </a:spcAft>
              <a:buClr>
                <a:srgbClr val="005EB8"/>
              </a:buClr>
              <a:buSzPct val="150000"/>
            </a:pPr>
            <a:endParaRPr lang="en-GB" sz="1400" dirty="0">
              <a:solidFill>
                <a:schemeClr val="tx1"/>
              </a:solidFill>
            </a:endParaRPr>
          </a:p>
        </p:txBody>
      </p:sp>
      <p:sp>
        <p:nvSpPr>
          <p:cNvPr id="13" name="Rectangle 12">
            <a:extLst>
              <a:ext uri="{FF2B5EF4-FFF2-40B4-BE49-F238E27FC236}">
                <a16:creationId xmlns:a16="http://schemas.microsoft.com/office/drawing/2014/main" id="{8C2495D1-301E-BA00-1F2B-342673531E2C}"/>
              </a:ext>
              <a:ext uri="{C183D7F6-B498-43B3-948B-1728B52AA6E4}">
                <adec:decorative xmlns:adec="http://schemas.microsoft.com/office/drawing/2017/decorative" val="0"/>
              </a:ext>
            </a:extLst>
          </p:cNvPr>
          <p:cNvSpPr/>
          <p:nvPr/>
        </p:nvSpPr>
        <p:spPr>
          <a:xfrm>
            <a:off x="6137928" y="2245064"/>
            <a:ext cx="5594417" cy="3420000"/>
          </a:xfrm>
          <a:prstGeom prst="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9387" marR="0" lvl="1" algn="l" defTabSz="914400" rtl="0" eaLnBrk="1" fontAlgn="auto" latinLnBrk="0" hangingPunct="1">
              <a:lnSpc>
                <a:spcPct val="120000"/>
              </a:lnSpc>
              <a:spcBef>
                <a:spcPts val="600"/>
              </a:spcBef>
              <a:spcAft>
                <a:spcPts val="600"/>
              </a:spcAft>
              <a:buClr>
                <a:srgbClr val="005EB8"/>
              </a:buClr>
              <a:buSzPct val="150000"/>
              <a:tabLst/>
              <a:defRPr/>
            </a:pPr>
            <a:endParaRPr kumimoji="0" lang="en-GB" sz="1400" b="0" i="0" u="none" strike="noStrike" kern="1200" cap="none" spc="0" normalizeH="0" baseline="0" noProof="0" dirty="0">
              <a:ln>
                <a:noFill/>
              </a:ln>
              <a:solidFill>
                <a:schemeClr val="tx1"/>
              </a:solidFill>
              <a:effectLst/>
              <a:uLnTx/>
              <a:uFillTx/>
              <a:latin typeface="Arial"/>
              <a:ea typeface="+mn-ea"/>
              <a:cs typeface="+mn-cs"/>
            </a:endParaRPr>
          </a:p>
        </p:txBody>
      </p:sp>
      <p:pic>
        <p:nvPicPr>
          <p:cNvPr id="2" name="Picture 1">
            <a:extLst>
              <a:ext uri="{FF2B5EF4-FFF2-40B4-BE49-F238E27FC236}">
                <a16:creationId xmlns:a16="http://schemas.microsoft.com/office/drawing/2014/main" id="{C4A95091-8F29-ADF5-736E-90474C870CB7}"/>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49A7B5AE-410B-5AC7-B580-5C938C6CA770}"/>
              </a:ext>
            </a:extLst>
          </p:cNvPr>
          <p:cNvSpPr/>
          <p:nvPr/>
        </p:nvSpPr>
        <p:spPr>
          <a:xfrm>
            <a:off x="364788" y="1603574"/>
            <a:ext cx="5616000" cy="5760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1600" b="1" i="0" u="none" strike="noStrike" kern="1200" cap="none" spc="0" normalizeH="0" baseline="0" noProof="0" dirty="0">
                <a:solidFill>
                  <a:schemeClr val="tx1"/>
                </a:solidFill>
                <a:effectLst/>
                <a:uLnTx/>
                <a:uFillTx/>
                <a:latin typeface="Arial"/>
                <a:ea typeface="+mn-ea"/>
                <a:cs typeface="+mn-cs"/>
              </a:rPr>
              <a:t>Where the experience of people living with type 2 diabetes is best</a:t>
            </a:r>
          </a:p>
        </p:txBody>
      </p:sp>
      <p:sp>
        <p:nvSpPr>
          <p:cNvPr id="17" name="Rectangle 16">
            <a:extLst>
              <a:ext uri="{FF2B5EF4-FFF2-40B4-BE49-F238E27FC236}">
                <a16:creationId xmlns:a16="http://schemas.microsoft.com/office/drawing/2014/main" id="{0E3B3968-087D-7FC2-5F17-06777FD7618B}"/>
              </a:ext>
            </a:extLst>
          </p:cNvPr>
          <p:cNvSpPr/>
          <p:nvPr/>
        </p:nvSpPr>
        <p:spPr>
          <a:xfrm>
            <a:off x="6126356" y="1603575"/>
            <a:ext cx="5616000" cy="5760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1600" b="1" i="0" u="none" strike="noStrike" kern="1200" cap="none" spc="0" normalizeH="0" baseline="0" noProof="0" dirty="0">
                <a:solidFill>
                  <a:schemeClr val="tx1"/>
                </a:solidFill>
                <a:effectLst/>
                <a:uLnTx/>
                <a:uFillTx/>
                <a:latin typeface="Arial"/>
                <a:ea typeface="+mn-ea"/>
                <a:cs typeface="+mn-cs"/>
              </a:rPr>
              <a:t>Where the experience of people living with type 2 diabetes could improve</a:t>
            </a:r>
          </a:p>
        </p:txBody>
      </p:sp>
      <p:graphicFrame>
        <p:nvGraphicFramePr>
          <p:cNvPr id="3" name="D_d077c9b107f4cb64_CalcTable">
            <a:extLst>
              <a:ext uri="{FF2B5EF4-FFF2-40B4-BE49-F238E27FC236}">
                <a16:creationId xmlns:a16="http://schemas.microsoft.com/office/drawing/2014/main" id="{1B6B7A33-91E0-CB05-0A93-09BF4B3E9B10}"/>
              </a:ext>
            </a:extLst>
          </p:cNvPr>
          <p:cNvGraphicFramePr>
            <a:graphicFrameLocks noGrp="1"/>
          </p:cNvGraphicFramePr>
          <p:nvPr>
            <p:extLst>
              <p:ext uri="{D42A27DB-BD31-4B8C-83A1-F6EECF244321}">
                <p14:modId xmlns:p14="http://schemas.microsoft.com/office/powerpoint/2010/main" val="3695767541"/>
              </p:ext>
            </p:extLst>
          </p:nvPr>
        </p:nvGraphicFramePr>
        <p:xfrm>
          <a:off x="500063" y="2340951"/>
          <a:ext cx="5345152" cy="3169000"/>
        </p:xfrm>
        <a:graphic>
          <a:graphicData uri="http://schemas.openxmlformats.org/drawingml/2006/table">
            <a:tbl>
              <a:tblPr firstRow="1" bandRow="1">
                <a:tableStyleId>{5C22544A-7EE6-4342-B048-85BDC9FD1C3A}</a:tableStyleId>
              </a:tblPr>
              <a:tblGrid>
                <a:gridCol w="5345152">
                  <a:extLst>
                    <a:ext uri="{9D8B030D-6E8A-4147-A177-3AD203B41FA5}">
                      <a16:colId xmlns:a16="http://schemas.microsoft.com/office/drawing/2014/main" val="1105234805"/>
                    </a:ext>
                  </a:extLst>
                </a:gridCol>
              </a:tblGrid>
              <a:tr h="3169000">
                <a:tc>
                  <a:txBody>
                    <a:bodyPr/>
                    <a:lstStyle/>
                    <a:p>
                      <a:pPr marL="285750" indent="-285750">
                        <a:lnSpc>
                          <a:spcPct val="110000"/>
                        </a:lnSpc>
                        <a:spcBef>
                          <a:spcPts val="600"/>
                        </a:spcBef>
                        <a:buClr>
                          <a:schemeClr val="bg1">
                            <a:lumMod val="75000"/>
                          </a:schemeClr>
                        </a:buClr>
                        <a:buSzPct val="150000"/>
                        <a:buFont typeface="Arial" panose="020B0604020202020204" pitchFamily="34" charset="0"/>
                        <a:buChar char="•"/>
                        <a:defRPr/>
                      </a:pPr>
                      <a:r>
                        <a:rPr kumimoji="0" lang="en-GB" sz="1400" b="0" i="0" u="none" strike="noStrike" kern="1200" cap="none" spc="0" normalizeH="0" baseline="0" noProof="0">
                          <a:ln>
                            <a:noFill/>
                          </a:ln>
                          <a:solidFill>
                            <a:prstClr val="black"/>
                          </a:solidFill>
                          <a:effectLst/>
                          <a:uLnTx/>
                          <a:uFillTx/>
                          <a:latin typeface="Arial"/>
                          <a:ea typeface="+mn-ea"/>
                          <a:cs typeface="+mn-cs"/>
                        </a:rPr>
                        <a:t>Having a weight and BMI check as part of their last annual review
Having a smoking status review as part of their last annual review</a:t>
                      </a:r>
                      <a:endParaRPr lang="en-GB" sz="1800" b="1" dirty="0">
                        <a:solidFill>
                          <a:srgbClr val="595959"/>
                        </a:solidFill>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6846957"/>
                  </a:ext>
                </a:extLst>
              </a:tr>
            </a:tbl>
          </a:graphicData>
        </a:graphic>
      </p:graphicFrame>
      <p:graphicFrame>
        <p:nvGraphicFramePr>
          <p:cNvPr id="9" name="D_d077c9b107f4cb64" hidden="1">
            <a:extLst>
              <a:ext uri="{FF2B5EF4-FFF2-40B4-BE49-F238E27FC236}">
                <a16:creationId xmlns:a16="http://schemas.microsoft.com/office/drawing/2014/main" id="{DAE155EE-587E-3850-169F-C15CC11E62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10310764"/>
              </p:ext>
            </p:extLst>
          </p:nvPr>
        </p:nvGraphicFramePr>
        <p:xfrm>
          <a:off x="-1186774" y="3175000"/>
          <a:ext cx="1049506" cy="50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_5e3b8f5b4ee4cd9f_CalcTable">
            <a:extLst>
              <a:ext uri="{FF2B5EF4-FFF2-40B4-BE49-F238E27FC236}">
                <a16:creationId xmlns:a16="http://schemas.microsoft.com/office/drawing/2014/main" id="{D0BAB105-10A6-D6D9-7F57-1351D5DB4BDC}"/>
              </a:ext>
            </a:extLst>
          </p:cNvPr>
          <p:cNvGraphicFramePr>
            <a:graphicFrameLocks noGrp="1"/>
          </p:cNvGraphicFramePr>
          <p:nvPr>
            <p:extLst>
              <p:ext uri="{D42A27DB-BD31-4B8C-83A1-F6EECF244321}">
                <p14:modId xmlns:p14="http://schemas.microsoft.com/office/powerpoint/2010/main" val="1344720669"/>
              </p:ext>
            </p:extLst>
          </p:nvPr>
        </p:nvGraphicFramePr>
        <p:xfrm>
          <a:off x="6269496" y="2332713"/>
          <a:ext cx="5339912" cy="3169000"/>
        </p:xfrm>
        <a:graphic>
          <a:graphicData uri="http://schemas.openxmlformats.org/drawingml/2006/table">
            <a:tbl>
              <a:tblPr firstRow="1" bandRow="1">
                <a:tableStyleId>{5C22544A-7EE6-4342-B048-85BDC9FD1C3A}</a:tableStyleId>
              </a:tblPr>
              <a:tblGrid>
                <a:gridCol w="5339912">
                  <a:extLst>
                    <a:ext uri="{9D8B030D-6E8A-4147-A177-3AD203B41FA5}">
                      <a16:colId xmlns:a16="http://schemas.microsoft.com/office/drawing/2014/main" val="1105234805"/>
                    </a:ext>
                  </a:extLst>
                </a:gridCol>
              </a:tblGrid>
              <a:tr h="3169000">
                <a:tc>
                  <a:txBody>
                    <a:bodyPr/>
                    <a:lstStyle/>
                    <a:p>
                      <a:pPr marL="285750" indent="-285750">
                        <a:lnSpc>
                          <a:spcPct val="110000"/>
                        </a:lnSpc>
                        <a:spcBef>
                          <a:spcPts val="600"/>
                        </a:spcBef>
                        <a:buClr>
                          <a:schemeClr val="bg1">
                            <a:lumMod val="75000"/>
                          </a:schemeClr>
                        </a:buClr>
                        <a:buSzPct val="150000"/>
                        <a:buFont typeface="Arial" panose="020B0604020202020204" pitchFamily="34" charset="0"/>
                        <a:buChar char="•"/>
                        <a:defRPr/>
                      </a:pPr>
                      <a:r>
                        <a:rPr kumimoji="0" lang="en-GB" sz="1400" b="0" i="0" u="none" strike="noStrike" kern="1200" cap="none" spc="0" normalizeH="0" baseline="0" noProof="0">
                          <a:ln>
                            <a:noFill/>
                          </a:ln>
                          <a:solidFill>
                            <a:prstClr val="black"/>
                          </a:solidFill>
                          <a:effectLst/>
                          <a:uLnTx/>
                          <a:uFillTx/>
                          <a:latin typeface="Arial"/>
                          <a:ea typeface="+mn-ea"/>
                          <a:cs typeface="+mn-cs"/>
                        </a:rPr>
                        <a:t>Healthcare professionals providing support in taking part in physical activity
Healthcare professionals providing support with emotional and mental health needs</a:t>
                      </a:r>
                      <a:endParaRPr lang="en-GB" sz="1400" b="0" dirty="0"/>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6846957"/>
                  </a:ext>
                </a:extLst>
              </a:tr>
            </a:tbl>
          </a:graphicData>
        </a:graphic>
      </p:graphicFrame>
      <p:graphicFrame>
        <p:nvGraphicFramePr>
          <p:cNvPr id="15" name="D_5e3b8f5b4ee4cd9f" hidden="1">
            <a:extLst>
              <a:ext uri="{FF2B5EF4-FFF2-40B4-BE49-F238E27FC236}">
                <a16:creationId xmlns:a16="http://schemas.microsoft.com/office/drawing/2014/main" id="{A0A35D1E-57B2-8279-3182-7215E30C1F7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15638316"/>
              </p:ext>
            </p:extLst>
          </p:nvPr>
        </p:nvGraphicFramePr>
        <p:xfrm>
          <a:off x="12402226" y="3175000"/>
          <a:ext cx="1049506" cy="508000"/>
        </p:xfrm>
        <a:graphic>
          <a:graphicData uri="http://schemas.openxmlformats.org/drawingml/2006/chart">
            <c:chart xmlns:c="http://schemas.openxmlformats.org/drawingml/2006/chart" xmlns:r="http://schemas.openxmlformats.org/officeDocument/2006/relationships" r:id="rId5"/>
          </a:graphicData>
        </a:graphic>
      </p:graphicFrame>
      <p:sp>
        <p:nvSpPr>
          <p:cNvPr id="7" name="Slide Number Placeholder 4">
            <a:extLst>
              <a:ext uri="{FF2B5EF4-FFF2-40B4-BE49-F238E27FC236}">
                <a16:creationId xmlns:a16="http://schemas.microsoft.com/office/drawing/2014/main" id="{655E1EE0-524B-55C5-4FEA-CA03A7165006}"/>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fld id="{D61AABEC-672F-4B68-B914-690DA978312C}" type="slidenum">
              <a:rPr lang="en-GB" smtClean="0"/>
              <a:pPr/>
              <a:t>10</a:t>
            </a:fld>
            <a:r>
              <a:rPr lang="en-GB"/>
              <a:t> </a:t>
            </a:r>
          </a:p>
        </p:txBody>
      </p:sp>
      <p:graphicFrame>
        <p:nvGraphicFramePr>
          <p:cNvPr id="8" name="Table1">
            <a:extLst>
              <a:ext uri="{FF2B5EF4-FFF2-40B4-BE49-F238E27FC236}">
                <a16:creationId xmlns:a16="http://schemas.microsoft.com/office/drawing/2014/main" id="{F5021684-95D8-4156-B21E-1B4AE5E1E616}"/>
              </a:ext>
            </a:extLst>
          </p:cNvPr>
          <p:cNvGraphicFramePr>
            <a:graphicFrameLocks noGrp="1"/>
          </p:cNvGraphicFramePr>
          <p:nvPr>
            <p:extLst>
              <p:ext uri="{D42A27DB-BD31-4B8C-83A1-F6EECF244321}">
                <p14:modId xmlns:p14="http://schemas.microsoft.com/office/powerpoint/2010/main" val="1984356988"/>
              </p:ext>
            </p:extLst>
          </p:nvPr>
        </p:nvGraphicFramePr>
        <p:xfrm>
          <a:off x="364788" y="5712608"/>
          <a:ext cx="10895827" cy="822960"/>
        </p:xfrm>
        <a:graphic>
          <a:graphicData uri="http://schemas.openxmlformats.org/drawingml/2006/table">
            <a:tbl>
              <a:tblPr firstRow="1" bandRow="1">
                <a:tableStyleId>{5C22544A-7EE6-4342-B048-85BDC9FD1C3A}</a:tableStyleId>
              </a:tblPr>
              <a:tblGrid>
                <a:gridCol w="10895827">
                  <a:extLst>
                    <a:ext uri="{9D8B030D-6E8A-4147-A177-3AD203B41FA5}">
                      <a16:colId xmlns:a16="http://schemas.microsoft.com/office/drawing/2014/main" val="20000"/>
                    </a:ext>
                  </a:extLst>
                </a:gridCol>
              </a:tblGrid>
              <a:tr h="1863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baseline="30000" dirty="0">
                          <a:solidFill>
                            <a:schemeClr val="tx1"/>
                          </a:solidFill>
                          <a:latin typeface="Arial" panose="020B0604020202020204" pitchFamily="34" charset="0"/>
                        </a:rPr>
                        <a:t>1 </a:t>
                      </a:r>
                      <a:r>
                        <a:rPr kumimoji="0" lang="en-GB" sz="1200" b="0" i="0" u="none" strike="noStrike" kern="1200" cap="none" spc="0" normalizeH="0" baseline="0" noProof="0" dirty="0">
                          <a:ln>
                            <a:noFill/>
                          </a:ln>
                          <a:solidFill>
                            <a:prstClr val="black"/>
                          </a:solidFill>
                          <a:effectLst/>
                          <a:uLnTx/>
                          <a:uFillTx/>
                          <a:latin typeface="+mn-lt"/>
                          <a:ea typeface="+mn-ea"/>
                          <a:cs typeface="+mn-cs"/>
                        </a:rPr>
                        <a:t>This slide shows questions where the ICS result is significantly different to the national result. It should be noted that only a selection of questions (Q6, Q8, Q9, Q13, Q18, Q25, Q31, Q32, Q34, Q36, Q39) have been included in this analysis. For further guidance on the Headline results analysis, please see </a:t>
                      </a:r>
                      <a:r>
                        <a:rPr kumimoji="0" lang="en-GB" sz="1200" b="0" i="0" u="none" strike="noStrike" kern="1200" cap="none" spc="0" normalizeH="0" baseline="0" noProof="0" dirty="0">
                          <a:ln>
                            <a:noFill/>
                          </a:ln>
                          <a:solidFill>
                            <a:schemeClr val="tx1"/>
                          </a:solidFill>
                          <a:effectLst/>
                          <a:uLnTx/>
                          <a:uFillTx/>
                          <a:latin typeface="+mn-lt"/>
                          <a:ea typeface="+mn-ea"/>
                          <a:cs typeface="+mn-cs"/>
                        </a:rPr>
                        <a:t>the Technical Annex available here: </a:t>
                      </a:r>
                      <a:r>
                        <a:rPr kumimoji="0" lang="en-GB" sz="1200" b="0" i="0" u="none" strike="noStrike" kern="1200" cap="none" spc="0" normalizeH="0" baseline="0" noProof="0" dirty="0">
                          <a:ln>
                            <a:noFill/>
                          </a:ln>
                          <a:solidFill>
                            <a:schemeClr val="tx1"/>
                          </a:solidFill>
                          <a:effectLst/>
                          <a:uLnTx/>
                          <a:uFillTx/>
                          <a:latin typeface="+mn-lt"/>
                          <a:ea typeface="+mn-ea"/>
                          <a:cs typeface="+mn-cs"/>
                          <a:hlinkClick r:id="rId6"/>
                        </a:rPr>
                        <a:t>https://diabetessurvey.co.uk/latest-results</a:t>
                      </a:r>
                      <a:r>
                        <a:rPr kumimoji="0" lang="en-GB" sz="1200" b="0" i="0" u="none" strike="noStrike" kern="1200" cap="none" spc="0" normalizeH="0" baseline="0" noProof="0" dirty="0">
                          <a:ln>
                            <a:noFill/>
                          </a:ln>
                          <a:solidFill>
                            <a:prstClr val="black"/>
                          </a:solidFill>
                          <a:effectLst/>
                          <a:uLnTx/>
                          <a:uFillTx/>
                          <a:latin typeface="+mn-lt"/>
                          <a:ea typeface="+mn-ea"/>
                          <a:cs typeface="+mn-cs"/>
                        </a:rPr>
                        <a:t>.</a:t>
                      </a:r>
                    </a:p>
                    <a:p>
                      <a:pPr marL="0" indent="0">
                        <a:lnSpc>
                          <a:spcPct val="100000"/>
                        </a:lnSpc>
                        <a:spcBef>
                          <a:spcPts val="0"/>
                        </a:spcBef>
                        <a:spcAft>
                          <a:spcPts val="0"/>
                        </a:spcAft>
                        <a:buNone/>
                      </a:pPr>
                      <a:r>
                        <a:rPr lang="en-GB" sz="1200" b="0" dirty="0">
                          <a:solidFill>
                            <a:schemeClr val="tx1"/>
                          </a:solidFill>
                          <a:latin typeface="Arial" panose="020B0604020202020204" pitchFamily="34" charset="0"/>
                        </a:rPr>
                        <a: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 Placeholder 19">
            <a:extLst>
              <a:ext uri="{FF2B5EF4-FFF2-40B4-BE49-F238E27FC236}">
                <a16:creationId xmlns:a16="http://schemas.microsoft.com/office/drawing/2014/main" id="{2C531FCC-2382-B42F-5393-E9C09A58D71C}"/>
              </a:ext>
            </a:extLst>
          </p:cNvPr>
          <p:cNvSpPr txBox="1">
            <a:spLocks/>
          </p:cNvSpPr>
          <p:nvPr/>
        </p:nvSpPr>
        <p:spPr>
          <a:xfrm>
            <a:off x="386369" y="1019940"/>
            <a:ext cx="11641462" cy="492443"/>
          </a:xfrm>
          <a:prstGeom prst="rect">
            <a:avLst/>
          </a:prstGeom>
          <a:noFill/>
        </p:spPr>
        <p:txBody>
          <a:bodyPr vert="horz" wrap="square" lIns="0" tIns="0" rIns="0" bIns="0" rtlCol="0">
            <a:spAutoFit/>
          </a:bodyP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lang="en-GB" sz="2800" b="1" kern="1200" dirty="0">
                <a:solidFill>
                  <a:schemeClr val="tx2"/>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kumimoji="0" lang="en-GB" sz="1600" b="0" i="0" u="none" strike="noStrike" kern="1200" cap="none" spc="0" normalizeH="0" baseline="0" noProof="0">
                <a:ln>
                  <a:noFill/>
                </a:ln>
                <a:solidFill>
                  <a:prstClr val="black"/>
                </a:solidFill>
                <a:effectLst/>
                <a:uLnTx/>
                <a:uFillTx/>
                <a:latin typeface="Arial"/>
                <a:ea typeface="+mn-ea"/>
                <a:cs typeface="+mn-cs"/>
              </a:rPr>
              <a:t>This slide shows a selection of questions  where </a:t>
            </a:r>
            <a:r>
              <a:rPr kumimoji="0" lang="en-GB" sz="1600" i="0" u="none" strike="noStrike" kern="1200" cap="none" spc="0" normalizeH="0" baseline="0" noProof="0">
                <a:ln>
                  <a:noFill/>
                </a:ln>
                <a:solidFill>
                  <a:srgbClr val="005EB8"/>
                </a:solidFill>
                <a:effectLst/>
                <a:uLnTx/>
                <a:uFillTx/>
                <a:latin typeface="Arial"/>
                <a:ea typeface="+mn-ea"/>
                <a:cs typeface="+mn-cs"/>
              </a:rPr>
              <a:t>HAMPSHIRE AND ISLE OF WIGHT INTEGRATED CARE SYSTEM</a:t>
            </a:r>
            <a:r>
              <a:rPr kumimoji="0" lang="en-GB" sz="1600" b="0" i="0" u="none" strike="noStrike" kern="1200" cap="none" spc="0" normalizeH="0" baseline="0" noProof="0">
                <a:ln>
                  <a:noFill/>
                </a:ln>
                <a:solidFill>
                  <a:prstClr val="black"/>
                </a:solidFill>
                <a:effectLst/>
                <a:uLnTx/>
                <a:uFillTx/>
                <a:latin typeface="Arial"/>
                <a:ea typeface="+mn-ea"/>
                <a:cs typeface="+mn-cs"/>
              </a:rPr>
              <a:t> results are significantly different to the national result for people living with type 2 diabetes.</a:t>
            </a:r>
            <a:endParaRPr lang="en-GB" sz="1600" b="0" dirty="0">
              <a:solidFill>
                <a:schemeClr val="tx1"/>
              </a:solidFill>
            </a:endParaRPr>
          </a:p>
        </p:txBody>
      </p:sp>
      <p:sp>
        <p:nvSpPr>
          <p:cNvPr id="10" name="TextBox 9">
            <a:extLst>
              <a:ext uri="{FF2B5EF4-FFF2-40B4-BE49-F238E27FC236}">
                <a16:creationId xmlns:a16="http://schemas.microsoft.com/office/drawing/2014/main" id="{8E3BF1E0-81C4-53E6-5781-8B8C28F3D32D}"/>
              </a:ext>
            </a:extLst>
          </p:cNvPr>
          <p:cNvSpPr txBox="1"/>
          <p:nvPr/>
        </p:nvSpPr>
        <p:spPr>
          <a:xfrm>
            <a:off x="3971043" y="1019940"/>
            <a:ext cx="289873" cy="276999"/>
          </a:xfrm>
          <a:prstGeom prst="rect">
            <a:avLst/>
          </a:prstGeom>
          <a:noFill/>
        </p:spPr>
        <p:txBody>
          <a:bodyPr wrap="square">
            <a:spAutoFit/>
          </a:bodyPr>
          <a:lstStyle/>
          <a:p>
            <a:r>
              <a:rPr kumimoji="0" lang="en-GB" sz="1200" b="0" i="0" u="none" strike="noStrike" kern="1200" cap="none" spc="0" normalizeH="0" baseline="70000" noProof="0" dirty="0">
                <a:ln>
                  <a:noFill/>
                </a:ln>
                <a:solidFill>
                  <a:prstClr val="black"/>
                </a:solidFill>
                <a:effectLst/>
                <a:uLnTx/>
                <a:uFillTx/>
                <a:latin typeface="Arial"/>
                <a:ea typeface="+mn-ea"/>
                <a:cs typeface="+mn-cs"/>
              </a:rPr>
              <a:t>1</a:t>
            </a:r>
            <a:endParaRPr lang="en-GB" sz="1200" dirty="0"/>
          </a:p>
        </p:txBody>
      </p:sp>
    </p:spTree>
    <p:extLst>
      <p:ext uri="{BB962C8B-B14F-4D97-AF65-F5344CB8AC3E}">
        <p14:creationId xmlns:p14="http://schemas.microsoft.com/office/powerpoint/2010/main" val="30282138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B49AADF4-0F87-8A0A-A04A-91425ADB1D4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0F05509E-49FF-28DC-C777-970014F5816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1">
            <a:extLst>
              <a:ext uri="{FF2B5EF4-FFF2-40B4-BE49-F238E27FC236}">
                <a16:creationId xmlns:a16="http://schemas.microsoft.com/office/drawing/2014/main" id="{DABD8A9A-450A-F731-5F5E-B6615DD7F60F}"/>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Diagnosis</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23539902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 name="D_f26b549c10fe0250">
            <a:extLst>
              <a:ext uri="{FF2B5EF4-FFF2-40B4-BE49-F238E27FC236}">
                <a16:creationId xmlns:a16="http://schemas.microsoft.com/office/drawing/2014/main" id="{E9ADC587-C045-4E67-1234-F70702019177}"/>
              </a:ext>
            </a:extLst>
          </p:cNvPr>
          <p:cNvGraphicFramePr>
            <a:graphicFrameLocks/>
          </p:cNvGraphicFramePr>
          <p:nvPr>
            <p:extLst>
              <p:ext uri="{D42A27DB-BD31-4B8C-83A1-F6EECF244321}">
                <p14:modId xmlns:p14="http://schemas.microsoft.com/office/powerpoint/2010/main" val="2824751552"/>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4" name="D_e6c567e0c348d1fc">
            <a:extLst>
              <a:ext uri="{FF2B5EF4-FFF2-40B4-BE49-F238E27FC236}">
                <a16:creationId xmlns:a16="http://schemas.microsoft.com/office/drawing/2014/main" id="{98FB066E-7703-A628-F148-A72443934353}"/>
              </a:ext>
            </a:extLst>
          </p:cNvPr>
          <p:cNvGraphicFramePr>
            <a:graphicFrameLocks/>
          </p:cNvGraphicFramePr>
          <p:nvPr>
            <p:extLst>
              <p:ext uri="{D42A27DB-BD31-4B8C-83A1-F6EECF244321}">
                <p14:modId xmlns:p14="http://schemas.microsoft.com/office/powerpoint/2010/main" val="1108280726"/>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4"/>
          </a:graphicData>
        </a:graphic>
      </p:graphicFrame>
      <p:sp>
        <p:nvSpPr>
          <p:cNvPr id="39" name="Rectangle 38">
            <a:extLst>
              <a:ext uri="{FF2B5EF4-FFF2-40B4-BE49-F238E27FC236}">
                <a16:creationId xmlns:a16="http://schemas.microsoft.com/office/drawing/2014/main" id="{8B1097F0-E1C4-DF64-0D64-0940596F5C04}"/>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Q1. </a:t>
            </a:r>
            <a:r>
              <a:rPr lang="en-GB" sz="1600" b="1">
                <a:solidFill>
                  <a:schemeClr val="bg1"/>
                </a:solidFill>
                <a:effectLst/>
                <a:latin typeface="Arial" panose="020B0604020202020204" pitchFamily="34" charset="0"/>
                <a:ea typeface="Calibri" panose="020F0502020204030204" pitchFamily="34" charset="0"/>
                <a:cs typeface="Arial" panose="020B0604020202020204" pitchFamily="34" charset="0"/>
              </a:rPr>
              <a:t>What type of diabetes do you have?</a:t>
            </a:r>
            <a:endParaRPr kumimoji="0" lang="en-GB" sz="1600" b="1" i="0" u="none" strike="noStrike" kern="1200" cap="none" spc="0" normalizeH="0" baseline="0" noProof="0">
              <a:ln>
                <a:noFill/>
              </a:ln>
              <a:solidFill>
                <a:prstClr val="white"/>
              </a:solidFill>
              <a:effectLst/>
              <a:uLnTx/>
              <a:uFillTx/>
              <a:latin typeface="Arial"/>
              <a:ea typeface="+mn-ea"/>
              <a:cs typeface="+mn-cs"/>
            </a:endParaRPr>
          </a:p>
        </p:txBody>
      </p:sp>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921178"/>
            <a:ext cx="0" cy="237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Diagnosis: Diabetes type</a:t>
            </a:r>
          </a:p>
        </p:txBody>
      </p:sp>
      <p:sp>
        <p:nvSpPr>
          <p:cNvPr id="40" name="TextBox 39">
            <a:extLst>
              <a:ext uri="{FF2B5EF4-FFF2-40B4-BE49-F238E27FC236}">
                <a16:creationId xmlns:a16="http://schemas.microsoft.com/office/drawing/2014/main" id="{12BD4077-731D-78FF-F567-DDB98E3DFF45}"/>
              </a:ext>
            </a:extLst>
          </p:cNvPr>
          <p:cNvSpPr txBox="1"/>
          <p:nvPr/>
        </p:nvSpPr>
        <p:spPr>
          <a:xfrm>
            <a:off x="445305" y="1594568"/>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effectLst/>
                <a:uLnTx/>
                <a:uFillTx/>
                <a:latin typeface="Arial"/>
                <a:ea typeface="+mn-ea"/>
                <a:cs typeface="+mn-cs"/>
              </a:rPr>
              <a:t>Type 1 diabetes</a:t>
            </a:r>
            <a:endParaRPr kumimoji="0" lang="en-GB" sz="2000" b="0" i="0" u="none" strike="noStrike" kern="1200" cap="none" spc="0" normalizeH="0" baseline="0" noProof="0" dirty="0">
              <a:ln>
                <a:noFill/>
              </a:ln>
              <a:effectLst/>
              <a:uLnTx/>
              <a:uFillTx/>
              <a:latin typeface="Arial"/>
              <a:ea typeface="+mn-ea"/>
              <a:cs typeface="+mn-cs"/>
            </a:endParaRPr>
          </a:p>
        </p:txBody>
      </p:sp>
      <p:sp>
        <p:nvSpPr>
          <p:cNvPr id="41" name="TextBox 40">
            <a:extLst>
              <a:ext uri="{FF2B5EF4-FFF2-40B4-BE49-F238E27FC236}">
                <a16:creationId xmlns:a16="http://schemas.microsoft.com/office/drawing/2014/main" id="{DFE3024A-FBBF-697E-D9AC-6A4DF1691600}"/>
              </a:ext>
            </a:extLst>
          </p:cNvPr>
          <p:cNvSpPr txBox="1"/>
          <p:nvPr/>
        </p:nvSpPr>
        <p:spPr>
          <a:xfrm>
            <a:off x="6254811" y="1617630"/>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effectLst/>
                <a:uLnTx/>
                <a:uFillTx/>
                <a:latin typeface="Arial"/>
                <a:ea typeface="+mn-ea"/>
                <a:cs typeface="+mn-cs"/>
              </a:rPr>
              <a:t>Type 2 diabetes</a:t>
            </a:r>
            <a:endParaRPr kumimoji="0" lang="en-GB" sz="2000" b="0" i="0" u="none" strike="noStrike" kern="1200" cap="none" spc="0" normalizeH="0" baseline="0" noProof="0" dirty="0">
              <a:ln>
                <a:noFill/>
              </a:ln>
              <a:effectLst/>
              <a:uLnTx/>
              <a:uFillTx/>
              <a:latin typeface="Arial"/>
              <a:ea typeface="+mn-ea"/>
              <a:cs typeface="+mn-cs"/>
            </a:endParaRPr>
          </a:p>
        </p:txBody>
      </p:sp>
      <p:sp>
        <p:nvSpPr>
          <p:cNvPr id="2" name="Rectangle 1">
            <a:extLst>
              <a:ext uri="{FF2B5EF4-FFF2-40B4-BE49-F238E27FC236}">
                <a16:creationId xmlns:a16="http://schemas.microsoft.com/office/drawing/2014/main" id="{BD3FB11D-061F-4827-BF82-23DBD9161A88}"/>
              </a:ext>
            </a:extLst>
          </p:cNvPr>
          <p:cNvSpPr/>
          <p:nvPr/>
        </p:nvSpPr>
        <p:spPr>
          <a:xfrm>
            <a:off x="348732" y="4495675"/>
            <a:ext cx="11406034" cy="1513654"/>
          </a:xfrm>
          <a:prstGeom prst="rect">
            <a:avLst/>
          </a:prstGeom>
          <a:solidFill>
            <a:srgbClr val="F2F2F2"/>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r>
              <a:rPr kumimoji="0" lang="en-GB" sz="1200" b="0" i="0" u="none" strike="noStrike" kern="1200" cap="none" spc="0" normalizeH="0" baseline="0" noProof="0" dirty="0">
                <a:ln>
                  <a:noFill/>
                </a:ln>
                <a:solidFill>
                  <a:schemeClr val="tx1"/>
                </a:solidFill>
                <a:effectLst/>
                <a:uLnTx/>
                <a:uFillTx/>
                <a:cs typeface="Arial" panose="020B0604020202020204" pitchFamily="34" charset="0"/>
              </a:rPr>
              <a:t>Throughout this report, where differences are shown by type of diabetes, the data is based on sample data, rather than self-reported diabetes type as shown here.</a:t>
            </a:r>
          </a:p>
          <a:p>
            <a:pPr>
              <a:defRPr/>
            </a:pPr>
            <a:r>
              <a:rPr kumimoji="0" lang="en-GB" sz="1200" b="0" i="0" u="none" strike="noStrike" kern="1200" cap="none" spc="0" normalizeH="0" baseline="0" noProof="0" dirty="0">
                <a:ln>
                  <a:noFill/>
                </a:ln>
                <a:solidFill>
                  <a:schemeClr val="tx1"/>
                </a:solidFill>
                <a:effectLst/>
                <a:uLnTx/>
                <a:uFillTx/>
                <a:cs typeface="Arial" panose="020B0604020202020204" pitchFamily="34" charset="0"/>
              </a:rPr>
              <a:t> </a:t>
            </a:r>
            <a:endParaRPr lang="en-GB" sz="1200" dirty="0">
              <a:solidFill>
                <a:schemeClr val="tx1"/>
              </a:solidFill>
              <a:cs typeface="Arial" panose="020B0604020202020204" pitchFamily="34" charset="0"/>
            </a:endParaRPr>
          </a:p>
          <a:p>
            <a:pPr>
              <a:defRPr/>
            </a:pPr>
            <a:r>
              <a:rPr lang="en-GB" sz="1200" dirty="0">
                <a:solidFill>
                  <a:schemeClr val="tx1"/>
                </a:solidFill>
                <a:effectLst/>
              </a:rPr>
              <a:t>When asked ‘What type of diabetes do you have?’:​</a:t>
            </a:r>
          </a:p>
          <a:p>
            <a:pPr marL="171450" indent="-171450">
              <a:buFont typeface="Arial" panose="020B0604020202020204" pitchFamily="34" charset="0"/>
              <a:buChar char="•"/>
              <a:defRPr/>
            </a:pPr>
            <a:r>
              <a:rPr lang="en-GB" sz="1200" dirty="0">
                <a:solidFill>
                  <a:schemeClr val="tx1"/>
                </a:solidFill>
                <a:effectLst/>
              </a:rPr>
              <a:t>91% of respondents who were marked as Type 1 in the sample selected ‘Type 1’, 6% selected ‘Type 2’, 3% selected ‘Other’ and *% selected ‘I don’t know’ ​</a:t>
            </a:r>
          </a:p>
          <a:p>
            <a:pPr marL="171450" indent="-171450">
              <a:buFont typeface="Arial" panose="020B0604020202020204" pitchFamily="34" charset="0"/>
              <a:buChar char="•"/>
              <a:defRPr/>
            </a:pPr>
            <a:r>
              <a:rPr lang="en-GB" sz="1200" dirty="0">
                <a:solidFill>
                  <a:schemeClr val="tx1"/>
                </a:solidFill>
                <a:effectLst/>
              </a:rPr>
              <a:t>90% of respondents who were marked as Type 2 in the sample selected ‘Type 2’, 2% selected ‘Type 1’, 3% selected ‘Other’ and 5% selected ‘I don’t know’</a:t>
            </a:r>
          </a:p>
          <a:p>
            <a:pPr>
              <a:defRPr/>
            </a:pPr>
            <a:endParaRPr lang="en-GB" sz="1200" dirty="0">
              <a:solidFill>
                <a:schemeClr val="tx1"/>
              </a:solidFill>
              <a:effectLst/>
            </a:endParaRPr>
          </a:p>
          <a:p>
            <a:pPr>
              <a:defRPr/>
            </a:pPr>
            <a:r>
              <a:rPr lang="en-GB" sz="1200" dirty="0">
                <a:solidFill>
                  <a:schemeClr val="tx1"/>
                </a:solidFill>
                <a:cs typeface="Arial" panose="020B0604020202020204" pitchFamily="34" charset="0"/>
              </a:rPr>
              <a:t>See Technical Annex for further information on the use of sample and self-reported diabetes type.</a:t>
            </a:r>
          </a:p>
        </p:txBody>
      </p:sp>
      <p:sp>
        <p:nvSpPr>
          <p:cNvPr id="5" name="D_745bf69bae383979">
            <a:extLst>
              <a:ext uri="{FF2B5EF4-FFF2-40B4-BE49-F238E27FC236}">
                <a16:creationId xmlns:a16="http://schemas.microsoft.com/office/drawing/2014/main" id="{43767590-A4A3-23D2-F848-F9669F5D79F2}"/>
              </a:ext>
            </a:extLst>
          </p:cNvPr>
          <p:cNvSpPr txBox="1"/>
          <p:nvPr/>
        </p:nvSpPr>
        <p:spPr>
          <a:xfrm>
            <a:off x="445305" y="6106343"/>
            <a:ext cx="8459682" cy="15388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Arial"/>
                <a:ea typeface="+mn-ea"/>
                <a:cs typeface="+mn-cs"/>
              </a:rPr>
              <a:t>Base: Asked of all respondents. (Type 1, ICS (413); Type 2, ICS (560)).</a:t>
            </a:r>
            <a:endParaRPr kumimoji="0" lang="en-GB" sz="10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3798043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dec="http://schemas.microsoft.com/office/drawing/2017/decorative" xmlns:c="http://schemas.openxmlformats.org/drawingml/2006/chart" xmlns:a16="http://schemas.microsoft.com/office/drawing/2014/main"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_3e2b4568f56f0329">
            <a:extLst>
              <a:ext uri="{FF2B5EF4-FFF2-40B4-BE49-F238E27FC236}">
                <a16:creationId xmlns:a16="http://schemas.microsoft.com/office/drawing/2014/main" id="{DDB9897B-A0D2-499C-7289-0A7102ABD3EA}"/>
              </a:ext>
            </a:extLst>
          </p:cNvPr>
          <p:cNvGraphicFramePr>
            <a:graphicFrameLocks/>
          </p:cNvGraphicFramePr>
          <p:nvPr>
            <p:extLst>
              <p:ext uri="{D42A27DB-BD31-4B8C-83A1-F6EECF244321}">
                <p14:modId xmlns:p14="http://schemas.microsoft.com/office/powerpoint/2010/main" val="1698399542"/>
              </p:ext>
            </p:extLst>
          </p:nvPr>
        </p:nvGraphicFramePr>
        <p:xfrm>
          <a:off x="5947143" y="1758359"/>
          <a:ext cx="4820568" cy="4118253"/>
        </p:xfrm>
        <a:graphic>
          <a:graphicData uri="http://schemas.openxmlformats.org/drawingml/2006/chart">
            <c:chart xmlns:c="http://schemas.openxmlformats.org/drawingml/2006/chart" xmlns:r="http://schemas.openxmlformats.org/officeDocument/2006/relationships" r:id="rId3"/>
          </a:graphicData>
        </a:graphic>
      </p:graphicFrame>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4" name="D_8f8e6773d2fa218c">
            <a:extLst>
              <a:ext uri="{FF2B5EF4-FFF2-40B4-BE49-F238E27FC236}">
                <a16:creationId xmlns:a16="http://schemas.microsoft.com/office/drawing/2014/main" id="{4DA12D88-2262-5C1D-5C75-FFEE636A50A1}"/>
              </a:ext>
            </a:extLst>
          </p:cNvPr>
          <p:cNvGraphicFramePr>
            <a:graphicFrameLocks/>
          </p:cNvGraphicFramePr>
          <p:nvPr>
            <p:extLst>
              <p:ext uri="{D42A27DB-BD31-4B8C-83A1-F6EECF244321}">
                <p14:modId xmlns:p14="http://schemas.microsoft.com/office/powerpoint/2010/main" val="2874747794"/>
              </p:ext>
            </p:extLst>
          </p:nvPr>
        </p:nvGraphicFramePr>
        <p:xfrm>
          <a:off x="140845" y="1765800"/>
          <a:ext cx="4820568" cy="411825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7" name="D_9ea52e55e59d7134">
            <a:extLst>
              <a:ext uri="{FF2B5EF4-FFF2-40B4-BE49-F238E27FC236}">
                <a16:creationId xmlns:a16="http://schemas.microsoft.com/office/drawing/2014/main" id="{1063153F-BEFD-7560-F25D-B7A6CDD27769}"/>
              </a:ext>
            </a:extLst>
          </p:cNvPr>
          <p:cNvGraphicFramePr>
            <a:graphicFrameLocks noGrp="1"/>
          </p:cNvGraphicFramePr>
          <p:nvPr>
            <p:extLst>
              <p:ext uri="{D42A27DB-BD31-4B8C-83A1-F6EECF244321}">
                <p14:modId xmlns:p14="http://schemas.microsoft.com/office/powerpoint/2010/main" val="21318771"/>
              </p:ext>
            </p:extLst>
          </p:nvPr>
        </p:nvGraphicFramePr>
        <p:xfrm>
          <a:off x="4895413" y="2330804"/>
          <a:ext cx="599753" cy="3202458"/>
        </p:xfrm>
        <a:graphic>
          <a:graphicData uri="http://schemas.openxmlformats.org/drawingml/2006/table">
            <a:tbl>
              <a:tblPr firstRow="1" bandRow="1">
                <a:tableStyleId>{5940675A-B579-460E-94D1-54222C63F5DA}</a:tableStyleId>
              </a:tblPr>
              <a:tblGrid>
                <a:gridCol w="599753">
                  <a:extLst>
                    <a:ext uri="{9D8B030D-6E8A-4147-A177-3AD203B41FA5}">
                      <a16:colId xmlns:a16="http://schemas.microsoft.com/office/drawing/2014/main" val="2567041158"/>
                    </a:ext>
                  </a:extLst>
                </a:gridCol>
              </a:tblGrid>
              <a:tr h="457494">
                <a:tc>
                  <a:txBody>
                    <a:bodyPr/>
                    <a:lstStyle/>
                    <a:p>
                      <a:pPr algn="ctr"/>
                      <a:r>
                        <a:rPr lang="en-GB" sz="1200" b="1">
                          <a:solidFill>
                            <a:schemeClr val="tx1"/>
                          </a:solidFill>
                          <a:latin typeface="Arial" panose="020B0604020202020204" pitchFamily="34" charset="0"/>
                        </a:rPr>
                        <a:t>51%</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2642710"/>
                  </a:ext>
                </a:extLst>
              </a:tr>
              <a:tr h="457494">
                <a:tc>
                  <a:txBody>
                    <a:bodyPr/>
                    <a:lstStyle/>
                    <a:p>
                      <a:pPr algn="ctr"/>
                      <a:r>
                        <a:rPr lang="en-GB" sz="1200" b="1">
                          <a:solidFill>
                            <a:schemeClr val="tx1"/>
                          </a:solidFill>
                          <a:latin typeface="Arial" panose="020B0604020202020204" pitchFamily="34" charset="0"/>
                        </a:rPr>
                        <a:t>8%</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003362"/>
                  </a:ext>
                </a:extLst>
              </a:tr>
              <a:tr h="457494">
                <a:tc>
                  <a:txBody>
                    <a:bodyPr/>
                    <a:lstStyle/>
                    <a:p>
                      <a:pPr algn="ctr"/>
                      <a:r>
                        <a:rPr lang="en-GB" sz="1200" b="1">
                          <a:solidFill>
                            <a:schemeClr val="tx1"/>
                          </a:solidFill>
                          <a:latin typeface="Arial" panose="020B0604020202020204" pitchFamily="34" charset="0"/>
                        </a:rPr>
                        <a:t>3%</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04032"/>
                  </a:ext>
                </a:extLst>
              </a:tr>
              <a:tr h="457494">
                <a:tc>
                  <a:txBody>
                    <a:bodyPr/>
                    <a:lstStyle/>
                    <a:p>
                      <a:pPr algn="ctr"/>
                      <a:r>
                        <a:rPr lang="en-GB" sz="1200" b="1">
                          <a:solidFill>
                            <a:schemeClr val="tx1"/>
                          </a:solidFill>
                          <a:latin typeface="Arial" panose="020B0604020202020204" pitchFamily="34" charset="0"/>
                        </a:rPr>
                        <a:t>3%</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5157051"/>
                  </a:ext>
                </a:extLst>
              </a:tr>
              <a:tr h="457494">
                <a:tc>
                  <a:txBody>
                    <a:bodyPr/>
                    <a:lstStyle/>
                    <a:p>
                      <a:pPr algn="ctr"/>
                      <a:r>
                        <a:rPr lang="en-GB" sz="1200" b="1">
                          <a:solidFill>
                            <a:schemeClr val="tx1"/>
                          </a:solidFill>
                          <a:latin typeface="Arial" panose="020B0604020202020204" pitchFamily="34" charset="0"/>
                        </a:rPr>
                        <a:t>14%</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7904451"/>
                  </a:ext>
                </a:extLst>
              </a:tr>
              <a:tr h="457494">
                <a:tc>
                  <a:txBody>
                    <a:bodyPr/>
                    <a:lstStyle/>
                    <a:p>
                      <a:pPr algn="ctr"/>
                      <a:r>
                        <a:rPr lang="en-GB" sz="1200" b="1">
                          <a:solidFill>
                            <a:schemeClr val="tx1"/>
                          </a:solidFill>
                          <a:latin typeface="Arial" panose="020B0604020202020204" pitchFamily="34" charset="0"/>
                        </a:rPr>
                        <a:t>5%</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251704"/>
                  </a:ext>
                </a:extLst>
              </a:tr>
              <a:tr h="457494">
                <a:tc>
                  <a:txBody>
                    <a:bodyPr/>
                    <a:lstStyle/>
                    <a:p>
                      <a:pPr algn="ctr"/>
                      <a:r>
                        <a:rPr lang="en-GB" sz="1200" b="1">
                          <a:solidFill>
                            <a:schemeClr val="tx1"/>
                          </a:solidFill>
                          <a:latin typeface="Arial" panose="020B0604020202020204" pitchFamily="34" charset="0"/>
                        </a:rPr>
                        <a:t>32%</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033113"/>
                  </a:ext>
                </a:extLst>
              </a:tr>
            </a:tbl>
          </a:graphicData>
        </a:graphic>
      </p:graphicFrame>
      <p:cxnSp>
        <p:nvCxnSpPr>
          <p:cNvPr id="9" name="Straight Connector 8">
            <a:extLst>
              <a:ext uri="{FF2B5EF4-FFF2-40B4-BE49-F238E27FC236}">
                <a16:creationId xmlns:a16="http://schemas.microsoft.com/office/drawing/2014/main" id="{26158CFD-BE9D-95F4-D122-3D3CCC2211A1}"/>
              </a:ext>
              <a:ext uri="{C183D7F6-B498-43B3-948B-1728B52AA6E4}">
                <adec:decorative xmlns:adec="http://schemas.microsoft.com/office/drawing/2017/decorative" val="1"/>
              </a:ext>
            </a:extLst>
          </p:cNvPr>
          <p:cNvCxnSpPr>
            <a:cxnSpLocks/>
          </p:cNvCxnSpPr>
          <p:nvPr/>
        </p:nvCxnSpPr>
        <p:spPr>
          <a:xfrm>
            <a:off x="5901266" y="1765800"/>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 name="Slide Number Placeholder 15">
            <a:extLst>
              <a:ext uri="{FF2B5EF4-FFF2-40B4-BE49-F238E27FC236}">
                <a16:creationId xmlns:a16="http://schemas.microsoft.com/office/drawing/2014/main" id="{7CDBF40D-3A68-5771-76BB-BBB8817A1E8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42" name="Title 4">
            <a:extLst>
              <a:ext uri="{FF2B5EF4-FFF2-40B4-BE49-F238E27FC236}">
                <a16:creationId xmlns:a16="http://schemas.microsoft.com/office/drawing/2014/main" id="{D91CCECE-230E-3A1E-E34D-49F2C9605338}"/>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Diagnosis: Delays</a:t>
            </a:r>
            <a:endParaRPr lang="en-GB" sz="2800" dirty="0"/>
          </a:p>
        </p:txBody>
      </p:sp>
      <p:graphicFrame>
        <p:nvGraphicFramePr>
          <p:cNvPr id="6" name="D_33d144e289fc2ba5">
            <a:extLst>
              <a:ext uri="{FF2B5EF4-FFF2-40B4-BE49-F238E27FC236}">
                <a16:creationId xmlns:a16="http://schemas.microsoft.com/office/drawing/2014/main" id="{E3B48971-A473-D9A0-DF27-EE086704DE73}"/>
              </a:ext>
            </a:extLst>
          </p:cNvPr>
          <p:cNvGraphicFramePr>
            <a:graphicFrameLocks noGrp="1"/>
          </p:cNvGraphicFramePr>
          <p:nvPr>
            <p:extLst>
              <p:ext uri="{D42A27DB-BD31-4B8C-83A1-F6EECF244321}">
                <p14:modId xmlns:p14="http://schemas.microsoft.com/office/powerpoint/2010/main" val="650569633"/>
              </p:ext>
            </p:extLst>
          </p:nvPr>
        </p:nvGraphicFramePr>
        <p:xfrm>
          <a:off x="10652464" y="2330804"/>
          <a:ext cx="599753" cy="3202458"/>
        </p:xfrm>
        <a:graphic>
          <a:graphicData uri="http://schemas.openxmlformats.org/drawingml/2006/table">
            <a:tbl>
              <a:tblPr firstRow="1" bandRow="1">
                <a:tableStyleId>{5940675A-B579-460E-94D1-54222C63F5DA}</a:tableStyleId>
              </a:tblPr>
              <a:tblGrid>
                <a:gridCol w="599753">
                  <a:extLst>
                    <a:ext uri="{9D8B030D-6E8A-4147-A177-3AD203B41FA5}">
                      <a16:colId xmlns:a16="http://schemas.microsoft.com/office/drawing/2014/main" val="2567041158"/>
                    </a:ext>
                  </a:extLst>
                </a:gridCol>
              </a:tblGrid>
              <a:tr h="457494">
                <a:tc>
                  <a:txBody>
                    <a:bodyPr/>
                    <a:lstStyle/>
                    <a:p>
                      <a:pPr algn="ctr"/>
                      <a:r>
                        <a:rPr lang="en-GB" sz="1200" b="1">
                          <a:solidFill>
                            <a:schemeClr val="tx1"/>
                          </a:solidFill>
                          <a:latin typeface="Arial" panose="020B0604020202020204" pitchFamily="34" charset="0"/>
                        </a:rPr>
                        <a:t>52%</a:t>
                      </a:r>
                    </a:p>
                  </a:txBody>
                  <a:tcPr marL="35181" marR="35181" marT="45267" marB="45267"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2642710"/>
                  </a:ext>
                </a:extLst>
              </a:tr>
              <a:tr h="457494">
                <a:tc>
                  <a:txBody>
                    <a:bodyPr/>
                    <a:lstStyle/>
                    <a:p>
                      <a:pPr algn="ctr"/>
                      <a:r>
                        <a:rPr lang="en-GB" sz="1200" b="1">
                          <a:solidFill>
                            <a:schemeClr val="tx1"/>
                          </a:solidFill>
                          <a:latin typeface="Arial" panose="020B0604020202020204" pitchFamily="34" charset="0"/>
                        </a:rPr>
                        <a:t>6%</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003362"/>
                  </a:ext>
                </a:extLst>
              </a:tr>
              <a:tr h="457494">
                <a:tc>
                  <a:txBody>
                    <a:bodyPr/>
                    <a:lstStyle/>
                    <a:p>
                      <a:pPr algn="ctr"/>
                      <a:r>
                        <a:rPr lang="en-GB" sz="1200" b="1">
                          <a:solidFill>
                            <a:schemeClr val="tx1"/>
                          </a:solidFill>
                          <a:latin typeface="Arial" panose="020B0604020202020204" pitchFamily="34" charset="0"/>
                        </a:rPr>
                        <a:t>3%</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04032"/>
                  </a:ext>
                </a:extLst>
              </a:tr>
              <a:tr h="457494">
                <a:tc>
                  <a:txBody>
                    <a:bodyPr/>
                    <a:lstStyle/>
                    <a:p>
                      <a:pPr algn="ctr"/>
                      <a:r>
                        <a:rPr lang="en-GB" sz="1200" b="1">
                          <a:solidFill>
                            <a:schemeClr val="tx1"/>
                          </a:solidFill>
                          <a:latin typeface="Arial" panose="020B0604020202020204" pitchFamily="34" charset="0"/>
                        </a:rPr>
                        <a:t>2%</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5157051"/>
                  </a:ext>
                </a:extLst>
              </a:tr>
              <a:tr h="457494">
                <a:tc>
                  <a:txBody>
                    <a:bodyPr/>
                    <a:lstStyle/>
                    <a:p>
                      <a:pPr algn="ctr"/>
                      <a:r>
                        <a:rPr lang="en-GB" sz="1200" b="1">
                          <a:solidFill>
                            <a:schemeClr val="tx1"/>
                          </a:solidFill>
                          <a:latin typeface="Arial" panose="020B0604020202020204" pitchFamily="34" charset="0"/>
                        </a:rPr>
                        <a:t>2%</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7904451"/>
                  </a:ext>
                </a:extLst>
              </a:tr>
              <a:tr h="457494">
                <a:tc>
                  <a:txBody>
                    <a:bodyPr/>
                    <a:lstStyle/>
                    <a:p>
                      <a:pPr algn="ctr"/>
                      <a:r>
                        <a:rPr lang="en-GB" sz="1200" b="1">
                          <a:solidFill>
                            <a:schemeClr val="tx1"/>
                          </a:solidFill>
                          <a:latin typeface="Arial" panose="020B0604020202020204" pitchFamily="34" charset="0"/>
                        </a:rPr>
                        <a:t>3%</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251704"/>
                  </a:ext>
                </a:extLst>
              </a:tr>
              <a:tr h="457494">
                <a:tc>
                  <a:txBody>
                    <a:bodyPr/>
                    <a:lstStyle/>
                    <a:p>
                      <a:pPr algn="ctr"/>
                      <a:r>
                        <a:rPr lang="en-GB" sz="1200" b="1">
                          <a:solidFill>
                            <a:schemeClr val="tx1"/>
                          </a:solidFill>
                          <a:latin typeface="Arial" panose="020B0604020202020204" pitchFamily="34" charset="0"/>
                        </a:rPr>
                        <a:t>38%</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033113"/>
                  </a:ext>
                </a:extLst>
              </a:tr>
            </a:tbl>
          </a:graphicData>
        </a:graphic>
      </p:graphicFrame>
      <p:sp>
        <p:nvSpPr>
          <p:cNvPr id="8" name="Isosceles Triangle 7">
            <a:extLst>
              <a:ext uri="{FF2B5EF4-FFF2-40B4-BE49-F238E27FC236}">
                <a16:creationId xmlns:a16="http://schemas.microsoft.com/office/drawing/2014/main" id="{B64E9632-46CC-6E48-F0AF-F98648006D48}"/>
              </a:ext>
              <a:ext uri="{C183D7F6-B498-43B3-948B-1728B52AA6E4}">
                <adec:decorative xmlns:adec="http://schemas.microsoft.com/office/drawing/2017/decorative" val="1"/>
              </a:ext>
            </a:extLst>
          </p:cNvPr>
          <p:cNvSpPr/>
          <p:nvPr/>
        </p:nvSpPr>
        <p:spPr>
          <a:xfrm>
            <a:off x="449882" y="59247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1" name="Isosceles Triangle 10">
            <a:extLst>
              <a:ext uri="{FF2B5EF4-FFF2-40B4-BE49-F238E27FC236}">
                <a16:creationId xmlns:a16="http://schemas.microsoft.com/office/drawing/2014/main" id="{AD5B46C4-05D3-48C8-E8E3-6D7AD6B53CAA}"/>
              </a:ext>
              <a:ext uri="{C183D7F6-B498-43B3-948B-1728B52AA6E4}">
                <adec:decorative xmlns:adec="http://schemas.microsoft.com/office/drawing/2017/decorative" val="1"/>
              </a:ext>
            </a:extLst>
          </p:cNvPr>
          <p:cNvSpPr/>
          <p:nvPr/>
        </p:nvSpPr>
        <p:spPr>
          <a:xfrm rot="10800000">
            <a:off x="589415" y="59232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12" name="Table1">
            <a:extLst>
              <a:ext uri="{FF2B5EF4-FFF2-40B4-BE49-F238E27FC236}">
                <a16:creationId xmlns:a16="http://schemas.microsoft.com/office/drawing/2014/main" id="{032CC41A-057E-C9EE-59E4-5507660F8DCC}"/>
              </a:ext>
            </a:extLst>
          </p:cNvPr>
          <p:cNvGraphicFramePr>
            <a:graphicFrameLocks noGrp="1"/>
          </p:cNvGraphicFramePr>
          <p:nvPr>
            <p:extLst>
              <p:ext uri="{D42A27DB-BD31-4B8C-83A1-F6EECF244321}">
                <p14:modId xmlns:p14="http://schemas.microsoft.com/office/powerpoint/2010/main" val="2640938425"/>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3" name="Rectangle 12">
            <a:extLst>
              <a:ext uri="{FF2B5EF4-FFF2-40B4-BE49-F238E27FC236}">
                <a16:creationId xmlns:a16="http://schemas.microsoft.com/office/drawing/2014/main" id="{9E35F3C7-16C2-7840-6677-853228A3E052}"/>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a:solidFill>
                  <a:prstClr val="white"/>
                </a:solidFill>
                <a:latin typeface="Arial"/>
              </a:rPr>
              <a:t>Q5. Did any of the following delay your diabetes diagnosis?</a:t>
            </a:r>
          </a:p>
        </p:txBody>
      </p:sp>
      <p:sp>
        <p:nvSpPr>
          <p:cNvPr id="19" name="TextBox 18">
            <a:extLst>
              <a:ext uri="{FF2B5EF4-FFF2-40B4-BE49-F238E27FC236}">
                <a16:creationId xmlns:a16="http://schemas.microsoft.com/office/drawing/2014/main" id="{573D349D-68BF-7B1C-9990-D826A2D829C7}"/>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20" name="TextBox 19">
            <a:extLst>
              <a:ext uri="{FF2B5EF4-FFF2-40B4-BE49-F238E27FC236}">
                <a16:creationId xmlns:a16="http://schemas.microsoft.com/office/drawing/2014/main" id="{5468C239-4956-803F-420B-D9317D632A01}"/>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sp>
        <p:nvSpPr>
          <p:cNvPr id="21" name="Title 1">
            <a:extLst>
              <a:ext uri="{FF2B5EF4-FFF2-40B4-BE49-F238E27FC236}">
                <a16:creationId xmlns:a16="http://schemas.microsoft.com/office/drawing/2014/main" id="{E4C0FC35-15F9-84A8-FBB0-5BAA772CB862}"/>
              </a:ext>
            </a:extLst>
          </p:cNvPr>
          <p:cNvSpPr txBox="1">
            <a:spLocks/>
          </p:cNvSpPr>
          <p:nvPr/>
        </p:nvSpPr>
        <p:spPr>
          <a:xfrm>
            <a:off x="2379663" y="1936475"/>
            <a:ext cx="1086014" cy="263651"/>
          </a:xfrm>
          <a:prstGeom prst="rect">
            <a:avLst/>
          </a:prstGeom>
          <a:solidFill>
            <a:schemeClr val="bg1"/>
          </a:solidFill>
          <a:ln w="28575">
            <a:solidFill>
              <a:srgbClr val="003087"/>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dirty="0">
                <a:ln>
                  <a:noFill/>
                </a:ln>
                <a:solidFill>
                  <a:srgbClr val="292926"/>
                </a:solidFill>
                <a:effectLst/>
                <a:uLnTx/>
                <a:uFillTx/>
                <a:latin typeface="Arial"/>
                <a:ea typeface="+mj-ea"/>
                <a:cs typeface="Segoe UI" panose="020B0502040204020203" pitchFamily="34" charset="0"/>
              </a:rPr>
              <a:t>ICS</a:t>
            </a:r>
          </a:p>
        </p:txBody>
      </p:sp>
      <p:sp>
        <p:nvSpPr>
          <p:cNvPr id="22" name="Title 1">
            <a:extLst>
              <a:ext uri="{FF2B5EF4-FFF2-40B4-BE49-F238E27FC236}">
                <a16:creationId xmlns:a16="http://schemas.microsoft.com/office/drawing/2014/main" id="{C9193999-F7B9-A6D4-53B1-B82B3361C1CE}"/>
              </a:ext>
            </a:extLst>
          </p:cNvPr>
          <p:cNvSpPr txBox="1">
            <a:spLocks/>
          </p:cNvSpPr>
          <p:nvPr/>
        </p:nvSpPr>
        <p:spPr>
          <a:xfrm>
            <a:off x="10409333" y="1935034"/>
            <a:ext cx="1086014" cy="263651"/>
          </a:xfrm>
          <a:prstGeom prst="rect">
            <a:avLst/>
          </a:prstGeom>
          <a:solidFill>
            <a:schemeClr val="bg1"/>
          </a:solidFill>
          <a:ln w="28575">
            <a:solidFill>
              <a:srgbClr val="FBE201"/>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National</a:t>
            </a:r>
          </a:p>
        </p:txBody>
      </p:sp>
      <p:sp>
        <p:nvSpPr>
          <p:cNvPr id="24" name="Title 1">
            <a:extLst>
              <a:ext uri="{FF2B5EF4-FFF2-40B4-BE49-F238E27FC236}">
                <a16:creationId xmlns:a16="http://schemas.microsoft.com/office/drawing/2014/main" id="{768DA3BA-2FB9-8693-E21B-BE0301D5773D}"/>
              </a:ext>
            </a:extLst>
          </p:cNvPr>
          <p:cNvSpPr txBox="1">
            <a:spLocks/>
          </p:cNvSpPr>
          <p:nvPr/>
        </p:nvSpPr>
        <p:spPr>
          <a:xfrm>
            <a:off x="8202613" y="1935034"/>
            <a:ext cx="1086014" cy="263651"/>
          </a:xfrm>
          <a:prstGeom prst="rect">
            <a:avLst/>
          </a:prstGeom>
          <a:solidFill>
            <a:schemeClr val="bg1"/>
          </a:solidFill>
          <a:ln w="28575">
            <a:solidFill>
              <a:srgbClr val="FFB81C"/>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ICS</a:t>
            </a:r>
          </a:p>
        </p:txBody>
      </p:sp>
      <p:sp>
        <p:nvSpPr>
          <p:cNvPr id="25" name="Title 1">
            <a:extLst>
              <a:ext uri="{FF2B5EF4-FFF2-40B4-BE49-F238E27FC236}">
                <a16:creationId xmlns:a16="http://schemas.microsoft.com/office/drawing/2014/main" id="{B1532577-2FD2-B4A3-F45D-0C26536DDAA2}"/>
              </a:ext>
            </a:extLst>
          </p:cNvPr>
          <p:cNvSpPr txBox="1">
            <a:spLocks/>
          </p:cNvSpPr>
          <p:nvPr/>
        </p:nvSpPr>
        <p:spPr>
          <a:xfrm>
            <a:off x="4658696" y="1935034"/>
            <a:ext cx="1086014" cy="263651"/>
          </a:xfrm>
          <a:prstGeom prst="rect">
            <a:avLst/>
          </a:prstGeom>
          <a:solidFill>
            <a:schemeClr val="bg1"/>
          </a:solidFill>
          <a:ln w="28575">
            <a:solidFill>
              <a:srgbClr val="41B6E6"/>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National</a:t>
            </a:r>
          </a:p>
        </p:txBody>
      </p:sp>
      <p:graphicFrame>
        <p:nvGraphicFramePr>
          <p:cNvPr id="15" name="Ipsos Ribbon Rules" hidden="1">
            <a:extLst>
              <a:ext uri="{FF2B5EF4-FFF2-40B4-BE49-F238E27FC236}">
                <a16:creationId xmlns:a16="http://schemas.microsoft.com/office/drawing/2014/main" id="{24F119D5-5910-D27C-8309-CE4777D50DD8}"/>
              </a:ext>
            </a:extLst>
          </p:cNvPr>
          <p:cNvGraphicFramePr/>
          <p:nvPr>
            <p:extLst>
              <p:ext uri="{D42A27DB-BD31-4B8C-83A1-F6EECF244321}">
                <p14:modId xmlns:p14="http://schemas.microsoft.com/office/powerpoint/2010/main" val="520681292"/>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6"/>
          </a:graphicData>
        </a:graphic>
      </p:graphicFrame>
      <p:sp>
        <p:nvSpPr>
          <p:cNvPr id="18" name="D_eb0944ed03eb92e5">
            <a:extLst>
              <a:ext uri="{FF2B5EF4-FFF2-40B4-BE49-F238E27FC236}">
                <a16:creationId xmlns:a16="http://schemas.microsoft.com/office/drawing/2014/main" id="{31C1C8E7-1ECB-4F3E-176E-7B92CE7ADEDC}"/>
              </a:ext>
            </a:extLst>
          </p:cNvPr>
          <p:cNvSpPr txBox="1"/>
          <p:nvPr/>
        </p:nvSpPr>
        <p:spPr>
          <a:xfrm>
            <a:off x="445304" y="610634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don’t know or I can’t remember’ have been excluded (Type 1, National (15,631), ICS (365); Type 2, National (19,941), ICS (467))</a:t>
            </a:r>
            <a:endParaRPr lang="en-GB" sz="1000" b="0" dirty="0">
              <a:solidFill>
                <a:schemeClr val="tx1"/>
              </a:solidFill>
              <a:latin typeface="+mn-lt"/>
            </a:endParaRPr>
          </a:p>
        </p:txBody>
      </p:sp>
    </p:spTree>
    <p:extLst>
      <p:ext uri="{BB962C8B-B14F-4D97-AF65-F5344CB8AC3E}">
        <p14:creationId xmlns:p14="http://schemas.microsoft.com/office/powerpoint/2010/main" val="1318911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dec="http://schemas.microsoft.com/office/drawing/2017/decorative" xmlns:c="http://schemas.openxmlformats.org/drawingml/2006/chart" xmlns:a16="http://schemas.microsoft.com/office/drawing/2014/main"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dirty="0"/>
              <a:t>Diagnosis: Was information shared at diagnosis </a:t>
            </a:r>
            <a:endParaRPr lang="en-GB" sz="2800" dirty="0"/>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47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2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13" name="Table1">
            <a:extLst>
              <a:ext uri="{FF2B5EF4-FFF2-40B4-BE49-F238E27FC236}">
                <a16:creationId xmlns:a16="http://schemas.microsoft.com/office/drawing/2014/main" id="{D033FB33-F76A-64F7-3F51-14B2C3055943}"/>
              </a:ext>
            </a:extLst>
          </p:cNvPr>
          <p:cNvGraphicFramePr>
            <a:graphicFrameLocks noGrp="1"/>
          </p:cNvGraphicFramePr>
          <p:nvPr>
            <p:extLst>
              <p:ext uri="{D42A27DB-BD31-4B8C-83A1-F6EECF244321}">
                <p14:modId xmlns:p14="http://schemas.microsoft.com/office/powerpoint/2010/main" val="1684896941"/>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782454"/>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aphicFrame>
        <p:nvGraphicFramePr>
          <p:cNvPr id="9" name="D_73ffad92ff85e8db">
            <a:extLst>
              <a:ext uri="{FF2B5EF4-FFF2-40B4-BE49-F238E27FC236}">
                <a16:creationId xmlns:a16="http://schemas.microsoft.com/office/drawing/2014/main" id="{7F94760C-1795-87B3-44B5-10CD5749F0F7}"/>
              </a:ext>
            </a:extLst>
          </p:cNvPr>
          <p:cNvGraphicFramePr>
            <a:graphicFrameLocks/>
          </p:cNvGraphicFramePr>
          <p:nvPr>
            <p:extLst>
              <p:ext uri="{D42A27DB-BD31-4B8C-83A1-F6EECF244321}">
                <p14:modId xmlns:p14="http://schemas.microsoft.com/office/powerpoint/2010/main" val="3269496829"/>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D_c99af6504661e116">
            <a:extLst>
              <a:ext uri="{FF2B5EF4-FFF2-40B4-BE49-F238E27FC236}">
                <a16:creationId xmlns:a16="http://schemas.microsoft.com/office/drawing/2014/main" id="{A0F183BE-E50E-305B-28A2-6BC3043E3416}"/>
              </a:ext>
            </a:extLst>
          </p:cNvPr>
          <p:cNvGraphicFramePr>
            <a:graphicFrameLocks/>
          </p:cNvGraphicFramePr>
          <p:nvPr>
            <p:extLst>
              <p:ext uri="{D42A27DB-BD31-4B8C-83A1-F6EECF244321}">
                <p14:modId xmlns:p14="http://schemas.microsoft.com/office/powerpoint/2010/main" val="3386748039"/>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4" name="Rectangle 13">
            <a:extLst>
              <a:ext uri="{FF2B5EF4-FFF2-40B4-BE49-F238E27FC236}">
                <a16:creationId xmlns:a16="http://schemas.microsoft.com/office/drawing/2014/main" id="{EBA10BB3-646E-7D3D-B902-E396959EB8E3}"/>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Q6. When you were diagnosed, did a healthcare professional share information about diabetes with you?</a:t>
            </a:r>
          </a:p>
        </p:txBody>
      </p:sp>
      <p:sp>
        <p:nvSpPr>
          <p:cNvPr id="15" name="TextBox 14">
            <a:extLst>
              <a:ext uri="{FF2B5EF4-FFF2-40B4-BE49-F238E27FC236}">
                <a16:creationId xmlns:a16="http://schemas.microsoft.com/office/drawing/2014/main" id="{EDAF23EC-A8A2-16CC-AAC3-24D9A54059DA}"/>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7" name="TextBox 16">
            <a:extLst>
              <a:ext uri="{FF2B5EF4-FFF2-40B4-BE49-F238E27FC236}">
                <a16:creationId xmlns:a16="http://schemas.microsoft.com/office/drawing/2014/main" id="{9378B989-61F9-0065-182D-CC0B27405E2C}"/>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sp>
        <p:nvSpPr>
          <p:cNvPr id="3" name="D_3aca4aa8efcc7118">
            <a:extLst>
              <a:ext uri="{FF2B5EF4-FFF2-40B4-BE49-F238E27FC236}">
                <a16:creationId xmlns:a16="http://schemas.microsoft.com/office/drawing/2014/main" id="{3983416A-304A-B703-0741-D493A0E39829}"/>
              </a:ext>
            </a:extLst>
          </p:cNvPr>
          <p:cNvSpPr txBox="1"/>
          <p:nvPr/>
        </p:nvSpPr>
        <p:spPr>
          <a:xfrm>
            <a:off x="445304" y="610634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don’t know or I can’t remember’ have been excluded (Type 1, National (15,774), ICS (350); Type 2, National (22,278), ICS (520))</a:t>
            </a:r>
            <a:endParaRPr lang="en-GB" sz="1000" b="0" dirty="0">
              <a:solidFill>
                <a:schemeClr val="tx1"/>
              </a:solidFill>
              <a:latin typeface="+mn-lt"/>
            </a:endParaRPr>
          </a:p>
        </p:txBody>
      </p:sp>
    </p:spTree>
    <p:extLst>
      <p:ext uri="{BB962C8B-B14F-4D97-AF65-F5344CB8AC3E}">
        <p14:creationId xmlns:p14="http://schemas.microsoft.com/office/powerpoint/2010/main" val="726938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dirty="0"/>
              <a:t>Diagnosis: Had a conversation about next steps</a:t>
            </a:r>
            <a:endParaRPr lang="en-GB" sz="2800" dirty="0"/>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13" name="Table1">
            <a:extLst>
              <a:ext uri="{FF2B5EF4-FFF2-40B4-BE49-F238E27FC236}">
                <a16:creationId xmlns:a16="http://schemas.microsoft.com/office/drawing/2014/main" id="{D033FB33-F76A-64F7-3F51-14B2C3055943}"/>
              </a:ext>
            </a:extLst>
          </p:cNvPr>
          <p:cNvGraphicFramePr>
            <a:graphicFrameLocks noGrp="1"/>
          </p:cNvGraphicFramePr>
          <p:nvPr>
            <p:extLst>
              <p:ext uri="{D42A27DB-BD31-4B8C-83A1-F6EECF244321}">
                <p14:modId xmlns:p14="http://schemas.microsoft.com/office/powerpoint/2010/main" val="4104389323"/>
              </p:ext>
            </p:extLst>
          </p:nvPr>
        </p:nvGraphicFramePr>
        <p:xfrm>
          <a:off x="741600" y="58776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813308"/>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F9B6F45-77F6-4FC9-F9ED-316D02373074}"/>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Q8. Around the time of being diagnosed, did you have a conversation with a healthcare professional about what would happen next with your care?</a:t>
            </a:r>
          </a:p>
        </p:txBody>
      </p:sp>
      <p:sp>
        <p:nvSpPr>
          <p:cNvPr id="20" name="TextBox 19">
            <a:extLst>
              <a:ext uri="{FF2B5EF4-FFF2-40B4-BE49-F238E27FC236}">
                <a16:creationId xmlns:a16="http://schemas.microsoft.com/office/drawing/2014/main" id="{D730815C-7EC9-F05D-C66C-3C2CC64365E5}"/>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22" name="TextBox 21">
            <a:extLst>
              <a:ext uri="{FF2B5EF4-FFF2-40B4-BE49-F238E27FC236}">
                <a16:creationId xmlns:a16="http://schemas.microsoft.com/office/drawing/2014/main" id="{F2B376B0-ABEA-A5DF-7E68-066925F41DEF}"/>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D_4329ec58388c9e6d">
            <a:extLst>
              <a:ext uri="{FF2B5EF4-FFF2-40B4-BE49-F238E27FC236}">
                <a16:creationId xmlns:a16="http://schemas.microsoft.com/office/drawing/2014/main" id="{AE637908-81E1-09D1-DE52-9D72A8DC87AF}"/>
              </a:ext>
            </a:extLst>
          </p:cNvPr>
          <p:cNvGraphicFramePr>
            <a:graphicFrameLocks/>
          </p:cNvGraphicFramePr>
          <p:nvPr>
            <p:extLst>
              <p:ext uri="{D42A27DB-BD31-4B8C-83A1-F6EECF244321}">
                <p14:modId xmlns:p14="http://schemas.microsoft.com/office/powerpoint/2010/main" val="787412092"/>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D_7b003910bee7b06d">
            <a:extLst>
              <a:ext uri="{FF2B5EF4-FFF2-40B4-BE49-F238E27FC236}">
                <a16:creationId xmlns:a16="http://schemas.microsoft.com/office/drawing/2014/main" id="{2D4C429F-1C8F-87C9-1129-612B3A78CD0B}"/>
              </a:ext>
            </a:extLst>
          </p:cNvPr>
          <p:cNvGraphicFramePr>
            <a:graphicFrameLocks/>
          </p:cNvGraphicFramePr>
          <p:nvPr>
            <p:extLst>
              <p:ext uri="{D42A27DB-BD31-4B8C-83A1-F6EECF244321}">
                <p14:modId xmlns:p14="http://schemas.microsoft.com/office/powerpoint/2010/main" val="1619101294"/>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1" name="D_6952bf3fb9064e6d">
            <a:extLst>
              <a:ext uri="{FF2B5EF4-FFF2-40B4-BE49-F238E27FC236}">
                <a16:creationId xmlns:a16="http://schemas.microsoft.com/office/drawing/2014/main" id="{C38961A0-1CF1-80B4-DD7E-F9CA3D44E527}"/>
              </a:ext>
            </a:extLst>
          </p:cNvPr>
          <p:cNvSpPr txBox="1"/>
          <p:nvPr/>
        </p:nvSpPr>
        <p:spPr>
          <a:xfrm>
            <a:off x="445304" y="610634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don’t know or I can’t remember’ have been excluded (Type 1, National (14,446), ICS (334); Type 2, National (21,082), ICS (496))</a:t>
            </a:r>
            <a:endParaRPr lang="en-GB" sz="1000" b="0" dirty="0">
              <a:solidFill>
                <a:schemeClr val="tx1"/>
              </a:solidFill>
              <a:latin typeface="+mn-lt"/>
            </a:endParaRPr>
          </a:p>
        </p:txBody>
      </p:sp>
    </p:spTree>
    <p:extLst>
      <p:ext uri="{BB962C8B-B14F-4D97-AF65-F5344CB8AC3E}">
        <p14:creationId xmlns:p14="http://schemas.microsoft.com/office/powerpoint/2010/main" val="3919028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B49AADF4-0F87-8A0A-A04A-91425ADB1D4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0F05509E-49FF-28DC-C777-970014F5816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1">
            <a:extLst>
              <a:ext uri="{FF2B5EF4-FFF2-40B4-BE49-F238E27FC236}">
                <a16:creationId xmlns:a16="http://schemas.microsoft.com/office/drawing/2014/main" id="{DABD8A9A-450A-F731-5F5E-B6615DD7F60F}"/>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Annual Review</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3159277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Annual Review: Ever had an annual review</a:t>
            </a:r>
            <a:endParaRPr lang="en-GB" sz="2800" dirty="0"/>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15681"/>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14213"/>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13" name="Table1">
            <a:extLst>
              <a:ext uri="{FF2B5EF4-FFF2-40B4-BE49-F238E27FC236}">
                <a16:creationId xmlns:a16="http://schemas.microsoft.com/office/drawing/2014/main" id="{D033FB33-F76A-64F7-3F51-14B2C3055943}"/>
              </a:ext>
            </a:extLst>
          </p:cNvPr>
          <p:cNvGraphicFramePr>
            <a:graphicFrameLocks noGrp="1"/>
          </p:cNvGraphicFramePr>
          <p:nvPr>
            <p:extLst>
              <p:ext uri="{D42A27DB-BD31-4B8C-83A1-F6EECF244321}">
                <p14:modId xmlns:p14="http://schemas.microsoft.com/office/powerpoint/2010/main" val="1196278"/>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788457"/>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A575D0C5-D622-2189-924A-13BDCC8C7E85}"/>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a:solidFill>
                  <a:prstClr val="white"/>
                </a:solidFill>
                <a:latin typeface="Arial"/>
              </a:rPr>
              <a:t>Q9. </a:t>
            </a:r>
            <a:r>
              <a:rPr kumimoji="0" lang="en-GB" sz="1600" b="1" i="0" u="none" strike="noStrike" kern="1200" cap="none" spc="0" normalizeH="0" baseline="0" noProof="0">
                <a:ln>
                  <a:noFill/>
                </a:ln>
                <a:solidFill>
                  <a:prstClr val="white"/>
                </a:solidFill>
                <a:effectLst/>
                <a:uLnTx/>
                <a:uFillTx/>
                <a:latin typeface="Arial"/>
                <a:ea typeface="+mn-ea"/>
                <a:cs typeface="+mn-cs"/>
              </a:rPr>
              <a:t>Have you ever had an annual review for your diabetes?</a:t>
            </a:r>
          </a:p>
        </p:txBody>
      </p:sp>
      <p:sp>
        <p:nvSpPr>
          <p:cNvPr id="9" name="TextBox 8">
            <a:extLst>
              <a:ext uri="{FF2B5EF4-FFF2-40B4-BE49-F238E27FC236}">
                <a16:creationId xmlns:a16="http://schemas.microsoft.com/office/drawing/2014/main" id="{63A40208-2625-EB0E-25EE-204B6D50BD14}"/>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4" name="TextBox 13">
            <a:extLst>
              <a:ext uri="{FF2B5EF4-FFF2-40B4-BE49-F238E27FC236}">
                <a16:creationId xmlns:a16="http://schemas.microsoft.com/office/drawing/2014/main" id="{70963A08-E189-0124-52CA-938C3201C2CC}"/>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D_d71d64dd73a0cbc8">
            <a:extLst>
              <a:ext uri="{FF2B5EF4-FFF2-40B4-BE49-F238E27FC236}">
                <a16:creationId xmlns:a16="http://schemas.microsoft.com/office/drawing/2014/main" id="{62BB6C76-9E5A-A417-A6F3-57DD6A57F2E6}"/>
              </a:ext>
            </a:extLst>
          </p:cNvPr>
          <p:cNvGraphicFramePr>
            <a:graphicFrameLocks/>
          </p:cNvGraphicFramePr>
          <p:nvPr>
            <p:extLst>
              <p:ext uri="{D42A27DB-BD31-4B8C-83A1-F6EECF244321}">
                <p14:modId xmlns:p14="http://schemas.microsoft.com/office/powerpoint/2010/main" val="1558036200"/>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D_0fd5ffcc4456850d">
            <a:extLst>
              <a:ext uri="{FF2B5EF4-FFF2-40B4-BE49-F238E27FC236}">
                <a16:creationId xmlns:a16="http://schemas.microsoft.com/office/drawing/2014/main" id="{50EDDFFF-FCCC-5206-D263-18558A246DEB}"/>
              </a:ext>
            </a:extLst>
          </p:cNvPr>
          <p:cNvGraphicFramePr>
            <a:graphicFrameLocks/>
          </p:cNvGraphicFramePr>
          <p:nvPr>
            <p:extLst>
              <p:ext uri="{D42A27DB-BD31-4B8C-83A1-F6EECF244321}">
                <p14:modId xmlns:p14="http://schemas.microsoft.com/office/powerpoint/2010/main" val="4064322085"/>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1" name="D_13d9b625cfd9e30d">
            <a:extLst>
              <a:ext uri="{FF2B5EF4-FFF2-40B4-BE49-F238E27FC236}">
                <a16:creationId xmlns:a16="http://schemas.microsoft.com/office/drawing/2014/main" id="{6FF66736-CF49-8F3E-FDF8-583F7D480A92}"/>
              </a:ext>
            </a:extLst>
          </p:cNvPr>
          <p:cNvSpPr txBox="1"/>
          <p:nvPr/>
        </p:nvSpPr>
        <p:spPr>
          <a:xfrm>
            <a:off x="445304" y="610634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(17,992), ICS (414); Type 2, National (24,180), ICS (556))</a:t>
            </a:r>
            <a:endParaRPr lang="en-GB" sz="1000" b="0" dirty="0">
              <a:solidFill>
                <a:schemeClr val="tx1"/>
              </a:solidFill>
              <a:latin typeface="+mn-lt"/>
            </a:endParaRPr>
          </a:p>
        </p:txBody>
      </p:sp>
    </p:spTree>
    <p:extLst>
      <p:ext uri="{BB962C8B-B14F-4D97-AF65-F5344CB8AC3E}">
        <p14:creationId xmlns:p14="http://schemas.microsoft.com/office/powerpoint/2010/main" val="3325793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_b81422dba8bf37e9">
            <a:extLst>
              <a:ext uri="{FF2B5EF4-FFF2-40B4-BE49-F238E27FC236}">
                <a16:creationId xmlns:a16="http://schemas.microsoft.com/office/drawing/2014/main" id="{DDB9897B-A0D2-499C-7289-0A7102ABD3EA}"/>
              </a:ext>
            </a:extLst>
          </p:cNvPr>
          <p:cNvGraphicFramePr>
            <a:graphicFrameLocks/>
          </p:cNvGraphicFramePr>
          <p:nvPr>
            <p:extLst>
              <p:ext uri="{D42A27DB-BD31-4B8C-83A1-F6EECF244321}">
                <p14:modId xmlns:p14="http://schemas.microsoft.com/office/powerpoint/2010/main" val="1038892948"/>
              </p:ext>
            </p:extLst>
          </p:nvPr>
        </p:nvGraphicFramePr>
        <p:xfrm>
          <a:off x="5947143" y="1789816"/>
          <a:ext cx="4820568" cy="4118253"/>
        </p:xfrm>
        <a:graphic>
          <a:graphicData uri="http://schemas.openxmlformats.org/drawingml/2006/chart">
            <c:chart xmlns:c="http://schemas.openxmlformats.org/drawingml/2006/chart" xmlns:r="http://schemas.openxmlformats.org/officeDocument/2006/relationships" r:id="rId3"/>
          </a:graphicData>
        </a:graphic>
      </p:graphicFrame>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4" name="D_9896546bffa7c766">
            <a:extLst>
              <a:ext uri="{FF2B5EF4-FFF2-40B4-BE49-F238E27FC236}">
                <a16:creationId xmlns:a16="http://schemas.microsoft.com/office/drawing/2014/main" id="{4DA12D88-2262-5C1D-5C75-FFEE636A50A1}"/>
              </a:ext>
            </a:extLst>
          </p:cNvPr>
          <p:cNvGraphicFramePr>
            <a:graphicFrameLocks/>
          </p:cNvGraphicFramePr>
          <p:nvPr>
            <p:extLst>
              <p:ext uri="{D42A27DB-BD31-4B8C-83A1-F6EECF244321}">
                <p14:modId xmlns:p14="http://schemas.microsoft.com/office/powerpoint/2010/main" val="4145854169"/>
              </p:ext>
            </p:extLst>
          </p:nvPr>
        </p:nvGraphicFramePr>
        <p:xfrm>
          <a:off x="140845" y="1797257"/>
          <a:ext cx="4820568" cy="4118253"/>
        </p:xfrm>
        <a:graphic>
          <a:graphicData uri="http://schemas.openxmlformats.org/drawingml/2006/chart">
            <c:chart xmlns:c="http://schemas.openxmlformats.org/drawingml/2006/chart" xmlns:r="http://schemas.openxmlformats.org/officeDocument/2006/relationships" r:id="rId5"/>
          </a:graphicData>
        </a:graphic>
      </p:graphicFrame>
      <p:cxnSp>
        <p:nvCxnSpPr>
          <p:cNvPr id="9" name="Straight Connector 8">
            <a:extLst>
              <a:ext uri="{FF2B5EF4-FFF2-40B4-BE49-F238E27FC236}">
                <a16:creationId xmlns:a16="http://schemas.microsoft.com/office/drawing/2014/main" id="{26158CFD-BE9D-95F4-D122-3D3CCC2211A1}"/>
              </a:ext>
              <a:ext uri="{C183D7F6-B498-43B3-948B-1728B52AA6E4}">
                <adec:decorative xmlns:adec="http://schemas.microsoft.com/office/drawing/2017/decorative" val="1"/>
              </a:ext>
            </a:extLst>
          </p:cNvPr>
          <p:cNvCxnSpPr>
            <a:cxnSpLocks/>
          </p:cNvCxnSpPr>
          <p:nvPr/>
        </p:nvCxnSpPr>
        <p:spPr>
          <a:xfrm>
            <a:off x="5901266" y="1797257"/>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 name="Slide Number Placeholder 15">
            <a:extLst>
              <a:ext uri="{FF2B5EF4-FFF2-40B4-BE49-F238E27FC236}">
                <a16:creationId xmlns:a16="http://schemas.microsoft.com/office/drawing/2014/main" id="{7CDBF40D-3A68-5771-76BB-BBB8817A1E8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20" name="Isosceles Triangle 19">
            <a:extLst>
              <a:ext uri="{FF2B5EF4-FFF2-40B4-BE49-F238E27FC236}">
                <a16:creationId xmlns:a16="http://schemas.microsoft.com/office/drawing/2014/main" id="{BD0196B3-9FA1-27DB-D5B9-8C07AAB543C2}"/>
              </a:ext>
              <a:ext uri="{C183D7F6-B498-43B3-948B-1728B52AA6E4}">
                <adec:decorative xmlns:adec="http://schemas.microsoft.com/office/drawing/2017/decorative" val="1"/>
              </a:ext>
            </a:extLst>
          </p:cNvPr>
          <p:cNvSpPr/>
          <p:nvPr/>
        </p:nvSpPr>
        <p:spPr>
          <a:xfrm>
            <a:off x="449882" y="59247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1" name="Isosceles Triangle 20">
            <a:extLst>
              <a:ext uri="{FF2B5EF4-FFF2-40B4-BE49-F238E27FC236}">
                <a16:creationId xmlns:a16="http://schemas.microsoft.com/office/drawing/2014/main" id="{CF1A24F4-1570-B4C9-BFFB-D0CDD6A674E7}"/>
              </a:ext>
              <a:ext uri="{C183D7F6-B498-43B3-948B-1728B52AA6E4}">
                <adec:decorative xmlns:adec="http://schemas.microsoft.com/office/drawing/2017/decorative" val="1"/>
              </a:ext>
            </a:extLst>
          </p:cNvPr>
          <p:cNvSpPr/>
          <p:nvPr/>
        </p:nvSpPr>
        <p:spPr>
          <a:xfrm rot="10800000">
            <a:off x="589415" y="59232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22" name="Table1">
            <a:extLst>
              <a:ext uri="{FF2B5EF4-FFF2-40B4-BE49-F238E27FC236}">
                <a16:creationId xmlns:a16="http://schemas.microsoft.com/office/drawing/2014/main" id="{CCE2B4C2-F318-5347-44F8-AFC797F2DDFD}"/>
              </a:ext>
            </a:extLst>
          </p:cNvPr>
          <p:cNvGraphicFramePr>
            <a:graphicFrameLocks noGrp="1"/>
          </p:cNvGraphicFramePr>
          <p:nvPr>
            <p:extLst>
              <p:ext uri="{D42A27DB-BD31-4B8C-83A1-F6EECF244321}">
                <p14:modId xmlns:p14="http://schemas.microsoft.com/office/powerpoint/2010/main" val="1526438243"/>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mn-lt"/>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2" name="Title 4">
            <a:extLst>
              <a:ext uri="{FF2B5EF4-FFF2-40B4-BE49-F238E27FC236}">
                <a16:creationId xmlns:a16="http://schemas.microsoft.com/office/drawing/2014/main" id="{D91CCECE-230E-3A1E-E34D-49F2C9605338}"/>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Annual Review: Checks included</a:t>
            </a:r>
            <a:endParaRPr lang="en-GB" sz="2800" dirty="0"/>
          </a:p>
        </p:txBody>
      </p:sp>
      <p:graphicFrame>
        <p:nvGraphicFramePr>
          <p:cNvPr id="5" name="D_5eb0ea13fbdf9990">
            <a:extLst>
              <a:ext uri="{FF2B5EF4-FFF2-40B4-BE49-F238E27FC236}">
                <a16:creationId xmlns:a16="http://schemas.microsoft.com/office/drawing/2014/main" id="{E38527CC-6496-DEB7-EE78-D1B74CC7DDCC}"/>
              </a:ext>
            </a:extLst>
          </p:cNvPr>
          <p:cNvGraphicFramePr>
            <a:graphicFrameLocks noGrp="1"/>
          </p:cNvGraphicFramePr>
          <p:nvPr>
            <p:extLst>
              <p:ext uri="{D42A27DB-BD31-4B8C-83A1-F6EECF244321}">
                <p14:modId xmlns:p14="http://schemas.microsoft.com/office/powerpoint/2010/main" val="341555171"/>
              </p:ext>
            </p:extLst>
          </p:nvPr>
        </p:nvGraphicFramePr>
        <p:xfrm>
          <a:off x="4895413" y="2362261"/>
          <a:ext cx="599753" cy="3202458"/>
        </p:xfrm>
        <a:graphic>
          <a:graphicData uri="http://schemas.openxmlformats.org/drawingml/2006/table">
            <a:tbl>
              <a:tblPr firstRow="1" bandRow="1">
                <a:tableStyleId>{5940675A-B579-460E-94D1-54222C63F5DA}</a:tableStyleId>
              </a:tblPr>
              <a:tblGrid>
                <a:gridCol w="599753">
                  <a:extLst>
                    <a:ext uri="{9D8B030D-6E8A-4147-A177-3AD203B41FA5}">
                      <a16:colId xmlns:a16="http://schemas.microsoft.com/office/drawing/2014/main" val="2567041158"/>
                    </a:ext>
                  </a:extLst>
                </a:gridCol>
              </a:tblGrid>
              <a:tr h="457494">
                <a:tc>
                  <a:txBody>
                    <a:bodyPr/>
                    <a:lstStyle/>
                    <a:p>
                      <a:pPr algn="ctr"/>
                      <a:r>
                        <a:rPr lang="en-GB" sz="1200" b="1">
                          <a:solidFill>
                            <a:schemeClr val="tx1"/>
                          </a:solidFill>
                          <a:latin typeface="Arial" panose="020B0604020202020204" pitchFamily="34" charset="0"/>
                        </a:rPr>
                        <a:t>83%</a:t>
                      </a:r>
                    </a:p>
                  </a:txBody>
                  <a:tcPr marL="35181" marR="35181" marT="45267" marB="45267"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2642710"/>
                  </a:ext>
                </a:extLst>
              </a:tr>
              <a:tr h="457494">
                <a:tc>
                  <a:txBody>
                    <a:bodyPr/>
                    <a:lstStyle/>
                    <a:p>
                      <a:pPr algn="ctr"/>
                      <a:r>
                        <a:rPr lang="en-GB" sz="1200" b="1">
                          <a:solidFill>
                            <a:schemeClr val="tx1"/>
                          </a:solidFill>
                          <a:latin typeface="Arial" panose="020B0604020202020204" pitchFamily="34" charset="0"/>
                        </a:rPr>
                        <a:t>89%</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003362"/>
                  </a:ext>
                </a:extLst>
              </a:tr>
              <a:tr h="457494">
                <a:tc>
                  <a:txBody>
                    <a:bodyPr/>
                    <a:lstStyle/>
                    <a:p>
                      <a:pPr algn="ctr"/>
                      <a:r>
                        <a:rPr lang="en-GB" sz="1200" b="1">
                          <a:solidFill>
                            <a:schemeClr val="tx1"/>
                          </a:solidFill>
                          <a:latin typeface="Arial" panose="020B0604020202020204" pitchFamily="34" charset="0"/>
                        </a:rPr>
                        <a:t>71%</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04032"/>
                  </a:ext>
                </a:extLst>
              </a:tr>
              <a:tr h="457494">
                <a:tc>
                  <a:txBody>
                    <a:bodyPr/>
                    <a:lstStyle/>
                    <a:p>
                      <a:pPr algn="ctr"/>
                      <a:r>
                        <a:rPr lang="en-GB" sz="1200" b="1">
                          <a:solidFill>
                            <a:schemeClr val="tx1"/>
                          </a:solidFill>
                          <a:latin typeface="Arial" panose="020B0604020202020204" pitchFamily="34" charset="0"/>
                        </a:rPr>
                        <a:t>68%</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5157051"/>
                  </a:ext>
                </a:extLst>
              </a:tr>
              <a:tr h="457494">
                <a:tc>
                  <a:txBody>
                    <a:bodyPr/>
                    <a:lstStyle/>
                    <a:p>
                      <a:pPr algn="ctr"/>
                      <a:r>
                        <a:rPr lang="en-GB" sz="1200" b="1">
                          <a:solidFill>
                            <a:schemeClr val="tx1"/>
                          </a:solidFill>
                          <a:latin typeface="Arial" panose="020B0604020202020204" pitchFamily="34" charset="0"/>
                        </a:rPr>
                        <a:t>89%</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7904451"/>
                  </a:ext>
                </a:extLst>
              </a:tr>
              <a:tr h="457494">
                <a:tc>
                  <a:txBody>
                    <a:bodyPr/>
                    <a:lstStyle/>
                    <a:p>
                      <a:pPr algn="ctr"/>
                      <a:r>
                        <a:rPr lang="en-GB" sz="1200" b="1">
                          <a:solidFill>
                            <a:schemeClr val="tx1"/>
                          </a:solidFill>
                          <a:latin typeface="Arial" panose="020B0604020202020204" pitchFamily="34" charset="0"/>
                        </a:rPr>
                        <a:t>43%</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251704"/>
                  </a:ext>
                </a:extLst>
              </a:tr>
              <a:tr h="457494">
                <a:tc>
                  <a:txBody>
                    <a:bodyPr/>
                    <a:lstStyle/>
                    <a:p>
                      <a:pPr algn="ctr"/>
                      <a:r>
                        <a:rPr lang="en-GB" sz="1200" b="1">
                          <a:solidFill>
                            <a:schemeClr val="tx1"/>
                          </a:solidFill>
                          <a:latin typeface="Arial" panose="020B0604020202020204" pitchFamily="34" charset="0"/>
                        </a:rPr>
                        <a:t>2%</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033113"/>
                  </a:ext>
                </a:extLst>
              </a:tr>
            </a:tbl>
          </a:graphicData>
        </a:graphic>
      </p:graphicFrame>
      <p:graphicFrame>
        <p:nvGraphicFramePr>
          <p:cNvPr id="6" name="D_9252d2d8893737e9">
            <a:extLst>
              <a:ext uri="{FF2B5EF4-FFF2-40B4-BE49-F238E27FC236}">
                <a16:creationId xmlns:a16="http://schemas.microsoft.com/office/drawing/2014/main" id="{24A41070-487C-67F5-E251-D664F70CB42C}"/>
              </a:ext>
            </a:extLst>
          </p:cNvPr>
          <p:cNvGraphicFramePr>
            <a:graphicFrameLocks noGrp="1"/>
          </p:cNvGraphicFramePr>
          <p:nvPr>
            <p:extLst>
              <p:ext uri="{D42A27DB-BD31-4B8C-83A1-F6EECF244321}">
                <p14:modId xmlns:p14="http://schemas.microsoft.com/office/powerpoint/2010/main" val="2907573996"/>
              </p:ext>
            </p:extLst>
          </p:nvPr>
        </p:nvGraphicFramePr>
        <p:xfrm>
          <a:off x="10652464" y="2362261"/>
          <a:ext cx="599753" cy="3202458"/>
        </p:xfrm>
        <a:graphic>
          <a:graphicData uri="http://schemas.openxmlformats.org/drawingml/2006/table">
            <a:tbl>
              <a:tblPr firstRow="1" bandRow="1">
                <a:tableStyleId>{5940675A-B579-460E-94D1-54222C63F5DA}</a:tableStyleId>
              </a:tblPr>
              <a:tblGrid>
                <a:gridCol w="599753">
                  <a:extLst>
                    <a:ext uri="{9D8B030D-6E8A-4147-A177-3AD203B41FA5}">
                      <a16:colId xmlns:a16="http://schemas.microsoft.com/office/drawing/2014/main" val="2567041158"/>
                    </a:ext>
                  </a:extLst>
                </a:gridCol>
              </a:tblGrid>
              <a:tr h="457494">
                <a:tc>
                  <a:txBody>
                    <a:bodyPr/>
                    <a:lstStyle/>
                    <a:p>
                      <a:pPr algn="ctr"/>
                      <a:r>
                        <a:rPr lang="en-GB" sz="1200" b="1">
                          <a:solidFill>
                            <a:schemeClr val="tx1"/>
                          </a:solidFill>
                          <a:latin typeface="Arial" panose="020B0604020202020204" pitchFamily="34" charset="0"/>
                        </a:rPr>
                        <a:t>81%</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2642710"/>
                  </a:ext>
                </a:extLst>
              </a:tr>
              <a:tr h="457494">
                <a:tc>
                  <a:txBody>
                    <a:bodyPr/>
                    <a:lstStyle/>
                    <a:p>
                      <a:pPr algn="ctr"/>
                      <a:r>
                        <a:rPr lang="en-GB" sz="1200" b="1">
                          <a:solidFill>
                            <a:schemeClr val="tx1"/>
                          </a:solidFill>
                          <a:latin typeface="Arial" panose="020B0604020202020204" pitchFamily="34" charset="0"/>
                        </a:rPr>
                        <a:t>91%</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003362"/>
                  </a:ext>
                </a:extLst>
              </a:tr>
              <a:tr h="457494">
                <a:tc>
                  <a:txBody>
                    <a:bodyPr/>
                    <a:lstStyle/>
                    <a:p>
                      <a:pPr algn="ctr"/>
                      <a:r>
                        <a:rPr lang="en-GB" sz="1200" b="1">
                          <a:solidFill>
                            <a:schemeClr val="tx1"/>
                          </a:solidFill>
                          <a:latin typeface="Arial" panose="020B0604020202020204" pitchFamily="34" charset="0"/>
                        </a:rPr>
                        <a:t>81%</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04032"/>
                  </a:ext>
                </a:extLst>
              </a:tr>
              <a:tr h="457494">
                <a:tc>
                  <a:txBody>
                    <a:bodyPr/>
                    <a:lstStyle/>
                    <a:p>
                      <a:pPr algn="ctr"/>
                      <a:r>
                        <a:rPr lang="en-GB" sz="1200" b="1">
                          <a:solidFill>
                            <a:schemeClr val="tx1"/>
                          </a:solidFill>
                          <a:latin typeface="Arial" panose="020B0604020202020204" pitchFamily="34" charset="0"/>
                        </a:rPr>
                        <a:t>71%</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5157051"/>
                  </a:ext>
                </a:extLst>
              </a:tr>
              <a:tr h="457494">
                <a:tc>
                  <a:txBody>
                    <a:bodyPr/>
                    <a:lstStyle/>
                    <a:p>
                      <a:pPr algn="ctr"/>
                      <a:r>
                        <a:rPr lang="en-GB" sz="1200" b="1">
                          <a:solidFill>
                            <a:schemeClr val="tx1"/>
                          </a:solidFill>
                          <a:latin typeface="Arial" panose="020B0604020202020204" pitchFamily="34" charset="0"/>
                        </a:rPr>
                        <a:t>92%</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7904451"/>
                  </a:ext>
                </a:extLst>
              </a:tr>
              <a:tr h="457494">
                <a:tc>
                  <a:txBody>
                    <a:bodyPr/>
                    <a:lstStyle/>
                    <a:p>
                      <a:pPr algn="ctr"/>
                      <a:r>
                        <a:rPr lang="en-GB" sz="1200" b="1">
                          <a:solidFill>
                            <a:schemeClr val="tx1"/>
                          </a:solidFill>
                          <a:latin typeface="Arial" panose="020B0604020202020204" pitchFamily="34" charset="0"/>
                        </a:rPr>
                        <a:t>32%</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251704"/>
                  </a:ext>
                </a:extLst>
              </a:tr>
              <a:tr h="457494">
                <a:tc>
                  <a:txBody>
                    <a:bodyPr/>
                    <a:lstStyle/>
                    <a:p>
                      <a:pPr algn="ctr"/>
                      <a:r>
                        <a:rPr lang="en-GB" sz="1200" b="1">
                          <a:solidFill>
                            <a:schemeClr val="tx1"/>
                          </a:solidFill>
                          <a:latin typeface="Arial" panose="020B0604020202020204" pitchFamily="34" charset="0"/>
                        </a:rPr>
                        <a:t>1%</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033113"/>
                  </a:ext>
                </a:extLst>
              </a:tr>
            </a:tbl>
          </a:graphicData>
        </a:graphic>
      </p:graphicFrame>
      <p:sp>
        <p:nvSpPr>
          <p:cNvPr id="11" name="Rectangle 10">
            <a:extLst>
              <a:ext uri="{FF2B5EF4-FFF2-40B4-BE49-F238E27FC236}">
                <a16:creationId xmlns:a16="http://schemas.microsoft.com/office/drawing/2014/main" id="{159F0834-1D78-2EDA-C9E5-003B4F7D1713}"/>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Q13. As part of your last annual review, which of these checks did you have?</a:t>
            </a:r>
          </a:p>
        </p:txBody>
      </p:sp>
      <p:sp>
        <p:nvSpPr>
          <p:cNvPr id="12" name="TextBox 11">
            <a:extLst>
              <a:ext uri="{FF2B5EF4-FFF2-40B4-BE49-F238E27FC236}">
                <a16:creationId xmlns:a16="http://schemas.microsoft.com/office/drawing/2014/main" id="{08E8E738-7C9B-8D98-BA79-3CA8FCF86B6E}"/>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3" name="TextBox 12">
            <a:extLst>
              <a:ext uri="{FF2B5EF4-FFF2-40B4-BE49-F238E27FC236}">
                <a16:creationId xmlns:a16="http://schemas.microsoft.com/office/drawing/2014/main" id="{19E3B7E7-B656-DF55-0FCE-2B8146CE9B80}"/>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sp>
        <p:nvSpPr>
          <p:cNvPr id="15" name="Title 1">
            <a:extLst>
              <a:ext uri="{FF2B5EF4-FFF2-40B4-BE49-F238E27FC236}">
                <a16:creationId xmlns:a16="http://schemas.microsoft.com/office/drawing/2014/main" id="{9E6A27BC-A1B4-BD6A-A236-22D67D7ADFEF}"/>
              </a:ext>
            </a:extLst>
          </p:cNvPr>
          <p:cNvSpPr txBox="1">
            <a:spLocks/>
          </p:cNvSpPr>
          <p:nvPr/>
        </p:nvSpPr>
        <p:spPr>
          <a:xfrm>
            <a:off x="2379663" y="1936475"/>
            <a:ext cx="1086014" cy="263651"/>
          </a:xfrm>
          <a:prstGeom prst="rect">
            <a:avLst/>
          </a:prstGeom>
          <a:solidFill>
            <a:schemeClr val="bg1"/>
          </a:solidFill>
          <a:ln w="28575">
            <a:solidFill>
              <a:srgbClr val="003087"/>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ICS</a:t>
            </a:r>
          </a:p>
        </p:txBody>
      </p:sp>
      <p:sp>
        <p:nvSpPr>
          <p:cNvPr id="16" name="Title 1">
            <a:extLst>
              <a:ext uri="{FF2B5EF4-FFF2-40B4-BE49-F238E27FC236}">
                <a16:creationId xmlns:a16="http://schemas.microsoft.com/office/drawing/2014/main" id="{A1B49D30-EC68-BFDA-B578-FEE833C84922}"/>
              </a:ext>
            </a:extLst>
          </p:cNvPr>
          <p:cNvSpPr txBox="1">
            <a:spLocks/>
          </p:cNvSpPr>
          <p:nvPr/>
        </p:nvSpPr>
        <p:spPr>
          <a:xfrm>
            <a:off x="10409333" y="1935034"/>
            <a:ext cx="1086014" cy="263651"/>
          </a:xfrm>
          <a:prstGeom prst="rect">
            <a:avLst/>
          </a:prstGeom>
          <a:solidFill>
            <a:schemeClr val="bg1"/>
          </a:solidFill>
          <a:ln w="28575">
            <a:solidFill>
              <a:srgbClr val="FBE201"/>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National</a:t>
            </a:r>
          </a:p>
        </p:txBody>
      </p:sp>
      <p:sp>
        <p:nvSpPr>
          <p:cNvPr id="19" name="Title 1">
            <a:extLst>
              <a:ext uri="{FF2B5EF4-FFF2-40B4-BE49-F238E27FC236}">
                <a16:creationId xmlns:a16="http://schemas.microsoft.com/office/drawing/2014/main" id="{4BA37E2B-5A55-5AC0-D96A-A5DCE07F66C6}"/>
              </a:ext>
            </a:extLst>
          </p:cNvPr>
          <p:cNvSpPr txBox="1">
            <a:spLocks/>
          </p:cNvSpPr>
          <p:nvPr/>
        </p:nvSpPr>
        <p:spPr>
          <a:xfrm>
            <a:off x="8202613" y="1935034"/>
            <a:ext cx="1086014" cy="263651"/>
          </a:xfrm>
          <a:prstGeom prst="rect">
            <a:avLst/>
          </a:prstGeom>
          <a:solidFill>
            <a:schemeClr val="bg1"/>
          </a:solidFill>
          <a:ln w="28575">
            <a:solidFill>
              <a:srgbClr val="FFB81C"/>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ICS</a:t>
            </a:r>
          </a:p>
        </p:txBody>
      </p:sp>
      <p:sp>
        <p:nvSpPr>
          <p:cNvPr id="25" name="Title 1">
            <a:extLst>
              <a:ext uri="{FF2B5EF4-FFF2-40B4-BE49-F238E27FC236}">
                <a16:creationId xmlns:a16="http://schemas.microsoft.com/office/drawing/2014/main" id="{383831C6-436E-7D2F-A215-82A2C4A68D25}"/>
              </a:ext>
            </a:extLst>
          </p:cNvPr>
          <p:cNvSpPr txBox="1">
            <a:spLocks/>
          </p:cNvSpPr>
          <p:nvPr/>
        </p:nvSpPr>
        <p:spPr>
          <a:xfrm>
            <a:off x="4658696" y="1935034"/>
            <a:ext cx="1086014" cy="263651"/>
          </a:xfrm>
          <a:prstGeom prst="rect">
            <a:avLst/>
          </a:prstGeom>
          <a:solidFill>
            <a:schemeClr val="bg1"/>
          </a:solidFill>
          <a:ln w="28575">
            <a:solidFill>
              <a:srgbClr val="41B6E6"/>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National</a:t>
            </a:r>
          </a:p>
        </p:txBody>
      </p:sp>
      <p:graphicFrame>
        <p:nvGraphicFramePr>
          <p:cNvPr id="8" name="Ipsos Ribbon Rules" hidden="1">
            <a:extLst>
              <a:ext uri="{FF2B5EF4-FFF2-40B4-BE49-F238E27FC236}">
                <a16:creationId xmlns:a16="http://schemas.microsoft.com/office/drawing/2014/main" id="{60ABF066-086C-9F9B-3E3B-78B239FA9C70}"/>
              </a:ext>
            </a:extLst>
          </p:cNvPr>
          <p:cNvGraphicFramePr/>
          <p:nvPr>
            <p:extLst>
              <p:ext uri="{D42A27DB-BD31-4B8C-83A1-F6EECF244321}">
                <p14:modId xmlns:p14="http://schemas.microsoft.com/office/powerpoint/2010/main" val="3606866341"/>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6"/>
          </a:graphicData>
        </a:graphic>
      </p:graphicFrame>
      <p:sp>
        <p:nvSpPr>
          <p:cNvPr id="17" name="D_f1f815e6f7e4c55a">
            <a:extLst>
              <a:ext uri="{FF2B5EF4-FFF2-40B4-BE49-F238E27FC236}">
                <a16:creationId xmlns:a16="http://schemas.microsoft.com/office/drawing/2014/main" id="{E25EF542-E012-7336-4A69-FDBE608C32E8}"/>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who have ever had an annual review. Those who selected ‘I don’t know or I can’t remember’ have been excluded.
(Type 1, National (17,265), ICS (394); Type 2, National (22,482), ICS (522))</a:t>
            </a:r>
            <a:endParaRPr lang="en-GB" sz="1000" b="0" dirty="0">
              <a:solidFill>
                <a:schemeClr val="tx1"/>
              </a:solidFill>
              <a:latin typeface="+mn-lt"/>
            </a:endParaRPr>
          </a:p>
        </p:txBody>
      </p:sp>
    </p:spTree>
    <p:extLst>
      <p:ext uri="{BB962C8B-B14F-4D97-AF65-F5344CB8AC3E}">
        <p14:creationId xmlns:p14="http://schemas.microsoft.com/office/powerpoint/2010/main" val="712740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dec="http://schemas.microsoft.com/office/drawing/2017/decorative" xmlns:c="http://schemas.openxmlformats.org/drawingml/2006/chart" xmlns:a16="http://schemas.microsoft.com/office/drawing/2014/main"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 name="D_366a3b6cb1fcbb8c">
            <a:extLst>
              <a:ext uri="{FF2B5EF4-FFF2-40B4-BE49-F238E27FC236}">
                <a16:creationId xmlns:a16="http://schemas.microsoft.com/office/drawing/2014/main" id="{E9ADC587-C045-4E67-1234-F70702019177}"/>
              </a:ext>
            </a:extLst>
          </p:cNvPr>
          <p:cNvGraphicFramePr>
            <a:graphicFrameLocks/>
          </p:cNvGraphicFramePr>
          <p:nvPr>
            <p:extLst>
              <p:ext uri="{D42A27DB-BD31-4B8C-83A1-F6EECF244321}">
                <p14:modId xmlns:p14="http://schemas.microsoft.com/office/powerpoint/2010/main" val="703486756"/>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4" name="D_64a029880f7aa949">
            <a:extLst>
              <a:ext uri="{FF2B5EF4-FFF2-40B4-BE49-F238E27FC236}">
                <a16:creationId xmlns:a16="http://schemas.microsoft.com/office/drawing/2014/main" id="{98FB066E-7703-A628-F148-A72443934353}"/>
              </a:ext>
            </a:extLst>
          </p:cNvPr>
          <p:cNvGraphicFramePr>
            <a:graphicFrameLocks/>
          </p:cNvGraphicFramePr>
          <p:nvPr>
            <p:extLst>
              <p:ext uri="{D42A27DB-BD31-4B8C-83A1-F6EECF244321}">
                <p14:modId xmlns:p14="http://schemas.microsoft.com/office/powerpoint/2010/main" val="3732363796"/>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4"/>
          </a:graphicData>
        </a:graphic>
      </p:graphicFrame>
      <p:sp>
        <p:nvSpPr>
          <p:cNvPr id="39" name="Rectangle 38">
            <a:extLst>
              <a:ext uri="{FF2B5EF4-FFF2-40B4-BE49-F238E27FC236}">
                <a16:creationId xmlns:a16="http://schemas.microsoft.com/office/drawing/2014/main" id="{8B1097F0-E1C4-DF64-0D64-0940596F5C04}"/>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Q18. Overall</a:t>
            </a:r>
            <a:r>
              <a:rPr lang="en-GB" sz="1600" b="1">
                <a:solidFill>
                  <a:prstClr val="white"/>
                </a:solidFill>
                <a:latin typeface="Arial"/>
              </a:rPr>
              <a:t>, how would you describe your experience of your last annual review? </a:t>
            </a:r>
            <a:r>
              <a:rPr kumimoji="0" lang="en-GB" sz="1600" b="1" i="0" u="none" strike="noStrike" kern="1200" cap="none" spc="0" normalizeH="0" baseline="0" noProof="0">
                <a:ln>
                  <a:noFill/>
                </a:ln>
                <a:solidFill>
                  <a:prstClr val="white"/>
                </a:solidFill>
                <a:effectLst/>
                <a:uLnTx/>
                <a:uFillTx/>
                <a:latin typeface="Arial"/>
                <a:ea typeface="+mn-ea"/>
                <a:cs typeface="+mn-cs"/>
              </a:rPr>
              <a:t> </a:t>
            </a:r>
          </a:p>
        </p:txBody>
      </p:sp>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968476"/>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6" name="Table1">
            <a:extLst>
              <a:ext uri="{FF2B5EF4-FFF2-40B4-BE49-F238E27FC236}">
                <a16:creationId xmlns:a16="http://schemas.microsoft.com/office/drawing/2014/main" id="{4E9793B5-D3EE-8A5E-ACAD-868F18814C90}"/>
              </a:ext>
            </a:extLst>
          </p:cNvPr>
          <p:cNvGraphicFramePr>
            <a:graphicFrameLocks noGrp="1"/>
          </p:cNvGraphicFramePr>
          <p:nvPr>
            <p:extLst>
              <p:ext uri="{D42A27DB-BD31-4B8C-83A1-F6EECF244321}">
                <p14:modId xmlns:p14="http://schemas.microsoft.com/office/powerpoint/2010/main" val="125649528"/>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Annual Review: Overall experience</a:t>
            </a:r>
          </a:p>
        </p:txBody>
      </p:sp>
      <p:sp>
        <p:nvSpPr>
          <p:cNvPr id="14" name="Title 1">
            <a:extLst>
              <a:ext uri="{FF2B5EF4-FFF2-40B4-BE49-F238E27FC236}">
                <a16:creationId xmlns:a16="http://schemas.microsoft.com/office/drawing/2014/main" id="{9A8A3FF6-46CE-3F2D-06E3-43D59080703D}"/>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18" name="D_40bceeb4b7be8c4d_CalcTable">
            <a:extLst>
              <a:ext uri="{FF2B5EF4-FFF2-40B4-BE49-F238E27FC236}">
                <a16:creationId xmlns:a16="http://schemas.microsoft.com/office/drawing/2014/main" id="{0F532C97-8189-2E1B-CCC8-58A5C5FA0D07}"/>
              </a:ext>
            </a:extLst>
          </p:cNvPr>
          <p:cNvGraphicFramePr>
            <a:graphicFrameLocks noGrp="1"/>
          </p:cNvGraphicFramePr>
          <p:nvPr>
            <p:extLst>
              <p:ext uri="{D42A27DB-BD31-4B8C-83A1-F6EECF244321}">
                <p14:modId xmlns:p14="http://schemas.microsoft.com/office/powerpoint/2010/main" val="2069647808"/>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Good</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Poor</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78%</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2" name="D_40bceeb4b7be8c4d" hidden="1">
            <a:extLst>
              <a:ext uri="{FF2B5EF4-FFF2-40B4-BE49-F238E27FC236}">
                <a16:creationId xmlns:a16="http://schemas.microsoft.com/office/drawing/2014/main" id="{4901216D-A59A-3EFC-4EE3-44E6B577AB22}"/>
              </a:ext>
            </a:extLst>
          </p:cNvPr>
          <p:cNvGraphicFramePr/>
          <p:nvPr>
            <p:extLst>
              <p:ext uri="{D42A27DB-BD31-4B8C-83A1-F6EECF244321}">
                <p14:modId xmlns:p14="http://schemas.microsoft.com/office/powerpoint/2010/main" val="3999586030"/>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6"/>
          </a:graphicData>
        </a:graphic>
      </p:graphicFrame>
      <p:sp>
        <p:nvSpPr>
          <p:cNvPr id="19" name="Title 1">
            <a:extLst>
              <a:ext uri="{FF2B5EF4-FFF2-40B4-BE49-F238E27FC236}">
                <a16:creationId xmlns:a16="http://schemas.microsoft.com/office/drawing/2014/main" id="{A03D8FCE-49FA-B18F-68D6-314836A00C6D}"/>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0" name="D_3e2a3eb10aa2df60">
            <a:extLst>
              <a:ext uri="{FF2B5EF4-FFF2-40B4-BE49-F238E27FC236}">
                <a16:creationId xmlns:a16="http://schemas.microsoft.com/office/drawing/2014/main" id="{5C03F41D-1288-6E1D-3A7A-B76BEFA4A644}"/>
              </a:ext>
            </a:extLst>
          </p:cNvPr>
          <p:cNvGraphicFramePr>
            <a:graphicFrameLocks noGrp="1"/>
          </p:cNvGraphicFramePr>
          <p:nvPr>
            <p:extLst>
              <p:ext uri="{D42A27DB-BD31-4B8C-83A1-F6EECF244321}">
                <p14:modId xmlns:p14="http://schemas.microsoft.com/office/powerpoint/2010/main" val="3106436727"/>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Good</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Poor</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78%</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1" name="Title 1">
            <a:extLst>
              <a:ext uri="{FF2B5EF4-FFF2-40B4-BE49-F238E27FC236}">
                <a16:creationId xmlns:a16="http://schemas.microsoft.com/office/drawing/2014/main" id="{9C328CD0-FC08-5FE1-A5AF-88D3AA3F54CC}"/>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2" name="D_0971e59c985b7e4e_CalcTable">
            <a:extLst>
              <a:ext uri="{FF2B5EF4-FFF2-40B4-BE49-F238E27FC236}">
                <a16:creationId xmlns:a16="http://schemas.microsoft.com/office/drawing/2014/main" id="{D856A7FA-26F5-4D3C-E1F5-787C0A7F6127}"/>
              </a:ext>
            </a:extLst>
          </p:cNvPr>
          <p:cNvGraphicFramePr>
            <a:graphicFrameLocks noGrp="1"/>
          </p:cNvGraphicFramePr>
          <p:nvPr>
            <p:extLst>
              <p:ext uri="{D42A27DB-BD31-4B8C-83A1-F6EECF244321}">
                <p14:modId xmlns:p14="http://schemas.microsoft.com/office/powerpoint/2010/main" val="3388520954"/>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Good</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Poor</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23" name="Title 1">
            <a:extLst>
              <a:ext uri="{FF2B5EF4-FFF2-40B4-BE49-F238E27FC236}">
                <a16:creationId xmlns:a16="http://schemas.microsoft.com/office/drawing/2014/main" id="{3913018E-8F64-0FCF-ED3B-3B416FAFB756}"/>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4" name="D_336fa76ef2fec94e">
            <a:extLst>
              <a:ext uri="{FF2B5EF4-FFF2-40B4-BE49-F238E27FC236}">
                <a16:creationId xmlns:a16="http://schemas.microsoft.com/office/drawing/2014/main" id="{2A718770-2C4F-76DA-B2B6-F541A3520570}"/>
              </a:ext>
            </a:extLst>
          </p:cNvPr>
          <p:cNvGraphicFramePr>
            <a:graphicFrameLocks noGrp="1"/>
          </p:cNvGraphicFramePr>
          <p:nvPr>
            <p:extLst>
              <p:ext uri="{D42A27DB-BD31-4B8C-83A1-F6EECF244321}">
                <p14:modId xmlns:p14="http://schemas.microsoft.com/office/powerpoint/2010/main" val="1936392228"/>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Good</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Poor</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5" name="Isosceles Triangle 24">
            <a:extLst>
              <a:ext uri="{FF2B5EF4-FFF2-40B4-BE49-F238E27FC236}">
                <a16:creationId xmlns:a16="http://schemas.microsoft.com/office/drawing/2014/main" id="{DD00CFF6-658E-8997-31F7-B51908EBF106}"/>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8" name="Isosceles Triangle 27">
            <a:extLst>
              <a:ext uri="{FF2B5EF4-FFF2-40B4-BE49-F238E27FC236}">
                <a16:creationId xmlns:a16="http://schemas.microsoft.com/office/drawing/2014/main" id="{0E8102DA-6E9E-CB9D-191D-459B367102F2}"/>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40" name="TextBox 39">
            <a:extLst>
              <a:ext uri="{FF2B5EF4-FFF2-40B4-BE49-F238E27FC236}">
                <a16:creationId xmlns:a16="http://schemas.microsoft.com/office/drawing/2014/main" id="{12BD4077-731D-78FF-F567-DDB98E3DFF45}"/>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41" name="TextBox 40">
            <a:extLst>
              <a:ext uri="{FF2B5EF4-FFF2-40B4-BE49-F238E27FC236}">
                <a16:creationId xmlns:a16="http://schemas.microsoft.com/office/drawing/2014/main" id="{DFE3024A-FBBF-697E-D9AC-6A4DF1691600}"/>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pic>
        <p:nvPicPr>
          <p:cNvPr id="6" name="Graphic 5" descr="Information with solid fill">
            <a:extLst>
              <a:ext uri="{FF2B5EF4-FFF2-40B4-BE49-F238E27FC236}">
                <a16:creationId xmlns:a16="http://schemas.microsoft.com/office/drawing/2014/main" id="{6DC48E5C-F529-4358-35A5-94C155E91627}"/>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8965986" y="6118439"/>
            <a:ext cx="253279" cy="253279"/>
          </a:xfrm>
          <a:prstGeom prst="rect">
            <a:avLst/>
          </a:prstGeom>
        </p:spPr>
      </p:pic>
      <p:sp>
        <p:nvSpPr>
          <p:cNvPr id="7" name="Rectangle 6">
            <a:extLst>
              <a:ext uri="{FF2B5EF4-FFF2-40B4-BE49-F238E27FC236}">
                <a16:creationId xmlns:a16="http://schemas.microsoft.com/office/drawing/2014/main" id="{C3337EFF-8B82-245F-EF40-62DE49E71A87}"/>
              </a:ext>
            </a:extLst>
          </p:cNvPr>
          <p:cNvSpPr/>
          <p:nvPr/>
        </p:nvSpPr>
        <p:spPr>
          <a:xfrm>
            <a:off x="9137024" y="6062609"/>
            <a:ext cx="2476400"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 Good = % Very good + % Fairly good</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 Poor = % Fairly poor + % Very poor</a:t>
            </a:r>
          </a:p>
        </p:txBody>
      </p:sp>
      <p:graphicFrame>
        <p:nvGraphicFramePr>
          <p:cNvPr id="3" name="Ipsos Ribbon Rules" hidden="1">
            <a:extLst>
              <a:ext uri="{FF2B5EF4-FFF2-40B4-BE49-F238E27FC236}">
                <a16:creationId xmlns:a16="http://schemas.microsoft.com/office/drawing/2014/main" id="{528347DD-9895-57EF-1562-9403B9A81CDE}"/>
              </a:ext>
            </a:extLst>
          </p:cNvPr>
          <p:cNvGraphicFramePr/>
          <p:nvPr>
            <p:extLst>
              <p:ext uri="{D42A27DB-BD31-4B8C-83A1-F6EECF244321}">
                <p14:modId xmlns:p14="http://schemas.microsoft.com/office/powerpoint/2010/main" val="3412865387"/>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5" name="D_0971e59c985b7e4e" hidden="1">
            <a:extLst>
              <a:ext uri="{FF2B5EF4-FFF2-40B4-BE49-F238E27FC236}">
                <a16:creationId xmlns:a16="http://schemas.microsoft.com/office/drawing/2014/main" id="{493079F0-1880-6707-22F6-0E4F1DC60046}"/>
              </a:ext>
            </a:extLst>
          </p:cNvPr>
          <p:cNvGraphicFramePr/>
          <p:nvPr>
            <p:extLst>
              <p:ext uri="{D42A27DB-BD31-4B8C-83A1-F6EECF244321}">
                <p14:modId xmlns:p14="http://schemas.microsoft.com/office/powerpoint/2010/main" val="4130734393"/>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10"/>
          </a:graphicData>
        </a:graphic>
      </p:graphicFrame>
      <p:sp>
        <p:nvSpPr>
          <p:cNvPr id="8" name="D_b529049e81bf4bb2">
            <a:extLst>
              <a:ext uri="{FF2B5EF4-FFF2-40B4-BE49-F238E27FC236}">
                <a16:creationId xmlns:a16="http://schemas.microsoft.com/office/drawing/2014/main" id="{859E72EA-90FD-0BF4-48FC-19BD559470EC}"/>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who have ever had an annual review.
(Type 1, National (17,457), ICS (400); Type 2, National (22,670), ICS (524))</a:t>
            </a:r>
            <a:endParaRPr lang="en-GB" sz="1000" b="0" dirty="0">
              <a:solidFill>
                <a:schemeClr val="tx1"/>
              </a:solidFill>
              <a:latin typeface="+mn-lt"/>
            </a:endParaRPr>
          </a:p>
        </p:txBody>
      </p:sp>
    </p:spTree>
    <p:extLst>
      <p:ext uri="{BB962C8B-B14F-4D97-AF65-F5344CB8AC3E}">
        <p14:creationId xmlns:p14="http://schemas.microsoft.com/office/powerpoint/2010/main" val="2279062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a14="http://schemas.microsoft.com/office/drawing/2010/main" xmlns:adec="http://schemas.microsoft.com/office/drawing/2017/decorative" xmlns:c="http://schemas.openxmlformats.org/drawingml/2006/chart" xmlns:a16="http://schemas.microsoft.com/office/drawing/2014/main"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CA05D8C-D580-4A49-B83D-9BC3216C4A96}"/>
              </a:ext>
            </a:extLst>
          </p:cNvPr>
          <p:cNvSpPr>
            <a:spLocks noGrp="1"/>
          </p:cNvSpPr>
          <p:nvPr>
            <p:ph type="title"/>
          </p:nvPr>
        </p:nvSpPr>
        <p:spPr/>
        <p:txBody>
          <a:bodyPr/>
          <a:lstStyle/>
          <a:p>
            <a:r>
              <a:rPr lang="en-GB" sz="3200"/>
              <a:t>Contents</a:t>
            </a:r>
          </a:p>
        </p:txBody>
      </p:sp>
      <p:grpSp>
        <p:nvGrpSpPr>
          <p:cNvPr id="32" name="Group 31">
            <a:extLst>
              <a:ext uri="{FF2B5EF4-FFF2-40B4-BE49-F238E27FC236}">
                <a16:creationId xmlns:a16="http://schemas.microsoft.com/office/drawing/2014/main" id="{94DC85E2-8B5F-5DB7-42B2-441A7DEE59CD}"/>
              </a:ext>
            </a:extLst>
          </p:cNvPr>
          <p:cNvGrpSpPr/>
          <p:nvPr/>
        </p:nvGrpSpPr>
        <p:grpSpPr>
          <a:xfrm>
            <a:off x="1234679" y="1323530"/>
            <a:ext cx="2345683" cy="1087120"/>
            <a:chOff x="437230" y="1336557"/>
            <a:chExt cx="2345683" cy="1087120"/>
          </a:xfrm>
        </p:grpSpPr>
        <p:sp>
          <p:nvSpPr>
            <p:cNvPr id="17" name="TextBox 16">
              <a:extLst>
                <a:ext uri="{FF2B5EF4-FFF2-40B4-BE49-F238E27FC236}">
                  <a16:creationId xmlns:a16="http://schemas.microsoft.com/office/drawing/2014/main" id="{7D954C3C-794A-4FE4-ABE4-67BA5C52DC73}"/>
                </a:ext>
              </a:extLst>
            </p:cNvPr>
            <p:cNvSpPr txBox="1"/>
            <p:nvPr/>
          </p:nvSpPr>
          <p:spPr>
            <a:xfrm>
              <a:off x="437230" y="133655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1</a:t>
              </a:r>
              <a:endParaRPr kumimoji="0" lang="en-GB" sz="6000" b="1" i="0" u="none" strike="noStrike" kern="1200" cap="none" spc="0" normalizeH="0" baseline="0" noProof="0" dirty="0">
                <a:ln>
                  <a:noFill/>
                </a:ln>
                <a:solidFill>
                  <a:srgbClr val="003087"/>
                </a:solidFill>
                <a:effectLst/>
                <a:uLnTx/>
                <a:uFillTx/>
                <a:latin typeface="Arial"/>
                <a:ea typeface="+mn-ea"/>
                <a:cs typeface="+mn-cs"/>
              </a:endParaRPr>
            </a:p>
          </p:txBody>
        </p:sp>
        <p:sp>
          <p:nvSpPr>
            <p:cNvPr id="9" name="TextBox 8">
              <a:extLst>
                <a:ext uri="{FF2B5EF4-FFF2-40B4-BE49-F238E27FC236}">
                  <a16:creationId xmlns:a16="http://schemas.microsoft.com/office/drawing/2014/main" id="{8371553B-17B7-E7A8-EC6D-F60AE319851C}"/>
                </a:ext>
              </a:extLst>
            </p:cNvPr>
            <p:cNvSpPr txBox="1"/>
            <p:nvPr/>
          </p:nvSpPr>
          <p:spPr>
            <a:xfrm>
              <a:off x="943548" y="1625269"/>
              <a:ext cx="1778662" cy="553998"/>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lang="en-GB" sz="1800" dirty="0">
                  <a:solidFill>
                    <a:srgbClr val="003087"/>
                  </a:solidFill>
                  <a:hlinkClick r:id="rId3" action="ppaction://hlinksldjump"/>
                </a:rPr>
                <a:t>Introduction and guidance</a:t>
              </a:r>
              <a:endParaRPr kumimoji="0" lang="en-GB" sz="1800" b="1" i="0" strike="noStrike" kern="1200" cap="none" spc="0" normalizeH="0" baseline="0" noProof="0" dirty="0">
                <a:ln>
                  <a:noFill/>
                </a:ln>
                <a:solidFill>
                  <a:srgbClr val="003087"/>
                </a:solidFill>
                <a:effectLst/>
                <a:uLnTx/>
                <a:uFillTx/>
                <a:latin typeface="Arial"/>
                <a:ea typeface="+mn-ea"/>
                <a:cs typeface="+mn-cs"/>
              </a:endParaRPr>
            </a:p>
          </p:txBody>
        </p:sp>
        <p:cxnSp>
          <p:nvCxnSpPr>
            <p:cNvPr id="4" name="Straight Connector 3">
              <a:extLst>
                <a:ext uri="{FF2B5EF4-FFF2-40B4-BE49-F238E27FC236}">
                  <a16:creationId xmlns:a16="http://schemas.microsoft.com/office/drawing/2014/main" id="{05A999EA-A9E5-4C59-95F0-D6CE3A4AAF19}"/>
                </a:ext>
                <a:ext uri="{C183D7F6-B498-43B3-948B-1728B52AA6E4}">
                  <adec:decorative xmlns:adec="http://schemas.microsoft.com/office/drawing/2017/decorative" val="1"/>
                </a:ext>
              </a:extLst>
            </p:cNvPr>
            <p:cNvCxnSpPr>
              <a:cxnSpLocks/>
            </p:cNvCxnSpPr>
            <p:nvPr/>
          </p:nvCxnSpPr>
          <p:spPr>
            <a:xfrm>
              <a:off x="442913" y="242367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3E2D6B21-2892-6CB6-569E-4D4E0C8AC82C}"/>
              </a:ext>
            </a:extLst>
          </p:cNvPr>
          <p:cNvGrpSpPr/>
          <p:nvPr/>
        </p:nvGrpSpPr>
        <p:grpSpPr>
          <a:xfrm>
            <a:off x="4759446" y="1323530"/>
            <a:ext cx="2362960" cy="1087120"/>
            <a:chOff x="3440874" y="1336557"/>
            <a:chExt cx="2362960" cy="1087120"/>
          </a:xfrm>
        </p:grpSpPr>
        <p:sp>
          <p:nvSpPr>
            <p:cNvPr id="18" name="TextBox 17">
              <a:extLst>
                <a:ext uri="{FF2B5EF4-FFF2-40B4-BE49-F238E27FC236}">
                  <a16:creationId xmlns:a16="http://schemas.microsoft.com/office/drawing/2014/main" id="{919AA834-3FE3-4858-BF2C-4B22EBF156B2}"/>
                </a:ext>
              </a:extLst>
            </p:cNvPr>
            <p:cNvSpPr txBox="1"/>
            <p:nvPr/>
          </p:nvSpPr>
          <p:spPr>
            <a:xfrm>
              <a:off x="3440874" y="133655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2</a:t>
              </a:r>
            </a:p>
          </p:txBody>
        </p:sp>
        <p:sp>
          <p:nvSpPr>
            <p:cNvPr id="23" name="TextBox 22">
              <a:extLst>
                <a:ext uri="{FF2B5EF4-FFF2-40B4-BE49-F238E27FC236}">
                  <a16:creationId xmlns:a16="http://schemas.microsoft.com/office/drawing/2014/main" id="{3E5840CC-B892-46A6-8754-2A4884D652EA}"/>
                </a:ext>
              </a:extLst>
            </p:cNvPr>
            <p:cNvSpPr txBox="1"/>
            <p:nvPr/>
          </p:nvSpPr>
          <p:spPr>
            <a:xfrm>
              <a:off x="4025172" y="1543319"/>
              <a:ext cx="1778662" cy="553998"/>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dirty="0">
                  <a:ln>
                    <a:noFill/>
                  </a:ln>
                  <a:solidFill>
                    <a:srgbClr val="003087"/>
                  </a:solidFill>
                  <a:effectLst/>
                  <a:uLnTx/>
                  <a:uFillTx/>
                  <a:latin typeface="Arial"/>
                  <a:ea typeface="+mn-ea"/>
                  <a:cs typeface="+mn-cs"/>
                  <a:hlinkClick r:id="rId4" action="ppaction://hlinksldjump"/>
                </a:rPr>
                <a:t>Headline</a:t>
              </a:r>
              <a:br>
                <a:rPr kumimoji="0" lang="en-GB" sz="1800" b="1" i="0" u="none" strike="noStrike" kern="1200" cap="none" spc="0" normalizeH="0" baseline="0" noProof="0" dirty="0">
                  <a:ln>
                    <a:noFill/>
                  </a:ln>
                  <a:solidFill>
                    <a:srgbClr val="003087"/>
                  </a:solidFill>
                  <a:effectLst/>
                  <a:uLnTx/>
                  <a:uFillTx/>
                  <a:latin typeface="Arial"/>
                  <a:ea typeface="+mn-ea"/>
                  <a:cs typeface="+mn-cs"/>
                  <a:hlinkClick r:id="rId4" action="ppaction://hlinksldjump"/>
                </a:rPr>
              </a:br>
              <a:r>
                <a:rPr kumimoji="0" lang="en-GB" sz="1800" b="1" i="0" u="none" strike="noStrike" kern="1200" cap="none" spc="0" normalizeH="0" baseline="0" noProof="0" dirty="0">
                  <a:ln>
                    <a:noFill/>
                  </a:ln>
                  <a:solidFill>
                    <a:srgbClr val="003087"/>
                  </a:solidFill>
                  <a:effectLst/>
                  <a:uLnTx/>
                  <a:uFillTx/>
                  <a:latin typeface="Arial"/>
                  <a:ea typeface="+mn-ea"/>
                  <a:cs typeface="+mn-cs"/>
                  <a:hlinkClick r:id="rId4" action="ppaction://hlinksldjump"/>
                </a:rPr>
                <a:t>results</a:t>
              </a:r>
              <a:endParaRPr kumimoji="0" lang="en-GB" sz="1800" b="1" i="0" u="none" strike="noStrike" kern="1200" cap="none" spc="0" normalizeH="0" baseline="0" noProof="0" dirty="0">
                <a:ln>
                  <a:noFill/>
                </a:ln>
                <a:solidFill>
                  <a:srgbClr val="003087"/>
                </a:solidFill>
                <a:effectLst/>
                <a:uLnTx/>
                <a:uFillTx/>
                <a:latin typeface="Arial"/>
                <a:ea typeface="+mn-ea"/>
                <a:cs typeface="+mn-cs"/>
              </a:endParaRPr>
            </a:p>
          </p:txBody>
        </p:sp>
        <p:cxnSp>
          <p:nvCxnSpPr>
            <p:cNvPr id="26" name="Straight Connector 25">
              <a:extLst>
                <a:ext uri="{FF2B5EF4-FFF2-40B4-BE49-F238E27FC236}">
                  <a16:creationId xmlns:a16="http://schemas.microsoft.com/office/drawing/2014/main" id="{244B072B-94AC-4B2F-A08D-BBFBC2FF9671}"/>
                </a:ext>
                <a:ext uri="{C183D7F6-B498-43B3-948B-1728B52AA6E4}">
                  <adec:decorative xmlns:adec="http://schemas.microsoft.com/office/drawing/2017/decorative" val="1"/>
                </a:ext>
              </a:extLst>
            </p:cNvPr>
            <p:cNvCxnSpPr>
              <a:cxnSpLocks/>
            </p:cNvCxnSpPr>
            <p:nvPr/>
          </p:nvCxnSpPr>
          <p:spPr>
            <a:xfrm>
              <a:off x="3463834" y="242367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 name="Slide Number Placeholder 2">
            <a:extLst>
              <a:ext uri="{FF2B5EF4-FFF2-40B4-BE49-F238E27FC236}">
                <a16:creationId xmlns:a16="http://schemas.microsoft.com/office/drawing/2014/main" id="{692024AD-8AEE-425F-8051-5CA91280E961}"/>
              </a:ext>
              <a:ext uri="{C183D7F6-B498-43B3-948B-1728B52AA6E4}">
                <adec:decorative xmlns:adec="http://schemas.microsoft.com/office/drawing/2017/decorative" val="1"/>
              </a:ext>
            </a:extLst>
          </p:cNvPr>
          <p:cNvSpPr>
            <a:spLocks noGrp="1"/>
          </p:cNvSpPr>
          <p:nvPr>
            <p:ph type="sldNum" sz="quarter" idx="4"/>
          </p:nvPr>
        </p:nvSpPr>
        <p:spPr>
          <a:xfrm>
            <a:off x="449999" y="6278267"/>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grpSp>
        <p:nvGrpSpPr>
          <p:cNvPr id="30" name="Group 29">
            <a:extLst>
              <a:ext uri="{FF2B5EF4-FFF2-40B4-BE49-F238E27FC236}">
                <a16:creationId xmlns:a16="http://schemas.microsoft.com/office/drawing/2014/main" id="{FD6759B5-0EC2-14B2-ADE2-6A031FEF3A94}"/>
              </a:ext>
            </a:extLst>
          </p:cNvPr>
          <p:cNvGrpSpPr/>
          <p:nvPr/>
        </p:nvGrpSpPr>
        <p:grpSpPr>
          <a:xfrm>
            <a:off x="8288173" y="1323530"/>
            <a:ext cx="2357920" cy="1087120"/>
            <a:chOff x="6268552" y="1336557"/>
            <a:chExt cx="2357920" cy="1087120"/>
          </a:xfrm>
        </p:grpSpPr>
        <p:sp>
          <p:nvSpPr>
            <p:cNvPr id="19" name="TextBox 18">
              <a:extLst>
                <a:ext uri="{FF2B5EF4-FFF2-40B4-BE49-F238E27FC236}">
                  <a16:creationId xmlns:a16="http://schemas.microsoft.com/office/drawing/2014/main" id="{E4700BC5-BD90-47EF-A83C-30AD4C2FF3C6}"/>
                </a:ext>
              </a:extLst>
            </p:cNvPr>
            <p:cNvSpPr txBox="1"/>
            <p:nvPr/>
          </p:nvSpPr>
          <p:spPr>
            <a:xfrm>
              <a:off x="6268552" y="133655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3</a:t>
              </a:r>
            </a:p>
          </p:txBody>
        </p:sp>
        <p:sp>
          <p:nvSpPr>
            <p:cNvPr id="11" name="TextBox 10">
              <a:extLst>
                <a:ext uri="{FF2B5EF4-FFF2-40B4-BE49-F238E27FC236}">
                  <a16:creationId xmlns:a16="http://schemas.microsoft.com/office/drawing/2014/main" id="{7E2AEBF9-B0E0-3F7E-B7A7-2BA138AE7D2D}"/>
                </a:ext>
              </a:extLst>
            </p:cNvPr>
            <p:cNvSpPr txBox="1"/>
            <p:nvPr/>
          </p:nvSpPr>
          <p:spPr>
            <a:xfrm>
              <a:off x="6831444" y="1818562"/>
              <a:ext cx="1778662" cy="276999"/>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a:ln>
                    <a:noFill/>
                  </a:ln>
                  <a:solidFill>
                    <a:srgbClr val="003087"/>
                  </a:solidFill>
                  <a:effectLst/>
                  <a:uLnTx/>
                  <a:uFillTx/>
                  <a:latin typeface="Arial"/>
                  <a:ea typeface="+mn-ea"/>
                  <a:cs typeface="+mn-cs"/>
                  <a:hlinkClick r:id="rId5" action="ppaction://hlinksldjump"/>
                </a:rPr>
                <a:t>Diagnosis</a:t>
              </a:r>
              <a:endParaRPr kumimoji="0" lang="en-GB" sz="1800" b="1" i="0" u="none" strike="noStrike" kern="1200" cap="none" spc="0" normalizeH="0" baseline="0" noProof="0">
                <a:ln>
                  <a:noFill/>
                </a:ln>
                <a:solidFill>
                  <a:srgbClr val="003087"/>
                </a:solidFill>
                <a:effectLst/>
                <a:uLnTx/>
                <a:uFillTx/>
                <a:latin typeface="Arial"/>
                <a:ea typeface="+mn-ea"/>
                <a:cs typeface="+mn-cs"/>
              </a:endParaRPr>
            </a:p>
          </p:txBody>
        </p:sp>
        <p:cxnSp>
          <p:nvCxnSpPr>
            <p:cNvPr id="34" name="Straight Connector 33">
              <a:extLst>
                <a:ext uri="{FF2B5EF4-FFF2-40B4-BE49-F238E27FC236}">
                  <a16:creationId xmlns:a16="http://schemas.microsoft.com/office/drawing/2014/main" id="{5C9FE13E-8231-42DA-BB57-BE79E60D4D4E}"/>
                </a:ext>
                <a:ext uri="{C183D7F6-B498-43B3-948B-1728B52AA6E4}">
                  <adec:decorative xmlns:adec="http://schemas.microsoft.com/office/drawing/2017/decorative" val="1"/>
                </a:ext>
              </a:extLst>
            </p:cNvPr>
            <p:cNvCxnSpPr>
              <a:cxnSpLocks/>
            </p:cNvCxnSpPr>
            <p:nvPr/>
          </p:nvCxnSpPr>
          <p:spPr>
            <a:xfrm>
              <a:off x="6286472" y="242367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9" name="Group 28">
            <a:extLst>
              <a:ext uri="{FF2B5EF4-FFF2-40B4-BE49-F238E27FC236}">
                <a16:creationId xmlns:a16="http://schemas.microsoft.com/office/drawing/2014/main" id="{D03668F5-DBD4-774A-7B61-B3E7340AD5AF}"/>
              </a:ext>
            </a:extLst>
          </p:cNvPr>
          <p:cNvGrpSpPr/>
          <p:nvPr/>
        </p:nvGrpSpPr>
        <p:grpSpPr>
          <a:xfrm>
            <a:off x="1234679" y="2872413"/>
            <a:ext cx="2357920" cy="1087120"/>
            <a:chOff x="9091190" y="1336557"/>
            <a:chExt cx="2357920" cy="1087120"/>
          </a:xfrm>
        </p:grpSpPr>
        <p:sp>
          <p:nvSpPr>
            <p:cNvPr id="35" name="TextBox 34">
              <a:extLst>
                <a:ext uri="{FF2B5EF4-FFF2-40B4-BE49-F238E27FC236}">
                  <a16:creationId xmlns:a16="http://schemas.microsoft.com/office/drawing/2014/main" id="{91DBD603-D604-48C2-9859-000FF297D462}"/>
                </a:ext>
              </a:extLst>
            </p:cNvPr>
            <p:cNvSpPr txBox="1"/>
            <p:nvPr/>
          </p:nvSpPr>
          <p:spPr>
            <a:xfrm>
              <a:off x="9091190" y="133655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4</a:t>
              </a:r>
            </a:p>
          </p:txBody>
        </p:sp>
        <p:sp>
          <p:nvSpPr>
            <p:cNvPr id="12" name="TextBox 11">
              <a:extLst>
                <a:ext uri="{FF2B5EF4-FFF2-40B4-BE49-F238E27FC236}">
                  <a16:creationId xmlns:a16="http://schemas.microsoft.com/office/drawing/2014/main" id="{8457DCDF-8924-FEF5-A132-1C72A6402DF2}"/>
                </a:ext>
              </a:extLst>
            </p:cNvPr>
            <p:cNvSpPr txBox="1"/>
            <p:nvPr/>
          </p:nvSpPr>
          <p:spPr>
            <a:xfrm>
              <a:off x="9670448" y="1827618"/>
              <a:ext cx="1778662" cy="276999"/>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dirty="0">
                  <a:ln>
                    <a:noFill/>
                  </a:ln>
                  <a:solidFill>
                    <a:srgbClr val="003087"/>
                  </a:solidFill>
                  <a:effectLst/>
                  <a:uLnTx/>
                  <a:uFillTx/>
                  <a:latin typeface="Arial"/>
                  <a:ea typeface="+mn-ea"/>
                  <a:cs typeface="+mn-cs"/>
                  <a:hlinkClick r:id="rId6" action="ppaction://hlinksldjump"/>
                </a:rPr>
                <a:t>Annual Review</a:t>
              </a:r>
              <a:endParaRPr kumimoji="0" lang="en-GB" sz="1800" b="1" i="0" u="none" strike="noStrike" kern="1200" cap="none" spc="0" normalizeH="0" baseline="0" noProof="0" dirty="0">
                <a:ln>
                  <a:noFill/>
                </a:ln>
                <a:solidFill>
                  <a:srgbClr val="003087"/>
                </a:solidFill>
                <a:effectLst/>
                <a:uLnTx/>
                <a:uFillTx/>
                <a:latin typeface="Arial"/>
                <a:ea typeface="+mn-ea"/>
                <a:cs typeface="+mn-cs"/>
              </a:endParaRPr>
            </a:p>
          </p:txBody>
        </p:sp>
        <p:cxnSp>
          <p:nvCxnSpPr>
            <p:cNvPr id="37" name="Straight Connector 36">
              <a:extLst>
                <a:ext uri="{FF2B5EF4-FFF2-40B4-BE49-F238E27FC236}">
                  <a16:creationId xmlns:a16="http://schemas.microsoft.com/office/drawing/2014/main" id="{E5D65FB6-EED4-42FF-B719-D8BD69691FD0}"/>
                </a:ext>
                <a:ext uri="{C183D7F6-B498-43B3-948B-1728B52AA6E4}">
                  <adec:decorative xmlns:adec="http://schemas.microsoft.com/office/drawing/2017/decorative" val="1"/>
                </a:ext>
              </a:extLst>
            </p:cNvPr>
            <p:cNvCxnSpPr>
              <a:cxnSpLocks/>
            </p:cNvCxnSpPr>
            <p:nvPr/>
          </p:nvCxnSpPr>
          <p:spPr>
            <a:xfrm>
              <a:off x="9109110" y="242367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D82CDD14-BE3F-6A86-6B68-8DA8AE004A48}"/>
              </a:ext>
            </a:extLst>
          </p:cNvPr>
          <p:cNvGrpSpPr/>
          <p:nvPr/>
        </p:nvGrpSpPr>
        <p:grpSpPr>
          <a:xfrm>
            <a:off x="4776723" y="2872413"/>
            <a:ext cx="2345683" cy="1087120"/>
            <a:chOff x="437230" y="2830177"/>
            <a:chExt cx="2345683" cy="1087120"/>
          </a:xfrm>
        </p:grpSpPr>
        <p:sp>
          <p:nvSpPr>
            <p:cNvPr id="38" name="TextBox 37">
              <a:extLst>
                <a:ext uri="{FF2B5EF4-FFF2-40B4-BE49-F238E27FC236}">
                  <a16:creationId xmlns:a16="http://schemas.microsoft.com/office/drawing/2014/main" id="{B1A6B559-9992-4026-805F-CFCD4D0C0463}"/>
                </a:ext>
              </a:extLst>
            </p:cNvPr>
            <p:cNvSpPr txBox="1"/>
            <p:nvPr/>
          </p:nvSpPr>
          <p:spPr>
            <a:xfrm>
              <a:off x="437230" y="283017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5</a:t>
              </a:r>
            </a:p>
          </p:txBody>
        </p:sp>
        <p:sp>
          <p:nvSpPr>
            <p:cNvPr id="10" name="TextBox 9">
              <a:extLst>
                <a:ext uri="{FF2B5EF4-FFF2-40B4-BE49-F238E27FC236}">
                  <a16:creationId xmlns:a16="http://schemas.microsoft.com/office/drawing/2014/main" id="{EEB82ED8-775E-FAC0-1CB6-E2B6A88C9CE1}"/>
                </a:ext>
              </a:extLst>
            </p:cNvPr>
            <p:cNvSpPr txBox="1"/>
            <p:nvPr/>
          </p:nvSpPr>
          <p:spPr>
            <a:xfrm>
              <a:off x="946792" y="3070062"/>
              <a:ext cx="1778662" cy="553998"/>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a:ln>
                    <a:noFill/>
                  </a:ln>
                  <a:solidFill>
                    <a:srgbClr val="003087"/>
                  </a:solidFill>
                  <a:effectLst/>
                  <a:uLnTx/>
                  <a:uFillTx/>
                  <a:latin typeface="Arial"/>
                  <a:ea typeface="+mn-ea"/>
                  <a:cs typeface="+mn-cs"/>
                  <a:hlinkClick r:id="rId7" action="ppaction://hlinksldjump"/>
                </a:rPr>
                <a:t>Diabetes courses</a:t>
              </a:r>
              <a:endParaRPr kumimoji="0" lang="en-GB" sz="1800" b="1" i="0" u="none" strike="noStrike" kern="1200" cap="none" spc="0" normalizeH="0" baseline="0" noProof="0">
                <a:ln>
                  <a:noFill/>
                </a:ln>
                <a:solidFill>
                  <a:srgbClr val="003087"/>
                </a:solidFill>
                <a:effectLst/>
                <a:uLnTx/>
                <a:uFillTx/>
                <a:latin typeface="Arial"/>
                <a:ea typeface="+mn-ea"/>
                <a:cs typeface="+mn-cs"/>
              </a:endParaRPr>
            </a:p>
          </p:txBody>
        </p:sp>
        <p:cxnSp>
          <p:nvCxnSpPr>
            <p:cNvPr id="43" name="Straight Connector 42">
              <a:extLst>
                <a:ext uri="{FF2B5EF4-FFF2-40B4-BE49-F238E27FC236}">
                  <a16:creationId xmlns:a16="http://schemas.microsoft.com/office/drawing/2014/main" id="{ACAB1EBB-EF7E-4060-99EA-780518A9881A}"/>
                </a:ext>
                <a:ext uri="{C183D7F6-B498-43B3-948B-1728B52AA6E4}">
                  <adec:decorative xmlns:adec="http://schemas.microsoft.com/office/drawing/2017/decorative" val="1"/>
                </a:ext>
              </a:extLst>
            </p:cNvPr>
            <p:cNvCxnSpPr>
              <a:cxnSpLocks/>
            </p:cNvCxnSpPr>
            <p:nvPr/>
          </p:nvCxnSpPr>
          <p:spPr>
            <a:xfrm>
              <a:off x="442913" y="391729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E6D7B9AB-5839-E8FB-399E-C375E5B1F885}"/>
              </a:ext>
            </a:extLst>
          </p:cNvPr>
          <p:cNvGrpSpPr/>
          <p:nvPr/>
        </p:nvGrpSpPr>
        <p:grpSpPr>
          <a:xfrm>
            <a:off x="8285653" y="2872413"/>
            <a:ext cx="2362960" cy="1087120"/>
            <a:chOff x="3440874" y="2830177"/>
            <a:chExt cx="2362960" cy="1087120"/>
          </a:xfrm>
        </p:grpSpPr>
        <p:sp>
          <p:nvSpPr>
            <p:cNvPr id="39" name="TextBox 38">
              <a:extLst>
                <a:ext uri="{FF2B5EF4-FFF2-40B4-BE49-F238E27FC236}">
                  <a16:creationId xmlns:a16="http://schemas.microsoft.com/office/drawing/2014/main" id="{C36B95ED-3BA2-4CF0-A968-8934BC003E40}"/>
                </a:ext>
              </a:extLst>
            </p:cNvPr>
            <p:cNvSpPr txBox="1"/>
            <p:nvPr/>
          </p:nvSpPr>
          <p:spPr>
            <a:xfrm>
              <a:off x="3440874" y="283017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6</a:t>
              </a:r>
            </a:p>
          </p:txBody>
        </p:sp>
        <p:sp>
          <p:nvSpPr>
            <p:cNvPr id="13" name="TextBox 12">
              <a:extLst>
                <a:ext uri="{FF2B5EF4-FFF2-40B4-BE49-F238E27FC236}">
                  <a16:creationId xmlns:a16="http://schemas.microsoft.com/office/drawing/2014/main" id="{C147687F-1C36-F304-62C6-95526F7276C8}"/>
                </a:ext>
              </a:extLst>
            </p:cNvPr>
            <p:cNvSpPr txBox="1"/>
            <p:nvPr/>
          </p:nvSpPr>
          <p:spPr>
            <a:xfrm>
              <a:off x="3963162" y="3070062"/>
              <a:ext cx="1778662" cy="553998"/>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a:ln>
                    <a:noFill/>
                  </a:ln>
                  <a:solidFill>
                    <a:srgbClr val="003087"/>
                  </a:solidFill>
                  <a:effectLst/>
                  <a:uLnTx/>
                  <a:uFillTx/>
                  <a:latin typeface="Arial"/>
                  <a:ea typeface="+mn-ea"/>
                  <a:cs typeface="+mn-cs"/>
                  <a:hlinkClick r:id="rId8" action="ppaction://hlinksldjump"/>
                </a:rPr>
                <a:t>Living with diabetes</a:t>
              </a:r>
              <a:endParaRPr kumimoji="0" lang="en-GB" sz="1800" b="1" i="0" u="none" strike="noStrike" kern="1200" cap="none" spc="0" normalizeH="0" baseline="0" noProof="0">
                <a:ln>
                  <a:noFill/>
                </a:ln>
                <a:solidFill>
                  <a:srgbClr val="003087"/>
                </a:solidFill>
                <a:effectLst/>
                <a:uLnTx/>
                <a:uFillTx/>
                <a:latin typeface="Arial"/>
                <a:ea typeface="+mn-ea"/>
                <a:cs typeface="+mn-cs"/>
              </a:endParaRPr>
            </a:p>
          </p:txBody>
        </p:sp>
        <p:cxnSp>
          <p:nvCxnSpPr>
            <p:cNvPr id="44" name="Straight Connector 43">
              <a:extLst>
                <a:ext uri="{FF2B5EF4-FFF2-40B4-BE49-F238E27FC236}">
                  <a16:creationId xmlns:a16="http://schemas.microsoft.com/office/drawing/2014/main" id="{A97445DB-8155-4E38-B24D-6ABCB3CA1410}"/>
                </a:ext>
                <a:ext uri="{C183D7F6-B498-43B3-948B-1728B52AA6E4}">
                  <adec:decorative xmlns:adec="http://schemas.microsoft.com/office/drawing/2017/decorative" val="1"/>
                </a:ext>
              </a:extLst>
            </p:cNvPr>
            <p:cNvCxnSpPr>
              <a:cxnSpLocks/>
            </p:cNvCxnSpPr>
            <p:nvPr/>
          </p:nvCxnSpPr>
          <p:spPr>
            <a:xfrm>
              <a:off x="3463834" y="391729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5" name="Group 24">
            <a:extLst>
              <a:ext uri="{FF2B5EF4-FFF2-40B4-BE49-F238E27FC236}">
                <a16:creationId xmlns:a16="http://schemas.microsoft.com/office/drawing/2014/main" id="{96C6173A-8AAE-CD3F-AF61-A157E31432F3}"/>
              </a:ext>
            </a:extLst>
          </p:cNvPr>
          <p:cNvGrpSpPr/>
          <p:nvPr/>
        </p:nvGrpSpPr>
        <p:grpSpPr>
          <a:xfrm>
            <a:off x="1234679" y="4421296"/>
            <a:ext cx="2357920" cy="1087120"/>
            <a:chOff x="6268552" y="2830177"/>
            <a:chExt cx="2357920" cy="1087120"/>
          </a:xfrm>
        </p:grpSpPr>
        <p:sp>
          <p:nvSpPr>
            <p:cNvPr id="40" name="TextBox 39">
              <a:extLst>
                <a:ext uri="{FF2B5EF4-FFF2-40B4-BE49-F238E27FC236}">
                  <a16:creationId xmlns:a16="http://schemas.microsoft.com/office/drawing/2014/main" id="{90B26CB4-7128-4461-90EC-F6FBABFD1B2A}"/>
                </a:ext>
              </a:extLst>
            </p:cNvPr>
            <p:cNvSpPr txBox="1"/>
            <p:nvPr/>
          </p:nvSpPr>
          <p:spPr>
            <a:xfrm>
              <a:off x="6268552" y="283017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7</a:t>
              </a:r>
            </a:p>
          </p:txBody>
        </p:sp>
        <p:sp>
          <p:nvSpPr>
            <p:cNvPr id="14" name="TextBox 13">
              <a:extLst>
                <a:ext uri="{FF2B5EF4-FFF2-40B4-BE49-F238E27FC236}">
                  <a16:creationId xmlns:a16="http://schemas.microsoft.com/office/drawing/2014/main" id="{F35F2CE0-7595-969B-57DF-E317625393F5}"/>
                </a:ext>
              </a:extLst>
            </p:cNvPr>
            <p:cNvSpPr txBox="1"/>
            <p:nvPr/>
          </p:nvSpPr>
          <p:spPr>
            <a:xfrm>
              <a:off x="6825909" y="2831337"/>
              <a:ext cx="1778662" cy="830997"/>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a:ln>
                    <a:noFill/>
                  </a:ln>
                  <a:solidFill>
                    <a:srgbClr val="003087"/>
                  </a:solidFill>
                  <a:effectLst/>
                  <a:uLnTx/>
                  <a:uFillTx/>
                  <a:latin typeface="Arial"/>
                  <a:ea typeface="+mn-ea"/>
                  <a:cs typeface="+mn-cs"/>
                  <a:hlinkClick r:id="rId9" action="ppaction://hlinksldjump"/>
                </a:rPr>
                <a:t>Using devices to manage diabetes</a:t>
              </a:r>
              <a:endParaRPr kumimoji="0" lang="en-GB" sz="1800" b="1" i="0" u="none" strike="noStrike" kern="1200" cap="none" spc="0" normalizeH="0" baseline="0" noProof="0">
                <a:ln>
                  <a:noFill/>
                </a:ln>
                <a:solidFill>
                  <a:srgbClr val="003087"/>
                </a:solidFill>
                <a:effectLst/>
                <a:uLnTx/>
                <a:uFillTx/>
                <a:latin typeface="Arial"/>
                <a:ea typeface="+mn-ea"/>
                <a:cs typeface="+mn-cs"/>
              </a:endParaRPr>
            </a:p>
          </p:txBody>
        </p:sp>
        <p:cxnSp>
          <p:nvCxnSpPr>
            <p:cNvPr id="46" name="Straight Connector 45">
              <a:extLst>
                <a:ext uri="{FF2B5EF4-FFF2-40B4-BE49-F238E27FC236}">
                  <a16:creationId xmlns:a16="http://schemas.microsoft.com/office/drawing/2014/main" id="{9CFCC70E-B53F-4034-AADB-3AAA0F8734EE}"/>
                </a:ext>
                <a:ext uri="{C183D7F6-B498-43B3-948B-1728B52AA6E4}">
                  <adec:decorative xmlns:adec="http://schemas.microsoft.com/office/drawing/2017/decorative" val="1"/>
                </a:ext>
              </a:extLst>
            </p:cNvPr>
            <p:cNvCxnSpPr>
              <a:cxnSpLocks/>
            </p:cNvCxnSpPr>
            <p:nvPr/>
          </p:nvCxnSpPr>
          <p:spPr>
            <a:xfrm>
              <a:off x="6286472" y="391729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4" name="Group 23">
            <a:extLst>
              <a:ext uri="{FF2B5EF4-FFF2-40B4-BE49-F238E27FC236}">
                <a16:creationId xmlns:a16="http://schemas.microsoft.com/office/drawing/2014/main" id="{4625FAB3-0551-4BC3-CFA8-CA72D1FB3A56}"/>
              </a:ext>
            </a:extLst>
          </p:cNvPr>
          <p:cNvGrpSpPr/>
          <p:nvPr/>
        </p:nvGrpSpPr>
        <p:grpSpPr>
          <a:xfrm>
            <a:off x="4764486" y="4421296"/>
            <a:ext cx="2357920" cy="1087120"/>
            <a:chOff x="9091190" y="2830177"/>
            <a:chExt cx="2357920" cy="1087120"/>
          </a:xfrm>
        </p:grpSpPr>
        <p:sp>
          <p:nvSpPr>
            <p:cNvPr id="47" name="TextBox 46">
              <a:extLst>
                <a:ext uri="{FF2B5EF4-FFF2-40B4-BE49-F238E27FC236}">
                  <a16:creationId xmlns:a16="http://schemas.microsoft.com/office/drawing/2014/main" id="{7ECF1C9C-E6DD-46C3-A487-211F1908C5FC}"/>
                </a:ext>
              </a:extLst>
            </p:cNvPr>
            <p:cNvSpPr txBox="1"/>
            <p:nvPr/>
          </p:nvSpPr>
          <p:spPr>
            <a:xfrm>
              <a:off x="9091190" y="283017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8</a:t>
              </a:r>
            </a:p>
          </p:txBody>
        </p:sp>
        <p:sp>
          <p:nvSpPr>
            <p:cNvPr id="15" name="TextBox 14">
              <a:extLst>
                <a:ext uri="{FF2B5EF4-FFF2-40B4-BE49-F238E27FC236}">
                  <a16:creationId xmlns:a16="http://schemas.microsoft.com/office/drawing/2014/main" id="{24176BEF-5FB8-28E3-E659-4217A458DBEC}"/>
                </a:ext>
              </a:extLst>
            </p:cNvPr>
            <p:cNvSpPr txBox="1"/>
            <p:nvPr/>
          </p:nvSpPr>
          <p:spPr>
            <a:xfrm>
              <a:off x="9633040" y="3059158"/>
              <a:ext cx="1778662" cy="553998"/>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a:ln>
                    <a:noFill/>
                  </a:ln>
                  <a:solidFill>
                    <a:srgbClr val="003087"/>
                  </a:solidFill>
                  <a:effectLst/>
                  <a:uLnTx/>
                  <a:uFillTx/>
                  <a:latin typeface="Arial"/>
                  <a:ea typeface="+mn-ea"/>
                  <a:cs typeface="+mn-cs"/>
                  <a:hlinkClick r:id="rId10" action="ppaction://hlinksldjump"/>
                </a:rPr>
                <a:t>Involved in decisions</a:t>
              </a:r>
              <a:endParaRPr kumimoji="0" lang="en-GB" sz="1800" b="1" i="0" u="none" strike="noStrike" kern="1200" cap="none" spc="0" normalizeH="0" baseline="0" noProof="0">
                <a:ln>
                  <a:noFill/>
                </a:ln>
                <a:solidFill>
                  <a:srgbClr val="003087"/>
                </a:solidFill>
                <a:effectLst/>
                <a:uLnTx/>
                <a:uFillTx/>
                <a:latin typeface="Arial"/>
                <a:ea typeface="+mn-ea"/>
                <a:cs typeface="+mn-cs"/>
              </a:endParaRPr>
            </a:p>
          </p:txBody>
        </p:sp>
        <p:cxnSp>
          <p:nvCxnSpPr>
            <p:cNvPr id="49" name="Straight Connector 48">
              <a:extLst>
                <a:ext uri="{FF2B5EF4-FFF2-40B4-BE49-F238E27FC236}">
                  <a16:creationId xmlns:a16="http://schemas.microsoft.com/office/drawing/2014/main" id="{D5B078D9-5737-4703-800B-32D96B0B9234}"/>
                </a:ext>
                <a:ext uri="{C183D7F6-B498-43B3-948B-1728B52AA6E4}">
                  <adec:decorative xmlns:adec="http://schemas.microsoft.com/office/drawing/2017/decorative" val="1"/>
                </a:ext>
              </a:extLst>
            </p:cNvPr>
            <p:cNvCxnSpPr>
              <a:cxnSpLocks/>
            </p:cNvCxnSpPr>
            <p:nvPr/>
          </p:nvCxnSpPr>
          <p:spPr>
            <a:xfrm>
              <a:off x="9109110" y="391729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1" name="Group 20">
            <a:extLst>
              <a:ext uri="{FF2B5EF4-FFF2-40B4-BE49-F238E27FC236}">
                <a16:creationId xmlns:a16="http://schemas.microsoft.com/office/drawing/2014/main" id="{E5C3D784-579E-9F43-2D7C-875288DB9431}"/>
              </a:ext>
            </a:extLst>
          </p:cNvPr>
          <p:cNvGrpSpPr/>
          <p:nvPr/>
        </p:nvGrpSpPr>
        <p:grpSpPr>
          <a:xfrm>
            <a:off x="8294292" y="4421296"/>
            <a:ext cx="2345683" cy="1087120"/>
            <a:chOff x="437230" y="4406227"/>
            <a:chExt cx="2345683" cy="1087120"/>
          </a:xfrm>
        </p:grpSpPr>
        <p:sp>
          <p:nvSpPr>
            <p:cNvPr id="50" name="TextBox 49">
              <a:extLst>
                <a:ext uri="{FF2B5EF4-FFF2-40B4-BE49-F238E27FC236}">
                  <a16:creationId xmlns:a16="http://schemas.microsoft.com/office/drawing/2014/main" id="{B50CCB0E-29CB-4B43-A324-9CEF9EFE8246}"/>
                </a:ext>
              </a:extLst>
            </p:cNvPr>
            <p:cNvSpPr txBox="1"/>
            <p:nvPr/>
          </p:nvSpPr>
          <p:spPr>
            <a:xfrm>
              <a:off x="437230" y="440622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9</a:t>
              </a:r>
            </a:p>
          </p:txBody>
        </p:sp>
        <p:sp>
          <p:nvSpPr>
            <p:cNvPr id="16" name="TextBox 15">
              <a:extLst>
                <a:ext uri="{FF2B5EF4-FFF2-40B4-BE49-F238E27FC236}">
                  <a16:creationId xmlns:a16="http://schemas.microsoft.com/office/drawing/2014/main" id="{6A1EEC26-6B1D-A8C5-1FDD-498EA1D2440E}"/>
                </a:ext>
              </a:extLst>
            </p:cNvPr>
            <p:cNvSpPr txBox="1"/>
            <p:nvPr/>
          </p:nvSpPr>
          <p:spPr>
            <a:xfrm>
              <a:off x="943548" y="4917906"/>
              <a:ext cx="1778662" cy="276999"/>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lang="en-GB" sz="1800" b="1">
                  <a:solidFill>
                    <a:srgbClr val="003087"/>
                  </a:solidFill>
                  <a:latin typeface="Arial"/>
                  <a:hlinkClick r:id="rId11" action="ppaction://hlinksldjump"/>
                </a:rPr>
                <a:t>Find out more</a:t>
              </a:r>
              <a:endParaRPr kumimoji="0" lang="en-GB" sz="1800" b="1" i="0" u="none" strike="noStrike" kern="1200" cap="none" spc="0" normalizeH="0" baseline="0" noProof="0">
                <a:ln>
                  <a:noFill/>
                </a:ln>
                <a:solidFill>
                  <a:srgbClr val="003087"/>
                </a:solidFill>
                <a:effectLst/>
                <a:uLnTx/>
                <a:uFillTx/>
                <a:latin typeface="Arial"/>
                <a:ea typeface="+mn-ea"/>
                <a:cs typeface="+mn-cs"/>
              </a:endParaRPr>
            </a:p>
          </p:txBody>
        </p:sp>
        <p:cxnSp>
          <p:nvCxnSpPr>
            <p:cNvPr id="55" name="Straight Connector 54">
              <a:extLst>
                <a:ext uri="{FF2B5EF4-FFF2-40B4-BE49-F238E27FC236}">
                  <a16:creationId xmlns:a16="http://schemas.microsoft.com/office/drawing/2014/main" id="{07E149E9-3A0E-4558-B2F8-4E579E30E6E3}"/>
                </a:ext>
                <a:ext uri="{C183D7F6-B498-43B3-948B-1728B52AA6E4}">
                  <adec:decorative xmlns:adec="http://schemas.microsoft.com/office/drawing/2017/decorative" val="1"/>
                </a:ext>
              </a:extLst>
            </p:cNvPr>
            <p:cNvCxnSpPr>
              <a:cxnSpLocks/>
            </p:cNvCxnSpPr>
            <p:nvPr/>
          </p:nvCxnSpPr>
          <p:spPr>
            <a:xfrm>
              <a:off x="442913" y="549334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pic>
        <p:nvPicPr>
          <p:cNvPr id="2" name="Picture 1">
            <a:extLst>
              <a:ext uri="{FF2B5EF4-FFF2-40B4-BE49-F238E27FC236}">
                <a16:creationId xmlns:a16="http://schemas.microsoft.com/office/drawing/2014/main" id="{4D1B3727-25A5-F4B7-3B4F-70D97FF1B23D}"/>
              </a:ext>
              <a:ext uri="{C183D7F6-B498-43B3-948B-1728B52AA6E4}">
                <adec:decorative xmlns:adec="http://schemas.microsoft.com/office/drawing/2017/decorative" val="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1855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dec="http://schemas.microsoft.com/office/drawing/2017/decorative" xmlns:a16="http://schemas.microsoft.com/office/drawing/2014/main"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B49AADF4-0F87-8A0A-A04A-91425ADB1D4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0F05509E-49FF-28DC-C777-970014F5816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1">
            <a:extLst>
              <a:ext uri="{FF2B5EF4-FFF2-40B4-BE49-F238E27FC236}">
                <a16:creationId xmlns:a16="http://schemas.microsoft.com/office/drawing/2014/main" id="{DABD8A9A-450A-F731-5F5E-B6615DD7F60F}"/>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Diabetes Courses</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11497263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784237"/>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6" name="Table1">
            <a:extLst>
              <a:ext uri="{FF2B5EF4-FFF2-40B4-BE49-F238E27FC236}">
                <a16:creationId xmlns:a16="http://schemas.microsoft.com/office/drawing/2014/main" id="{4E9793B5-D3EE-8A5E-ACAD-868F18814C90}"/>
              </a:ext>
            </a:extLst>
          </p:cNvPr>
          <p:cNvGraphicFramePr>
            <a:graphicFrameLocks noGrp="1"/>
          </p:cNvGraphicFramePr>
          <p:nvPr>
            <p:extLst>
              <p:ext uri="{D42A27DB-BD31-4B8C-83A1-F6EECF244321}">
                <p14:modId xmlns:p14="http://schemas.microsoft.com/office/powerpoint/2010/main" val="1788293033"/>
              </p:ext>
            </p:extLst>
          </p:nvPr>
        </p:nvGraphicFramePr>
        <p:xfrm>
          <a:off x="741600" y="58776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Diabetes courses: Taken part</a:t>
            </a:r>
          </a:p>
        </p:txBody>
      </p:sp>
      <p:sp>
        <p:nvSpPr>
          <p:cNvPr id="3" name="Title 1">
            <a:extLst>
              <a:ext uri="{FF2B5EF4-FFF2-40B4-BE49-F238E27FC236}">
                <a16:creationId xmlns:a16="http://schemas.microsoft.com/office/drawing/2014/main" id="{93E4A059-9B87-19BD-C09B-9D6C5DFC0BC7}"/>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8" name="D_30a61dc9b70a6da5_CalcTable">
            <a:extLst>
              <a:ext uri="{FF2B5EF4-FFF2-40B4-BE49-F238E27FC236}">
                <a16:creationId xmlns:a16="http://schemas.microsoft.com/office/drawing/2014/main" id="{C4F55A32-4617-D35B-19E6-EF565093E6DB}"/>
              </a:ext>
            </a:extLst>
          </p:cNvPr>
          <p:cNvGraphicFramePr>
            <a:graphicFrameLocks noGrp="1"/>
          </p:cNvGraphicFramePr>
          <p:nvPr>
            <p:extLst>
              <p:ext uri="{D42A27DB-BD31-4B8C-83A1-F6EECF244321}">
                <p14:modId xmlns:p14="http://schemas.microsoft.com/office/powerpoint/2010/main" val="2084474906"/>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dirty="0">
                          <a:solidFill>
                            <a:schemeClr val="bg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57%</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43%</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2" name="D_30a61dc9b70a6da5" hidden="1">
            <a:extLst>
              <a:ext uri="{FF2B5EF4-FFF2-40B4-BE49-F238E27FC236}">
                <a16:creationId xmlns:a16="http://schemas.microsoft.com/office/drawing/2014/main" id="{A94DC5FC-1FC6-0DB4-7562-EB6D5816E2C1}"/>
              </a:ext>
            </a:extLst>
          </p:cNvPr>
          <p:cNvGraphicFramePr/>
          <p:nvPr>
            <p:extLst>
              <p:ext uri="{D42A27DB-BD31-4B8C-83A1-F6EECF244321}">
                <p14:modId xmlns:p14="http://schemas.microsoft.com/office/powerpoint/2010/main" val="2414366222"/>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9" name="Title 1">
            <a:extLst>
              <a:ext uri="{FF2B5EF4-FFF2-40B4-BE49-F238E27FC236}">
                <a16:creationId xmlns:a16="http://schemas.microsoft.com/office/drawing/2014/main" id="{0AA8235E-F2D7-B647-B0D4-84E65A1A4C5B}"/>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13" name="D_69fef08237030867">
            <a:extLst>
              <a:ext uri="{FF2B5EF4-FFF2-40B4-BE49-F238E27FC236}">
                <a16:creationId xmlns:a16="http://schemas.microsoft.com/office/drawing/2014/main" id="{80303670-2DB5-EE9E-E073-7CE681B94FD7}"/>
              </a:ext>
            </a:extLst>
          </p:cNvPr>
          <p:cNvGraphicFramePr>
            <a:graphicFrameLocks noGrp="1"/>
          </p:cNvGraphicFramePr>
          <p:nvPr>
            <p:extLst>
              <p:ext uri="{D42A27DB-BD31-4B8C-83A1-F6EECF244321}">
                <p14:modId xmlns:p14="http://schemas.microsoft.com/office/powerpoint/2010/main" val="4219343790"/>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14" name="Title 1">
            <a:extLst>
              <a:ext uri="{FF2B5EF4-FFF2-40B4-BE49-F238E27FC236}">
                <a16:creationId xmlns:a16="http://schemas.microsoft.com/office/drawing/2014/main" id="{EE6FBC2B-F559-2357-A420-9F7F0B585616}"/>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18" name="D_5555e2c4fa9674b0_CalcTable">
            <a:extLst>
              <a:ext uri="{FF2B5EF4-FFF2-40B4-BE49-F238E27FC236}">
                <a16:creationId xmlns:a16="http://schemas.microsoft.com/office/drawing/2014/main" id="{910C9D0D-627F-CFAC-7B55-A51812C279A8}"/>
              </a:ext>
            </a:extLst>
          </p:cNvPr>
          <p:cNvGraphicFramePr>
            <a:graphicFrameLocks noGrp="1"/>
          </p:cNvGraphicFramePr>
          <p:nvPr>
            <p:extLst>
              <p:ext uri="{D42A27DB-BD31-4B8C-83A1-F6EECF244321}">
                <p14:modId xmlns:p14="http://schemas.microsoft.com/office/powerpoint/2010/main" val="3249041594"/>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dirty="0">
                          <a:solidFill>
                            <a:schemeClr val="tx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7" name="D_5555e2c4fa9674b0" hidden="1">
            <a:extLst>
              <a:ext uri="{FF2B5EF4-FFF2-40B4-BE49-F238E27FC236}">
                <a16:creationId xmlns:a16="http://schemas.microsoft.com/office/drawing/2014/main" id="{8E2BFA38-7CA8-2F72-0710-4FBB4B4F5A0B}"/>
              </a:ext>
            </a:extLst>
          </p:cNvPr>
          <p:cNvGraphicFramePr/>
          <p:nvPr>
            <p:extLst>
              <p:ext uri="{D42A27DB-BD31-4B8C-83A1-F6EECF244321}">
                <p14:modId xmlns:p14="http://schemas.microsoft.com/office/powerpoint/2010/main" val="2625590423"/>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19" name="Title 1">
            <a:extLst>
              <a:ext uri="{FF2B5EF4-FFF2-40B4-BE49-F238E27FC236}">
                <a16:creationId xmlns:a16="http://schemas.microsoft.com/office/drawing/2014/main" id="{2061399F-8D4E-8B78-0A1C-47584E7C89DB}"/>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0" name="D_edde2909c68afcb0">
            <a:extLst>
              <a:ext uri="{FF2B5EF4-FFF2-40B4-BE49-F238E27FC236}">
                <a16:creationId xmlns:a16="http://schemas.microsoft.com/office/drawing/2014/main" id="{8D94F108-FDE7-5BE6-AABF-E99CD057BB07}"/>
              </a:ext>
            </a:extLst>
          </p:cNvPr>
          <p:cNvGraphicFramePr>
            <a:graphicFrameLocks noGrp="1"/>
          </p:cNvGraphicFramePr>
          <p:nvPr>
            <p:extLst>
              <p:ext uri="{D42A27DB-BD31-4B8C-83A1-F6EECF244321}">
                <p14:modId xmlns:p14="http://schemas.microsoft.com/office/powerpoint/2010/main" val="1141169588"/>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dirty="0">
                          <a:solidFill>
                            <a:schemeClr val="tx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70%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1" name="Isosceles Triangle 20">
            <a:extLst>
              <a:ext uri="{FF2B5EF4-FFF2-40B4-BE49-F238E27FC236}">
                <a16:creationId xmlns:a16="http://schemas.microsoft.com/office/drawing/2014/main" id="{691DA75E-424C-32FB-C740-ED0F70669FFD}"/>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2" name="Isosceles Triangle 21">
            <a:extLst>
              <a:ext uri="{FF2B5EF4-FFF2-40B4-BE49-F238E27FC236}">
                <a16:creationId xmlns:a16="http://schemas.microsoft.com/office/drawing/2014/main" id="{828D3FCC-4E0D-199F-19E2-A6846DADAE40}"/>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4" name="Rectangle 23">
            <a:extLst>
              <a:ext uri="{FF2B5EF4-FFF2-40B4-BE49-F238E27FC236}">
                <a16:creationId xmlns:a16="http://schemas.microsoft.com/office/drawing/2014/main" id="{6F6A450D-B965-6E8B-161F-DAFE23438AEB}"/>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Q25. Have you taken part in a course about diabetes?</a:t>
            </a:r>
          </a:p>
        </p:txBody>
      </p:sp>
      <p:sp>
        <p:nvSpPr>
          <p:cNvPr id="25" name="TextBox 24">
            <a:extLst>
              <a:ext uri="{FF2B5EF4-FFF2-40B4-BE49-F238E27FC236}">
                <a16:creationId xmlns:a16="http://schemas.microsoft.com/office/drawing/2014/main" id="{4393A3A9-B49D-6790-C65D-F239E3721AA4}"/>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6" name="TextBox 35">
            <a:extLst>
              <a:ext uri="{FF2B5EF4-FFF2-40B4-BE49-F238E27FC236}">
                <a16:creationId xmlns:a16="http://schemas.microsoft.com/office/drawing/2014/main" id="{25D44168-83E0-7424-03C7-BED7B3A6708B}"/>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12" name="D_044bb0b55a25f35c">
            <a:extLst>
              <a:ext uri="{FF2B5EF4-FFF2-40B4-BE49-F238E27FC236}">
                <a16:creationId xmlns:a16="http://schemas.microsoft.com/office/drawing/2014/main" id="{18B54D6B-A985-B1AA-A6C7-B820FCAC5DF3}"/>
              </a:ext>
            </a:extLst>
          </p:cNvPr>
          <p:cNvGraphicFramePr>
            <a:graphicFrameLocks/>
          </p:cNvGraphicFramePr>
          <p:nvPr>
            <p:extLst>
              <p:ext uri="{D42A27DB-BD31-4B8C-83A1-F6EECF244321}">
                <p14:modId xmlns:p14="http://schemas.microsoft.com/office/powerpoint/2010/main" val="1863242441"/>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3" name="D_8e5d3f8018ec8b91">
            <a:extLst>
              <a:ext uri="{FF2B5EF4-FFF2-40B4-BE49-F238E27FC236}">
                <a16:creationId xmlns:a16="http://schemas.microsoft.com/office/drawing/2014/main" id="{F60F9CF1-B82A-2D4D-4B69-850727D32F47}"/>
              </a:ext>
            </a:extLst>
          </p:cNvPr>
          <p:cNvGraphicFramePr>
            <a:graphicFrameLocks/>
          </p:cNvGraphicFramePr>
          <p:nvPr>
            <p:extLst>
              <p:ext uri="{D42A27DB-BD31-4B8C-83A1-F6EECF244321}">
                <p14:modId xmlns:p14="http://schemas.microsoft.com/office/powerpoint/2010/main" val="4230825979"/>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sp>
        <p:nvSpPr>
          <p:cNvPr id="30" name="Rectangle 29">
            <a:extLst>
              <a:ext uri="{FF2B5EF4-FFF2-40B4-BE49-F238E27FC236}">
                <a16:creationId xmlns:a16="http://schemas.microsoft.com/office/drawing/2014/main" id="{FA26D673-318D-8633-29A5-26336FA0A7B5}"/>
              </a:ext>
            </a:extLst>
          </p:cNvPr>
          <p:cNvSpPr/>
          <p:nvPr/>
        </p:nvSpPr>
        <p:spPr>
          <a:xfrm>
            <a:off x="7293129" y="6207236"/>
            <a:ext cx="4485434" cy="24622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%Yes = % Yes, in the last 12 months + % Yes, more than 12 months ago</a:t>
            </a:r>
          </a:p>
        </p:txBody>
      </p:sp>
      <p:pic>
        <p:nvPicPr>
          <p:cNvPr id="5" name="Graphic 4" descr="Information with solid fill">
            <a:extLst>
              <a:ext uri="{FF2B5EF4-FFF2-40B4-BE49-F238E27FC236}">
                <a16:creationId xmlns:a16="http://schemas.microsoft.com/office/drawing/2014/main" id="{94FF7BAD-12F7-B1AB-0F24-59FC65EF5CF8}"/>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085115" y="6200178"/>
            <a:ext cx="253279" cy="253279"/>
          </a:xfrm>
          <a:prstGeom prst="rect">
            <a:avLst/>
          </a:prstGeom>
        </p:spPr>
      </p:pic>
      <p:graphicFrame>
        <p:nvGraphicFramePr>
          <p:cNvPr id="6" name="Ipsos Ribbon Rules" hidden="1">
            <a:extLst>
              <a:ext uri="{FF2B5EF4-FFF2-40B4-BE49-F238E27FC236}">
                <a16:creationId xmlns:a16="http://schemas.microsoft.com/office/drawing/2014/main" id="{0580A951-EEEB-2627-1B30-3083E226D3B2}"/>
              </a:ext>
            </a:extLst>
          </p:cNvPr>
          <p:cNvGraphicFramePr/>
          <p:nvPr>
            <p:extLst>
              <p:ext uri="{D42A27DB-BD31-4B8C-83A1-F6EECF244321}">
                <p14:modId xmlns:p14="http://schemas.microsoft.com/office/powerpoint/2010/main" val="2928402719"/>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
        <p:nvSpPr>
          <p:cNvPr id="10" name="D_65b51bbfae262ecf">
            <a:extLst>
              <a:ext uri="{FF2B5EF4-FFF2-40B4-BE49-F238E27FC236}">
                <a16:creationId xmlns:a16="http://schemas.microsoft.com/office/drawing/2014/main" id="{0776BDE8-FA9B-4975-BBDE-9405EB55E1B5}"/>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(17,936), ICS (410); Type 2, National (24,076), ICS (554))</a:t>
            </a:r>
            <a:endParaRPr lang="en-GB" sz="1000" b="0" dirty="0">
              <a:solidFill>
                <a:schemeClr val="tx1"/>
              </a:solidFill>
              <a:latin typeface="+mn-lt"/>
            </a:endParaRPr>
          </a:p>
        </p:txBody>
      </p:sp>
    </p:spTree>
    <p:extLst>
      <p:ext uri="{BB962C8B-B14F-4D97-AF65-F5344CB8AC3E}">
        <p14:creationId xmlns:p14="http://schemas.microsoft.com/office/powerpoint/2010/main" val="4231401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B49AADF4-0F87-8A0A-A04A-91425ADB1D4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0F05509E-49FF-28DC-C777-970014F5816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1">
            <a:extLst>
              <a:ext uri="{FF2B5EF4-FFF2-40B4-BE49-F238E27FC236}">
                <a16:creationId xmlns:a16="http://schemas.microsoft.com/office/drawing/2014/main" id="{DABD8A9A-450A-F731-5F5E-B6615DD7F60F}"/>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Living with diabetes</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23998491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897366"/>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Physical activity </a:t>
            </a:r>
            <a:endParaRPr lang="en-GB" sz="2800" dirty="0"/>
          </a:p>
        </p:txBody>
      </p:sp>
      <p:sp>
        <p:nvSpPr>
          <p:cNvPr id="5" name="Title 1">
            <a:extLst>
              <a:ext uri="{FF2B5EF4-FFF2-40B4-BE49-F238E27FC236}">
                <a16:creationId xmlns:a16="http://schemas.microsoft.com/office/drawing/2014/main" id="{0A181E0C-9117-44C0-74F6-622F1140B055}"/>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6" name="D_b3c3b44d845cb94a_CalcTable">
            <a:extLst>
              <a:ext uri="{FF2B5EF4-FFF2-40B4-BE49-F238E27FC236}">
                <a16:creationId xmlns:a16="http://schemas.microsoft.com/office/drawing/2014/main" id="{F073768E-7F41-E80A-9F58-E0CE72AC855D}"/>
              </a:ext>
            </a:extLst>
          </p:cNvPr>
          <p:cNvGraphicFramePr>
            <a:graphicFrameLocks noGrp="1"/>
          </p:cNvGraphicFramePr>
          <p:nvPr>
            <p:extLst>
              <p:ext uri="{D42A27DB-BD31-4B8C-83A1-F6EECF244321}">
                <p14:modId xmlns:p14="http://schemas.microsoft.com/office/powerpoint/2010/main" val="2476686417"/>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37%</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45%</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2" name="D_b3c3b44d845cb94a" hidden="1">
            <a:extLst>
              <a:ext uri="{FF2B5EF4-FFF2-40B4-BE49-F238E27FC236}">
                <a16:creationId xmlns:a16="http://schemas.microsoft.com/office/drawing/2014/main" id="{40D4988C-F4F1-B2A1-D5A4-BB77581189B6}"/>
              </a:ext>
            </a:extLst>
          </p:cNvPr>
          <p:cNvGraphicFramePr/>
          <p:nvPr>
            <p:extLst>
              <p:ext uri="{D42A27DB-BD31-4B8C-83A1-F6EECF244321}">
                <p14:modId xmlns:p14="http://schemas.microsoft.com/office/powerpoint/2010/main" val="3424436511"/>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7" name="Title 1">
            <a:extLst>
              <a:ext uri="{FF2B5EF4-FFF2-40B4-BE49-F238E27FC236}">
                <a16:creationId xmlns:a16="http://schemas.microsoft.com/office/drawing/2014/main" id="{45C94BA4-E7F9-97C1-B516-F98BA99D6582}"/>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8" name="D_6436bf0fb2676426">
            <a:extLst>
              <a:ext uri="{FF2B5EF4-FFF2-40B4-BE49-F238E27FC236}">
                <a16:creationId xmlns:a16="http://schemas.microsoft.com/office/drawing/2014/main" id="{E233644A-4610-5453-413C-DCDC0B2C79F6}"/>
              </a:ext>
            </a:extLst>
          </p:cNvPr>
          <p:cNvGraphicFramePr>
            <a:graphicFrameLocks noGrp="1"/>
          </p:cNvGraphicFramePr>
          <p:nvPr>
            <p:extLst>
              <p:ext uri="{D42A27DB-BD31-4B8C-83A1-F6EECF244321}">
                <p14:modId xmlns:p14="http://schemas.microsoft.com/office/powerpoint/2010/main" val="408316273"/>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15" name="Title 1">
            <a:extLst>
              <a:ext uri="{FF2B5EF4-FFF2-40B4-BE49-F238E27FC236}">
                <a16:creationId xmlns:a16="http://schemas.microsoft.com/office/drawing/2014/main" id="{3766B717-DD5A-1321-F86D-F9E37648567A}"/>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7" name="D_2fd70c2309487639_CalcTable">
            <a:extLst>
              <a:ext uri="{FF2B5EF4-FFF2-40B4-BE49-F238E27FC236}">
                <a16:creationId xmlns:a16="http://schemas.microsoft.com/office/drawing/2014/main" id="{C39C775B-9A37-7F79-A702-E43DA40A82EC}"/>
              </a:ext>
            </a:extLst>
          </p:cNvPr>
          <p:cNvGraphicFramePr>
            <a:graphicFrameLocks noGrp="1"/>
          </p:cNvGraphicFramePr>
          <p:nvPr>
            <p:extLst>
              <p:ext uri="{D42A27DB-BD31-4B8C-83A1-F6EECF244321}">
                <p14:modId xmlns:p14="http://schemas.microsoft.com/office/powerpoint/2010/main" val="846382912"/>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26%</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10" name="D_2fd70c2309487639" hidden="1">
            <a:extLst>
              <a:ext uri="{FF2B5EF4-FFF2-40B4-BE49-F238E27FC236}">
                <a16:creationId xmlns:a16="http://schemas.microsoft.com/office/drawing/2014/main" id="{510CB1C6-A9A7-A891-17B0-D1327E203276}"/>
              </a:ext>
            </a:extLst>
          </p:cNvPr>
          <p:cNvGraphicFramePr/>
          <p:nvPr>
            <p:extLst>
              <p:ext uri="{D42A27DB-BD31-4B8C-83A1-F6EECF244321}">
                <p14:modId xmlns:p14="http://schemas.microsoft.com/office/powerpoint/2010/main" val="850621156"/>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30" name="Title 1">
            <a:extLst>
              <a:ext uri="{FF2B5EF4-FFF2-40B4-BE49-F238E27FC236}">
                <a16:creationId xmlns:a16="http://schemas.microsoft.com/office/drawing/2014/main" id="{D40DB4C9-D381-B712-D6E4-7934FCEB5449}"/>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32" name="D_7c5277ede23e7239">
            <a:extLst>
              <a:ext uri="{FF2B5EF4-FFF2-40B4-BE49-F238E27FC236}">
                <a16:creationId xmlns:a16="http://schemas.microsoft.com/office/drawing/2014/main" id="{4295BDD9-77BD-4F97-1881-DAB84037EE38}"/>
              </a:ext>
            </a:extLst>
          </p:cNvPr>
          <p:cNvGraphicFramePr>
            <a:graphicFrameLocks noGrp="1"/>
          </p:cNvGraphicFramePr>
          <p:nvPr>
            <p:extLst>
              <p:ext uri="{D42A27DB-BD31-4B8C-83A1-F6EECF244321}">
                <p14:modId xmlns:p14="http://schemas.microsoft.com/office/powerpoint/2010/main" val="2279765066"/>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graphicFrame>
        <p:nvGraphicFramePr>
          <p:cNvPr id="14" name="Table1">
            <a:extLst>
              <a:ext uri="{FF2B5EF4-FFF2-40B4-BE49-F238E27FC236}">
                <a16:creationId xmlns:a16="http://schemas.microsoft.com/office/drawing/2014/main" id="{BBC79467-C437-27EF-760B-0BBCF94C98D9}"/>
              </a:ext>
            </a:extLst>
          </p:cNvPr>
          <p:cNvGraphicFramePr>
            <a:graphicFrameLocks noGrp="1"/>
          </p:cNvGraphicFramePr>
          <p:nvPr>
            <p:extLst>
              <p:ext uri="{D42A27DB-BD31-4B8C-83A1-F6EECF244321}">
                <p14:modId xmlns:p14="http://schemas.microsoft.com/office/powerpoint/2010/main" val="1013560078"/>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8" name="Isosceles Triangle 27">
            <a:extLst>
              <a:ext uri="{FF2B5EF4-FFF2-40B4-BE49-F238E27FC236}">
                <a16:creationId xmlns:a16="http://schemas.microsoft.com/office/drawing/2014/main" id="{DDBC18B6-0909-7247-6A31-CADE1F4546A4}"/>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9" name="Isosceles Triangle 28">
            <a:extLst>
              <a:ext uri="{FF2B5EF4-FFF2-40B4-BE49-F238E27FC236}">
                <a16:creationId xmlns:a16="http://schemas.microsoft.com/office/drawing/2014/main" id="{3F04E8B0-3E2D-CADC-05BF-422B88592A92}"/>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1" name="Rectangle 30">
            <a:extLst>
              <a:ext uri="{FF2B5EF4-FFF2-40B4-BE49-F238E27FC236}">
                <a16:creationId xmlns:a16="http://schemas.microsoft.com/office/drawing/2014/main" id="{41099A0D-AA43-5BB6-BBB3-59AA91018CBD}"/>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Q28a. Thinking about the last 12 months, to what extent do you agree or disagree with the following statements? </a:t>
            </a:r>
          </a:p>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“My diabetes stops me being as physically active as I would like to be”</a:t>
            </a:r>
          </a:p>
        </p:txBody>
      </p:sp>
      <p:sp>
        <p:nvSpPr>
          <p:cNvPr id="36" name="TextBox 35">
            <a:extLst>
              <a:ext uri="{FF2B5EF4-FFF2-40B4-BE49-F238E27FC236}">
                <a16:creationId xmlns:a16="http://schemas.microsoft.com/office/drawing/2014/main" id="{A41EA53A-D22C-4CB3-DD28-A66FEC567E7A}"/>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7" name="TextBox 36">
            <a:extLst>
              <a:ext uri="{FF2B5EF4-FFF2-40B4-BE49-F238E27FC236}">
                <a16:creationId xmlns:a16="http://schemas.microsoft.com/office/drawing/2014/main" id="{9F706639-E444-4E50-C2AF-4A20D82982FA}"/>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D_e1d8dffc26b389a9">
            <a:extLst>
              <a:ext uri="{FF2B5EF4-FFF2-40B4-BE49-F238E27FC236}">
                <a16:creationId xmlns:a16="http://schemas.microsoft.com/office/drawing/2014/main" id="{6FFC2DE2-51C7-3D5A-A60F-899EFC7DFA97}"/>
              </a:ext>
            </a:extLst>
          </p:cNvPr>
          <p:cNvGraphicFramePr>
            <a:graphicFrameLocks/>
          </p:cNvGraphicFramePr>
          <p:nvPr>
            <p:extLst>
              <p:ext uri="{D42A27DB-BD31-4B8C-83A1-F6EECF244321}">
                <p14:modId xmlns:p14="http://schemas.microsoft.com/office/powerpoint/2010/main" val="1730667932"/>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9" name="D_abea2eac15375aa2">
            <a:extLst>
              <a:ext uri="{FF2B5EF4-FFF2-40B4-BE49-F238E27FC236}">
                <a16:creationId xmlns:a16="http://schemas.microsoft.com/office/drawing/2014/main" id="{6FA2B777-F36E-92DD-5177-7E2C00B016A7}"/>
              </a:ext>
            </a:extLst>
          </p:cNvPr>
          <p:cNvGraphicFramePr>
            <a:graphicFrameLocks/>
          </p:cNvGraphicFramePr>
          <p:nvPr>
            <p:extLst>
              <p:ext uri="{D42A27DB-BD31-4B8C-83A1-F6EECF244321}">
                <p14:modId xmlns:p14="http://schemas.microsoft.com/office/powerpoint/2010/main" val="2950284715"/>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pic>
        <p:nvPicPr>
          <p:cNvPr id="18" name="Graphic 17" descr="Information with solid fill">
            <a:extLst>
              <a:ext uri="{FF2B5EF4-FFF2-40B4-BE49-F238E27FC236}">
                <a16:creationId xmlns:a16="http://schemas.microsoft.com/office/drawing/2014/main" id="{541F76C2-03A7-C318-E964-B4EFFBC7FA8A}"/>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990505" y="6134895"/>
            <a:ext cx="253279" cy="253279"/>
          </a:xfrm>
          <a:prstGeom prst="rect">
            <a:avLst/>
          </a:prstGeom>
        </p:spPr>
      </p:pic>
      <p:sp>
        <p:nvSpPr>
          <p:cNvPr id="19" name="Rectangle 18">
            <a:extLst>
              <a:ext uri="{FF2B5EF4-FFF2-40B4-BE49-F238E27FC236}">
                <a16:creationId xmlns:a16="http://schemas.microsoft.com/office/drawing/2014/main" id="{736B42BE-60CC-77CB-9674-B3E1A25A9FE6}"/>
              </a:ext>
            </a:extLst>
          </p:cNvPr>
          <p:cNvSpPr/>
          <p:nvPr/>
        </p:nvSpPr>
        <p:spPr>
          <a:xfrm>
            <a:off x="8243784" y="6061480"/>
            <a:ext cx="348195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Agree = % Strongly agree + % Tend to agree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Disagree = %Tend to disagree + % Strongly disagree </a:t>
            </a:r>
          </a:p>
        </p:txBody>
      </p:sp>
      <p:sp>
        <p:nvSpPr>
          <p:cNvPr id="12" name="D_36ff581160ce6ae4">
            <a:extLst>
              <a:ext uri="{FF2B5EF4-FFF2-40B4-BE49-F238E27FC236}">
                <a16:creationId xmlns:a16="http://schemas.microsoft.com/office/drawing/2014/main" id="{8364C7B0-48B9-9A28-E239-C386723DA3E9}"/>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(17,977), ICS (412); Type 2, National (24,153), ICS (558))</a:t>
            </a:r>
            <a:endParaRPr lang="en-GB" sz="1000" b="0" dirty="0">
              <a:solidFill>
                <a:schemeClr val="tx1"/>
              </a:solidFill>
              <a:latin typeface="+mn-lt"/>
            </a:endParaRPr>
          </a:p>
        </p:txBody>
      </p:sp>
      <p:graphicFrame>
        <p:nvGraphicFramePr>
          <p:cNvPr id="17" name="Ipsos Ribbon Rules" hidden="1">
            <a:extLst>
              <a:ext uri="{FF2B5EF4-FFF2-40B4-BE49-F238E27FC236}">
                <a16:creationId xmlns:a16="http://schemas.microsoft.com/office/drawing/2014/main" id="{18D6929D-A855-D02A-6768-71FF860782A1}"/>
              </a:ext>
            </a:extLst>
          </p:cNvPr>
          <p:cNvGraphicFramePr/>
          <p:nvPr>
            <p:extLst>
              <p:ext uri="{D42A27DB-BD31-4B8C-83A1-F6EECF244321}">
                <p14:modId xmlns:p14="http://schemas.microsoft.com/office/powerpoint/2010/main" val="2071451274"/>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879356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914686"/>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Social life </a:t>
            </a:r>
            <a:endParaRPr lang="en-GB" sz="2800" dirty="0"/>
          </a:p>
        </p:txBody>
      </p:sp>
      <p:sp>
        <p:nvSpPr>
          <p:cNvPr id="18" name="Title 1">
            <a:extLst>
              <a:ext uri="{FF2B5EF4-FFF2-40B4-BE49-F238E27FC236}">
                <a16:creationId xmlns:a16="http://schemas.microsoft.com/office/drawing/2014/main" id="{4FFADFB1-4547-B58B-D283-D546E3E26185}"/>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19" name="D_d817085398bca59b_CalcTable">
            <a:extLst>
              <a:ext uri="{FF2B5EF4-FFF2-40B4-BE49-F238E27FC236}">
                <a16:creationId xmlns:a16="http://schemas.microsoft.com/office/drawing/2014/main" id="{D38F1310-DD5E-602C-5FCD-D0582BA48E95}"/>
              </a:ext>
            </a:extLst>
          </p:cNvPr>
          <p:cNvGraphicFramePr>
            <a:graphicFrameLocks noGrp="1"/>
          </p:cNvGraphicFramePr>
          <p:nvPr>
            <p:extLst>
              <p:ext uri="{D42A27DB-BD31-4B8C-83A1-F6EECF244321}">
                <p14:modId xmlns:p14="http://schemas.microsoft.com/office/powerpoint/2010/main" val="782071556"/>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21%</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59%</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5" name="D_d817085398bca59b" hidden="1">
            <a:extLst>
              <a:ext uri="{FF2B5EF4-FFF2-40B4-BE49-F238E27FC236}">
                <a16:creationId xmlns:a16="http://schemas.microsoft.com/office/drawing/2014/main" id="{4AD8AF30-B241-5CC5-795C-2CE5355953F6}"/>
              </a:ext>
            </a:extLst>
          </p:cNvPr>
          <p:cNvGraphicFramePr/>
          <p:nvPr>
            <p:extLst>
              <p:ext uri="{D42A27DB-BD31-4B8C-83A1-F6EECF244321}">
                <p14:modId xmlns:p14="http://schemas.microsoft.com/office/powerpoint/2010/main" val="181056453"/>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20" name="Title 1">
            <a:extLst>
              <a:ext uri="{FF2B5EF4-FFF2-40B4-BE49-F238E27FC236}">
                <a16:creationId xmlns:a16="http://schemas.microsoft.com/office/drawing/2014/main" id="{EF7203A6-E444-7166-DBC2-48BE6B5CE260}"/>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1" name="D_6c612a62412ca59b">
            <a:extLst>
              <a:ext uri="{FF2B5EF4-FFF2-40B4-BE49-F238E27FC236}">
                <a16:creationId xmlns:a16="http://schemas.microsoft.com/office/drawing/2014/main" id="{CDE8AD70-DAFA-FFAA-1FFF-C1D60FA63EA6}"/>
              </a:ext>
            </a:extLst>
          </p:cNvPr>
          <p:cNvGraphicFramePr>
            <a:graphicFrameLocks noGrp="1"/>
          </p:cNvGraphicFramePr>
          <p:nvPr>
            <p:extLst>
              <p:ext uri="{D42A27DB-BD31-4B8C-83A1-F6EECF244321}">
                <p14:modId xmlns:p14="http://schemas.microsoft.com/office/powerpoint/2010/main" val="2660509152"/>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2" name="Title 1">
            <a:extLst>
              <a:ext uri="{FF2B5EF4-FFF2-40B4-BE49-F238E27FC236}">
                <a16:creationId xmlns:a16="http://schemas.microsoft.com/office/drawing/2014/main" id="{02ABD7D9-004E-2DD4-347C-F299263B8259}"/>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3" name="D_cb8ba4783f38bd7b_CalcTable">
            <a:extLst>
              <a:ext uri="{FF2B5EF4-FFF2-40B4-BE49-F238E27FC236}">
                <a16:creationId xmlns:a16="http://schemas.microsoft.com/office/drawing/2014/main" id="{02018C47-337E-898B-E687-BAE0F46A921B}"/>
              </a:ext>
            </a:extLst>
          </p:cNvPr>
          <p:cNvGraphicFramePr>
            <a:graphicFrameLocks noGrp="1"/>
          </p:cNvGraphicFramePr>
          <p:nvPr>
            <p:extLst>
              <p:ext uri="{D42A27DB-BD31-4B8C-83A1-F6EECF244321}">
                <p14:modId xmlns:p14="http://schemas.microsoft.com/office/powerpoint/2010/main" val="286579858"/>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dirty="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16%</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57%</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6" name="D_cb8ba4783f38bd7b" hidden="1">
            <a:extLst>
              <a:ext uri="{FF2B5EF4-FFF2-40B4-BE49-F238E27FC236}">
                <a16:creationId xmlns:a16="http://schemas.microsoft.com/office/drawing/2014/main" id="{35DB5BFB-2D83-8545-5BCD-26E557B7471D}"/>
              </a:ext>
            </a:extLst>
          </p:cNvPr>
          <p:cNvGraphicFramePr/>
          <p:nvPr>
            <p:extLst>
              <p:ext uri="{D42A27DB-BD31-4B8C-83A1-F6EECF244321}">
                <p14:modId xmlns:p14="http://schemas.microsoft.com/office/powerpoint/2010/main" val="3268010148"/>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24" name="Title 1">
            <a:extLst>
              <a:ext uri="{FF2B5EF4-FFF2-40B4-BE49-F238E27FC236}">
                <a16:creationId xmlns:a16="http://schemas.microsoft.com/office/drawing/2014/main" id="{D1E4E2DC-923C-AA6E-7127-150147256597}"/>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5" name="D_7f15254c91d1559b">
            <a:extLst>
              <a:ext uri="{FF2B5EF4-FFF2-40B4-BE49-F238E27FC236}">
                <a16:creationId xmlns:a16="http://schemas.microsoft.com/office/drawing/2014/main" id="{6DEEBF1C-74AA-C5A6-1221-77AE49ACF456}"/>
              </a:ext>
            </a:extLst>
          </p:cNvPr>
          <p:cNvGraphicFramePr>
            <a:graphicFrameLocks noGrp="1"/>
          </p:cNvGraphicFramePr>
          <p:nvPr>
            <p:extLst>
              <p:ext uri="{D42A27DB-BD31-4B8C-83A1-F6EECF244321}">
                <p14:modId xmlns:p14="http://schemas.microsoft.com/office/powerpoint/2010/main" val="3818069409"/>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8" name="Isosceles Triangle 27">
            <a:extLst>
              <a:ext uri="{FF2B5EF4-FFF2-40B4-BE49-F238E27FC236}">
                <a16:creationId xmlns:a16="http://schemas.microsoft.com/office/drawing/2014/main" id="{99B59835-5C51-9D3E-AD17-B8841352626B}"/>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3" name="Isosceles Triangle 32">
            <a:extLst>
              <a:ext uri="{FF2B5EF4-FFF2-40B4-BE49-F238E27FC236}">
                <a16:creationId xmlns:a16="http://schemas.microsoft.com/office/drawing/2014/main" id="{E875BCE4-CB4F-7237-6E41-D87BD5FADEC5}"/>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4" name="Rectangle 33">
            <a:extLst>
              <a:ext uri="{FF2B5EF4-FFF2-40B4-BE49-F238E27FC236}">
                <a16:creationId xmlns:a16="http://schemas.microsoft.com/office/drawing/2014/main" id="{9DCCC024-DF63-AA05-9D86-2038F78F4991}"/>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Q28b. Thinking about the last 12 months, to what extent do you agree or disagree with the following statements?</a:t>
            </a:r>
          </a:p>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a:solidFill>
                  <a:prstClr val="white"/>
                </a:solidFill>
                <a:latin typeface="Arial"/>
              </a:rPr>
              <a:t>“</a:t>
            </a:r>
            <a:r>
              <a:rPr kumimoji="0" lang="en-GB" sz="1600" b="1" i="0" u="none" strike="noStrike" kern="1200" cap="none" spc="0" normalizeH="0" baseline="0" noProof="0">
                <a:ln>
                  <a:noFill/>
                </a:ln>
                <a:solidFill>
                  <a:prstClr val="white"/>
                </a:solidFill>
                <a:effectLst/>
                <a:uLnTx/>
                <a:uFillTx/>
                <a:latin typeface="Arial"/>
                <a:ea typeface="+mn-ea"/>
                <a:cs typeface="+mn-cs"/>
              </a:rPr>
              <a:t>My diabetes stops me having the social life I want”</a:t>
            </a:r>
          </a:p>
        </p:txBody>
      </p:sp>
      <p:sp>
        <p:nvSpPr>
          <p:cNvPr id="36" name="TextBox 35">
            <a:extLst>
              <a:ext uri="{FF2B5EF4-FFF2-40B4-BE49-F238E27FC236}">
                <a16:creationId xmlns:a16="http://schemas.microsoft.com/office/drawing/2014/main" id="{3F83CAEA-96DD-EEE8-2322-23EBE007958D}"/>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7" name="TextBox 36">
            <a:extLst>
              <a:ext uri="{FF2B5EF4-FFF2-40B4-BE49-F238E27FC236}">
                <a16:creationId xmlns:a16="http://schemas.microsoft.com/office/drawing/2014/main" id="{D77B583B-8B0A-CB1D-9062-EDAB5C2532E0}"/>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2" name="D_d9bf636d38bca59b">
            <a:extLst>
              <a:ext uri="{FF2B5EF4-FFF2-40B4-BE49-F238E27FC236}">
                <a16:creationId xmlns:a16="http://schemas.microsoft.com/office/drawing/2014/main" id="{930906E9-570E-E2BE-D75C-64A999810CD4}"/>
              </a:ext>
            </a:extLst>
          </p:cNvPr>
          <p:cNvGraphicFramePr>
            <a:graphicFrameLocks/>
          </p:cNvGraphicFramePr>
          <p:nvPr>
            <p:extLst>
              <p:ext uri="{D42A27DB-BD31-4B8C-83A1-F6EECF244321}">
                <p14:modId xmlns:p14="http://schemas.microsoft.com/office/powerpoint/2010/main" val="3887645302"/>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 name="D_bfb89b0a8dbca59b">
            <a:extLst>
              <a:ext uri="{FF2B5EF4-FFF2-40B4-BE49-F238E27FC236}">
                <a16:creationId xmlns:a16="http://schemas.microsoft.com/office/drawing/2014/main" id="{2F37731B-0B9E-10E9-FDD3-0BC15838F816}"/>
              </a:ext>
            </a:extLst>
          </p:cNvPr>
          <p:cNvGraphicFramePr>
            <a:graphicFrameLocks/>
          </p:cNvGraphicFramePr>
          <p:nvPr>
            <p:extLst>
              <p:ext uri="{D42A27DB-BD31-4B8C-83A1-F6EECF244321}">
                <p14:modId xmlns:p14="http://schemas.microsoft.com/office/powerpoint/2010/main" val="3946606471"/>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pic>
        <p:nvPicPr>
          <p:cNvPr id="7" name="Graphic 6" descr="Information with solid fill">
            <a:extLst>
              <a:ext uri="{FF2B5EF4-FFF2-40B4-BE49-F238E27FC236}">
                <a16:creationId xmlns:a16="http://schemas.microsoft.com/office/drawing/2014/main" id="{90977688-85DF-6FAF-A65C-0A11B47D5C5B}"/>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990505" y="6134895"/>
            <a:ext cx="253279" cy="253279"/>
          </a:xfrm>
          <a:prstGeom prst="rect">
            <a:avLst/>
          </a:prstGeom>
        </p:spPr>
      </p:pic>
      <p:sp>
        <p:nvSpPr>
          <p:cNvPr id="8" name="Rectangle 7">
            <a:extLst>
              <a:ext uri="{FF2B5EF4-FFF2-40B4-BE49-F238E27FC236}">
                <a16:creationId xmlns:a16="http://schemas.microsoft.com/office/drawing/2014/main" id="{A985E024-AD70-0F34-2857-BF3DE8052305}"/>
              </a:ext>
            </a:extLst>
          </p:cNvPr>
          <p:cNvSpPr/>
          <p:nvPr/>
        </p:nvSpPr>
        <p:spPr>
          <a:xfrm>
            <a:off x="8243784" y="6061480"/>
            <a:ext cx="348195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Agree = % Strongly agree + % Tend to agree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Disagree = %Tend to disagree + % Strongly disagree </a:t>
            </a:r>
          </a:p>
        </p:txBody>
      </p:sp>
      <p:graphicFrame>
        <p:nvGraphicFramePr>
          <p:cNvPr id="9" name="Table1">
            <a:extLst>
              <a:ext uri="{FF2B5EF4-FFF2-40B4-BE49-F238E27FC236}">
                <a16:creationId xmlns:a16="http://schemas.microsoft.com/office/drawing/2014/main" id="{921AB781-B4B6-7858-7A14-9CF9C17B2517}"/>
              </a:ext>
            </a:extLst>
          </p:cNvPr>
          <p:cNvGraphicFramePr>
            <a:graphicFrameLocks noGrp="1"/>
          </p:cNvGraphicFramePr>
          <p:nvPr>
            <p:extLst>
              <p:ext uri="{D42A27DB-BD31-4B8C-83A1-F6EECF244321}">
                <p14:modId xmlns:p14="http://schemas.microsoft.com/office/powerpoint/2010/main" val="1826794162"/>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D_50703cec410d0d9b">
            <a:extLst>
              <a:ext uri="{FF2B5EF4-FFF2-40B4-BE49-F238E27FC236}">
                <a16:creationId xmlns:a16="http://schemas.microsoft.com/office/drawing/2014/main" id="{08B955C8-7D51-2BD0-C205-E137F152D4EF}"/>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(17,965), ICS (413); Type 2, National (24,135), ICS (556))</a:t>
            </a:r>
            <a:endParaRPr lang="en-GB" sz="1000" b="0" dirty="0">
              <a:solidFill>
                <a:schemeClr val="tx1"/>
              </a:solidFill>
              <a:latin typeface="+mn-lt"/>
            </a:endParaRPr>
          </a:p>
        </p:txBody>
      </p:sp>
      <p:graphicFrame>
        <p:nvGraphicFramePr>
          <p:cNvPr id="12" name="Ipsos Ribbon Rules" hidden="1">
            <a:extLst>
              <a:ext uri="{FF2B5EF4-FFF2-40B4-BE49-F238E27FC236}">
                <a16:creationId xmlns:a16="http://schemas.microsoft.com/office/drawing/2014/main" id="{0C909AE6-A40C-9B85-D09A-E5802C882C8D}"/>
              </a:ext>
            </a:extLst>
          </p:cNvPr>
          <p:cNvGraphicFramePr/>
          <p:nvPr>
            <p:extLst>
              <p:ext uri="{D42A27DB-BD31-4B8C-83A1-F6EECF244321}">
                <p14:modId xmlns:p14="http://schemas.microsoft.com/office/powerpoint/2010/main" val="2900863559"/>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384531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910501"/>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a:t>Living with diabetes: Level of worry </a:t>
            </a:r>
            <a:endParaRPr lang="en-GB" sz="2800"/>
          </a:p>
        </p:txBody>
      </p:sp>
      <p:sp>
        <p:nvSpPr>
          <p:cNvPr id="18" name="Title 1">
            <a:extLst>
              <a:ext uri="{FF2B5EF4-FFF2-40B4-BE49-F238E27FC236}">
                <a16:creationId xmlns:a16="http://schemas.microsoft.com/office/drawing/2014/main" id="{7C4D4327-6C50-3A2F-EFA7-32C9D6D9726E}"/>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19" name="D_f2193dc3183130e5_CalcTable">
            <a:extLst>
              <a:ext uri="{FF2B5EF4-FFF2-40B4-BE49-F238E27FC236}">
                <a16:creationId xmlns:a16="http://schemas.microsoft.com/office/drawing/2014/main" id="{7FAD0FC7-35E8-C0F2-14BD-71040E9887FD}"/>
              </a:ext>
            </a:extLst>
          </p:cNvPr>
          <p:cNvGraphicFramePr>
            <a:graphicFrameLocks noGrp="1"/>
          </p:cNvGraphicFramePr>
          <p:nvPr>
            <p:extLst>
              <p:ext uri="{D42A27DB-BD31-4B8C-83A1-F6EECF244321}">
                <p14:modId xmlns:p14="http://schemas.microsoft.com/office/powerpoint/2010/main" val="462177788"/>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dirty="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58%</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20" name="Title 1">
            <a:extLst>
              <a:ext uri="{FF2B5EF4-FFF2-40B4-BE49-F238E27FC236}">
                <a16:creationId xmlns:a16="http://schemas.microsoft.com/office/drawing/2014/main" id="{90C5A3B4-C806-D726-91E6-C437855D4CB6}"/>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1" name="D_bcea23673538b0e5">
            <a:extLst>
              <a:ext uri="{FF2B5EF4-FFF2-40B4-BE49-F238E27FC236}">
                <a16:creationId xmlns:a16="http://schemas.microsoft.com/office/drawing/2014/main" id="{4D22B626-9397-2C74-6D0F-155D4D34CA8E}"/>
              </a:ext>
            </a:extLst>
          </p:cNvPr>
          <p:cNvGraphicFramePr>
            <a:graphicFrameLocks noGrp="1"/>
          </p:cNvGraphicFramePr>
          <p:nvPr>
            <p:extLst>
              <p:ext uri="{D42A27DB-BD31-4B8C-83A1-F6EECF244321}">
                <p14:modId xmlns:p14="http://schemas.microsoft.com/office/powerpoint/2010/main" val="1050741606"/>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2" name="Title 1">
            <a:extLst>
              <a:ext uri="{FF2B5EF4-FFF2-40B4-BE49-F238E27FC236}">
                <a16:creationId xmlns:a16="http://schemas.microsoft.com/office/drawing/2014/main" id="{7F756ACC-A690-415F-2930-E550E9D2F91E}"/>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3" name="D_3412dc824b3130e5_CalcTable">
            <a:extLst>
              <a:ext uri="{FF2B5EF4-FFF2-40B4-BE49-F238E27FC236}">
                <a16:creationId xmlns:a16="http://schemas.microsoft.com/office/drawing/2014/main" id="{5E20FFF1-B13D-56BA-41C0-F1CEDE8774E1}"/>
              </a:ext>
            </a:extLst>
          </p:cNvPr>
          <p:cNvGraphicFramePr>
            <a:graphicFrameLocks noGrp="1"/>
          </p:cNvGraphicFramePr>
          <p:nvPr>
            <p:extLst>
              <p:ext uri="{D42A27DB-BD31-4B8C-83A1-F6EECF244321}">
                <p14:modId xmlns:p14="http://schemas.microsoft.com/office/powerpoint/2010/main" val="1185122038"/>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31%</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24" name="Title 1">
            <a:extLst>
              <a:ext uri="{FF2B5EF4-FFF2-40B4-BE49-F238E27FC236}">
                <a16:creationId xmlns:a16="http://schemas.microsoft.com/office/drawing/2014/main" id="{928002CB-0BE3-1290-8A31-F4DB9F18D198}"/>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5" name="D_773997a49c2930e5">
            <a:extLst>
              <a:ext uri="{FF2B5EF4-FFF2-40B4-BE49-F238E27FC236}">
                <a16:creationId xmlns:a16="http://schemas.microsoft.com/office/drawing/2014/main" id="{7CFCF54E-5290-4E38-6C29-9939C57EC2BE}"/>
              </a:ext>
            </a:extLst>
          </p:cNvPr>
          <p:cNvGraphicFramePr>
            <a:graphicFrameLocks noGrp="1"/>
          </p:cNvGraphicFramePr>
          <p:nvPr>
            <p:extLst>
              <p:ext uri="{D42A27DB-BD31-4B8C-83A1-F6EECF244321}">
                <p14:modId xmlns:p14="http://schemas.microsoft.com/office/powerpoint/2010/main" val="2573523460"/>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36%</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8" name="Isosceles Triangle 27">
            <a:extLst>
              <a:ext uri="{FF2B5EF4-FFF2-40B4-BE49-F238E27FC236}">
                <a16:creationId xmlns:a16="http://schemas.microsoft.com/office/drawing/2014/main" id="{6EF184A9-A6E9-22B7-7D6A-4AE99642E5F7}"/>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3" name="Isosceles Triangle 32">
            <a:extLst>
              <a:ext uri="{FF2B5EF4-FFF2-40B4-BE49-F238E27FC236}">
                <a16:creationId xmlns:a16="http://schemas.microsoft.com/office/drawing/2014/main" id="{7956ADEF-C267-839C-8BF6-CF5FA05B04CC}"/>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7" name="Rectangle 36">
            <a:extLst>
              <a:ext uri="{FF2B5EF4-FFF2-40B4-BE49-F238E27FC236}">
                <a16:creationId xmlns:a16="http://schemas.microsoft.com/office/drawing/2014/main" id="{2BECF80D-CD0B-D47C-E7C2-82EDC047C807}"/>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Q28</a:t>
            </a:r>
            <a:r>
              <a:rPr lang="en-GB" sz="1600" b="1">
                <a:solidFill>
                  <a:prstClr val="white"/>
                </a:solidFill>
                <a:latin typeface="Arial"/>
              </a:rPr>
              <a:t>c</a:t>
            </a:r>
            <a:r>
              <a:rPr kumimoji="0" lang="en-GB" sz="1600" b="1" i="0" u="none" strike="noStrike" kern="1200" cap="none" spc="0" normalizeH="0" baseline="0" noProof="0">
                <a:ln>
                  <a:noFill/>
                </a:ln>
                <a:solidFill>
                  <a:prstClr val="white"/>
                </a:solidFill>
                <a:effectLst/>
                <a:uLnTx/>
                <a:uFillTx/>
                <a:latin typeface="Arial"/>
                <a:ea typeface="+mn-ea"/>
                <a:cs typeface="+mn-cs"/>
              </a:rPr>
              <a:t>. Thinking about the last 12 months, to what extent do you agree or disagree with the following statements?</a:t>
            </a:r>
          </a:p>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a:solidFill>
                  <a:prstClr val="white"/>
                </a:solidFill>
                <a:latin typeface="Arial"/>
              </a:rPr>
              <a:t>“</a:t>
            </a:r>
            <a:r>
              <a:rPr kumimoji="0" lang="en-GB" sz="1600" b="1" i="0" u="none" strike="noStrike" kern="1200" cap="none" spc="0" normalizeH="0" baseline="0" noProof="0">
                <a:ln>
                  <a:noFill/>
                </a:ln>
                <a:solidFill>
                  <a:prstClr val="white"/>
                </a:solidFill>
                <a:effectLst/>
                <a:uLnTx/>
                <a:uFillTx/>
                <a:latin typeface="Arial"/>
                <a:ea typeface="+mn-ea"/>
                <a:cs typeface="+mn-cs"/>
              </a:rPr>
              <a:t>My diabetes is a constant worry”</a:t>
            </a:r>
          </a:p>
        </p:txBody>
      </p:sp>
      <p:sp>
        <p:nvSpPr>
          <p:cNvPr id="38" name="TextBox 37">
            <a:extLst>
              <a:ext uri="{FF2B5EF4-FFF2-40B4-BE49-F238E27FC236}">
                <a16:creationId xmlns:a16="http://schemas.microsoft.com/office/drawing/2014/main" id="{B2FDEC2F-6027-3574-15C4-8A689BC40BE8}"/>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9" name="TextBox 38">
            <a:extLst>
              <a:ext uri="{FF2B5EF4-FFF2-40B4-BE49-F238E27FC236}">
                <a16:creationId xmlns:a16="http://schemas.microsoft.com/office/drawing/2014/main" id="{C9CD94F6-AF1E-4659-E06C-EB667BAC1EDA}"/>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2" name="D_93c019cf76a630e5">
            <a:extLst>
              <a:ext uri="{FF2B5EF4-FFF2-40B4-BE49-F238E27FC236}">
                <a16:creationId xmlns:a16="http://schemas.microsoft.com/office/drawing/2014/main" id="{8A150080-3D8E-49DB-0C46-3F9934CD5439}"/>
              </a:ext>
            </a:extLst>
          </p:cNvPr>
          <p:cNvGraphicFramePr>
            <a:graphicFrameLocks/>
          </p:cNvGraphicFramePr>
          <p:nvPr>
            <p:extLst>
              <p:ext uri="{D42A27DB-BD31-4B8C-83A1-F6EECF244321}">
                <p14:modId xmlns:p14="http://schemas.microsoft.com/office/powerpoint/2010/main" val="1676520053"/>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D_c836d31c449490e5">
            <a:extLst>
              <a:ext uri="{FF2B5EF4-FFF2-40B4-BE49-F238E27FC236}">
                <a16:creationId xmlns:a16="http://schemas.microsoft.com/office/drawing/2014/main" id="{3BCDE8A9-062A-AF66-B091-A6AFBF7D0BF8}"/>
              </a:ext>
            </a:extLst>
          </p:cNvPr>
          <p:cNvGraphicFramePr>
            <a:graphicFrameLocks/>
          </p:cNvGraphicFramePr>
          <p:nvPr>
            <p:extLst>
              <p:ext uri="{D42A27DB-BD31-4B8C-83A1-F6EECF244321}">
                <p14:modId xmlns:p14="http://schemas.microsoft.com/office/powerpoint/2010/main" val="2962859818"/>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5"/>
          </a:graphicData>
        </a:graphic>
      </p:graphicFrame>
      <p:pic>
        <p:nvPicPr>
          <p:cNvPr id="7" name="Graphic 6" descr="Information with solid fill">
            <a:extLst>
              <a:ext uri="{FF2B5EF4-FFF2-40B4-BE49-F238E27FC236}">
                <a16:creationId xmlns:a16="http://schemas.microsoft.com/office/drawing/2014/main" id="{F5DA3103-FCA0-F570-ED94-075F9AFD0C4D}"/>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990505" y="6134895"/>
            <a:ext cx="253279" cy="253279"/>
          </a:xfrm>
          <a:prstGeom prst="rect">
            <a:avLst/>
          </a:prstGeom>
        </p:spPr>
      </p:pic>
      <p:sp>
        <p:nvSpPr>
          <p:cNvPr id="8" name="Rectangle 7">
            <a:extLst>
              <a:ext uri="{FF2B5EF4-FFF2-40B4-BE49-F238E27FC236}">
                <a16:creationId xmlns:a16="http://schemas.microsoft.com/office/drawing/2014/main" id="{6B09BE58-09A0-9F7B-3D46-0B923B93A496}"/>
              </a:ext>
            </a:extLst>
          </p:cNvPr>
          <p:cNvSpPr/>
          <p:nvPr/>
        </p:nvSpPr>
        <p:spPr>
          <a:xfrm>
            <a:off x="8243784" y="6061480"/>
            <a:ext cx="348195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Agree = % Strongly agree + % Tend to agree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Disagree = %Tend to disagree + % Strongly disagree </a:t>
            </a:r>
          </a:p>
        </p:txBody>
      </p:sp>
      <p:graphicFrame>
        <p:nvGraphicFramePr>
          <p:cNvPr id="5" name="D_f2193dc3183130e5" hidden="1">
            <a:extLst>
              <a:ext uri="{FF2B5EF4-FFF2-40B4-BE49-F238E27FC236}">
                <a16:creationId xmlns:a16="http://schemas.microsoft.com/office/drawing/2014/main" id="{3E7C6DB0-6D84-0DAA-DBC2-5892180E0D87}"/>
              </a:ext>
            </a:extLst>
          </p:cNvPr>
          <p:cNvGraphicFramePr/>
          <p:nvPr>
            <p:extLst>
              <p:ext uri="{D42A27DB-BD31-4B8C-83A1-F6EECF244321}">
                <p14:modId xmlns:p14="http://schemas.microsoft.com/office/powerpoint/2010/main" val="1741378442"/>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6" name="D_3412dc824b3130e5" hidden="1">
            <a:extLst>
              <a:ext uri="{FF2B5EF4-FFF2-40B4-BE49-F238E27FC236}">
                <a16:creationId xmlns:a16="http://schemas.microsoft.com/office/drawing/2014/main" id="{85F8752A-6A0C-7C87-01A8-6D5196FF96C9}"/>
              </a:ext>
            </a:extLst>
          </p:cNvPr>
          <p:cNvGraphicFramePr/>
          <p:nvPr>
            <p:extLst>
              <p:ext uri="{D42A27DB-BD31-4B8C-83A1-F6EECF244321}">
                <p14:modId xmlns:p14="http://schemas.microsoft.com/office/powerpoint/2010/main" val="3487019422"/>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9" name="Table1">
            <a:extLst>
              <a:ext uri="{FF2B5EF4-FFF2-40B4-BE49-F238E27FC236}">
                <a16:creationId xmlns:a16="http://schemas.microsoft.com/office/drawing/2014/main" id="{046E1A79-90BF-E2DE-0DFA-49002AE38F4E}"/>
              </a:ext>
            </a:extLst>
          </p:cNvPr>
          <p:cNvGraphicFramePr>
            <a:graphicFrameLocks noGrp="1"/>
          </p:cNvGraphicFramePr>
          <p:nvPr>
            <p:extLst>
              <p:ext uri="{D42A27DB-BD31-4B8C-83A1-F6EECF244321}">
                <p14:modId xmlns:p14="http://schemas.microsoft.com/office/powerpoint/2010/main" val="1788594376"/>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D_3d35fff6e10309d2">
            <a:extLst>
              <a:ext uri="{FF2B5EF4-FFF2-40B4-BE49-F238E27FC236}">
                <a16:creationId xmlns:a16="http://schemas.microsoft.com/office/drawing/2014/main" id="{D28480EE-05CC-4D79-76C5-891802A23C8D}"/>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(17,951), ICS (414); Type 2, National (24,084), ICS (557))</a:t>
            </a:r>
            <a:endParaRPr lang="en-GB" sz="1000" b="0" dirty="0">
              <a:solidFill>
                <a:schemeClr val="tx1"/>
              </a:solidFill>
              <a:latin typeface="+mn-lt"/>
            </a:endParaRPr>
          </a:p>
        </p:txBody>
      </p:sp>
      <p:graphicFrame>
        <p:nvGraphicFramePr>
          <p:cNvPr id="12" name="Ipsos Ribbon Rules" hidden="1">
            <a:extLst>
              <a:ext uri="{FF2B5EF4-FFF2-40B4-BE49-F238E27FC236}">
                <a16:creationId xmlns:a16="http://schemas.microsoft.com/office/drawing/2014/main" id="{D72AA987-8365-409B-2BC0-D0270E84B296}"/>
              </a:ext>
            </a:extLst>
          </p:cNvPr>
          <p:cNvGraphicFramePr/>
          <p:nvPr>
            <p:extLst>
              <p:ext uri="{D42A27DB-BD31-4B8C-83A1-F6EECF244321}">
                <p14:modId xmlns:p14="http://schemas.microsoft.com/office/powerpoint/2010/main" val="854412282"/>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23376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907591"/>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a:t>Living with diabetes: Financial impact </a:t>
            </a:r>
            <a:endParaRPr lang="en-GB" sz="2800"/>
          </a:p>
        </p:txBody>
      </p:sp>
      <p:sp>
        <p:nvSpPr>
          <p:cNvPr id="22" name="Title 1">
            <a:extLst>
              <a:ext uri="{FF2B5EF4-FFF2-40B4-BE49-F238E27FC236}">
                <a16:creationId xmlns:a16="http://schemas.microsoft.com/office/drawing/2014/main" id="{005FF01C-C677-55B4-BCFE-89F46EE1F158}"/>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23" name="D_a2a8e28d06aba88d_CalcTable">
            <a:extLst>
              <a:ext uri="{FF2B5EF4-FFF2-40B4-BE49-F238E27FC236}">
                <a16:creationId xmlns:a16="http://schemas.microsoft.com/office/drawing/2014/main" id="{BBAFD645-6879-671A-F682-5AA1F37C5C2C}"/>
              </a:ext>
            </a:extLst>
          </p:cNvPr>
          <p:cNvGraphicFramePr>
            <a:graphicFrameLocks noGrp="1"/>
          </p:cNvGraphicFramePr>
          <p:nvPr>
            <p:extLst>
              <p:ext uri="{D42A27DB-BD31-4B8C-83A1-F6EECF244321}">
                <p14:modId xmlns:p14="http://schemas.microsoft.com/office/powerpoint/2010/main" val="4048767201"/>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27%</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24" name="Title 1">
            <a:extLst>
              <a:ext uri="{FF2B5EF4-FFF2-40B4-BE49-F238E27FC236}">
                <a16:creationId xmlns:a16="http://schemas.microsoft.com/office/drawing/2014/main" id="{233F6763-9A95-82A0-3D4E-E40270CE55FF}"/>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5" name="D_73a05a867af0fa8d">
            <a:extLst>
              <a:ext uri="{FF2B5EF4-FFF2-40B4-BE49-F238E27FC236}">
                <a16:creationId xmlns:a16="http://schemas.microsoft.com/office/drawing/2014/main" id="{2C33EDB8-6102-78E0-C7F9-5DE64668E1B7}"/>
              </a:ext>
            </a:extLst>
          </p:cNvPr>
          <p:cNvGraphicFramePr>
            <a:graphicFrameLocks noGrp="1"/>
          </p:cNvGraphicFramePr>
          <p:nvPr>
            <p:extLst>
              <p:ext uri="{D42A27DB-BD31-4B8C-83A1-F6EECF244321}">
                <p14:modId xmlns:p14="http://schemas.microsoft.com/office/powerpoint/2010/main" val="3510654159"/>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6" name="Title 1">
            <a:extLst>
              <a:ext uri="{FF2B5EF4-FFF2-40B4-BE49-F238E27FC236}">
                <a16:creationId xmlns:a16="http://schemas.microsoft.com/office/drawing/2014/main" id="{655443F0-D027-E8ED-2688-929726F971AC}"/>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8" name="D_d1488299c0e3a88d_CalcTable">
            <a:extLst>
              <a:ext uri="{FF2B5EF4-FFF2-40B4-BE49-F238E27FC236}">
                <a16:creationId xmlns:a16="http://schemas.microsoft.com/office/drawing/2014/main" id="{E93B2847-FEDE-CEB9-BE6A-F46E44026CDE}"/>
              </a:ext>
            </a:extLst>
          </p:cNvPr>
          <p:cNvGraphicFramePr>
            <a:graphicFrameLocks noGrp="1"/>
          </p:cNvGraphicFramePr>
          <p:nvPr>
            <p:extLst>
              <p:ext uri="{D42A27DB-BD31-4B8C-83A1-F6EECF244321}">
                <p14:modId xmlns:p14="http://schemas.microsoft.com/office/powerpoint/2010/main" val="3813965602"/>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15%</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59%</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29" name="Title 1">
            <a:extLst>
              <a:ext uri="{FF2B5EF4-FFF2-40B4-BE49-F238E27FC236}">
                <a16:creationId xmlns:a16="http://schemas.microsoft.com/office/drawing/2014/main" id="{4CAE4B3C-63E3-944A-D61A-5546FCEE4DCC}"/>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31" name="D_263f41423988b88d">
            <a:extLst>
              <a:ext uri="{FF2B5EF4-FFF2-40B4-BE49-F238E27FC236}">
                <a16:creationId xmlns:a16="http://schemas.microsoft.com/office/drawing/2014/main" id="{8588D52A-E336-654D-EBF7-C038C9AA4B19}"/>
              </a:ext>
            </a:extLst>
          </p:cNvPr>
          <p:cNvGraphicFramePr>
            <a:graphicFrameLocks noGrp="1"/>
          </p:cNvGraphicFramePr>
          <p:nvPr>
            <p:extLst>
              <p:ext uri="{D42A27DB-BD31-4B8C-83A1-F6EECF244321}">
                <p14:modId xmlns:p14="http://schemas.microsoft.com/office/powerpoint/2010/main" val="77861542"/>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dirty="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33" name="Isosceles Triangle 32">
            <a:extLst>
              <a:ext uri="{FF2B5EF4-FFF2-40B4-BE49-F238E27FC236}">
                <a16:creationId xmlns:a16="http://schemas.microsoft.com/office/drawing/2014/main" id="{929C8EF0-23D3-3C47-61FD-A519F4E45415}"/>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4" name="Isosceles Triangle 33">
            <a:extLst>
              <a:ext uri="{FF2B5EF4-FFF2-40B4-BE49-F238E27FC236}">
                <a16:creationId xmlns:a16="http://schemas.microsoft.com/office/drawing/2014/main" id="{29B0A159-EBF0-3B4A-46B4-B5AC2CF37107}"/>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6" name="Rectangle 35">
            <a:extLst>
              <a:ext uri="{FF2B5EF4-FFF2-40B4-BE49-F238E27FC236}">
                <a16:creationId xmlns:a16="http://schemas.microsoft.com/office/drawing/2014/main" id="{ED775F92-4704-571F-77AF-C7CF31ED90A0}"/>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Q28d. Thinking about the last 12 months, to what extent do you agree or disagree with the following statements?</a:t>
            </a:r>
          </a:p>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a:solidFill>
                  <a:prstClr val="white"/>
                </a:solidFill>
                <a:latin typeface="Arial"/>
              </a:rPr>
              <a:t>“</a:t>
            </a:r>
            <a:r>
              <a:rPr kumimoji="0" lang="en-GB" sz="1600" b="1" i="0" u="none" strike="noStrike" kern="1200" cap="none" spc="0" normalizeH="0" baseline="0" noProof="0">
                <a:ln>
                  <a:noFill/>
                </a:ln>
                <a:solidFill>
                  <a:prstClr val="white"/>
                </a:solidFill>
                <a:effectLst/>
                <a:uLnTx/>
                <a:uFillTx/>
                <a:latin typeface="Arial"/>
                <a:ea typeface="+mn-ea"/>
                <a:cs typeface="+mn-cs"/>
              </a:rPr>
              <a:t>I am financially worse off because of my diabetes”</a:t>
            </a:r>
          </a:p>
        </p:txBody>
      </p:sp>
      <p:sp>
        <p:nvSpPr>
          <p:cNvPr id="37" name="TextBox 36">
            <a:extLst>
              <a:ext uri="{FF2B5EF4-FFF2-40B4-BE49-F238E27FC236}">
                <a16:creationId xmlns:a16="http://schemas.microsoft.com/office/drawing/2014/main" id="{74852039-C3E9-D5AE-61DB-9F0E6F76AF50}"/>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8" name="TextBox 37">
            <a:extLst>
              <a:ext uri="{FF2B5EF4-FFF2-40B4-BE49-F238E27FC236}">
                <a16:creationId xmlns:a16="http://schemas.microsoft.com/office/drawing/2014/main" id="{7EECF027-8908-30E3-4FA3-C3738DA53D85}"/>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2" name="D_be9603dcc91ea88d">
            <a:extLst>
              <a:ext uri="{FF2B5EF4-FFF2-40B4-BE49-F238E27FC236}">
                <a16:creationId xmlns:a16="http://schemas.microsoft.com/office/drawing/2014/main" id="{ADEB99FA-4B14-9385-A470-B9755B52B965}"/>
              </a:ext>
            </a:extLst>
          </p:cNvPr>
          <p:cNvGraphicFramePr>
            <a:graphicFrameLocks/>
          </p:cNvGraphicFramePr>
          <p:nvPr>
            <p:extLst>
              <p:ext uri="{D42A27DB-BD31-4B8C-83A1-F6EECF244321}">
                <p14:modId xmlns:p14="http://schemas.microsoft.com/office/powerpoint/2010/main" val="2284539745"/>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D_966f47d3a8ff288d">
            <a:extLst>
              <a:ext uri="{FF2B5EF4-FFF2-40B4-BE49-F238E27FC236}">
                <a16:creationId xmlns:a16="http://schemas.microsoft.com/office/drawing/2014/main" id="{AE8C6722-D7B6-6B88-B7A1-E03907015409}"/>
              </a:ext>
            </a:extLst>
          </p:cNvPr>
          <p:cNvGraphicFramePr>
            <a:graphicFrameLocks/>
          </p:cNvGraphicFramePr>
          <p:nvPr>
            <p:extLst>
              <p:ext uri="{D42A27DB-BD31-4B8C-83A1-F6EECF244321}">
                <p14:modId xmlns:p14="http://schemas.microsoft.com/office/powerpoint/2010/main" val="3701162364"/>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5"/>
          </a:graphicData>
        </a:graphic>
      </p:graphicFrame>
      <p:pic>
        <p:nvPicPr>
          <p:cNvPr id="7" name="Graphic 6" descr="Information with solid fill">
            <a:extLst>
              <a:ext uri="{FF2B5EF4-FFF2-40B4-BE49-F238E27FC236}">
                <a16:creationId xmlns:a16="http://schemas.microsoft.com/office/drawing/2014/main" id="{CF839902-645F-561D-58ED-D47E2475534F}"/>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990505" y="6134895"/>
            <a:ext cx="253279" cy="253279"/>
          </a:xfrm>
          <a:prstGeom prst="rect">
            <a:avLst/>
          </a:prstGeom>
        </p:spPr>
      </p:pic>
      <p:sp>
        <p:nvSpPr>
          <p:cNvPr id="8" name="Rectangle 7">
            <a:extLst>
              <a:ext uri="{FF2B5EF4-FFF2-40B4-BE49-F238E27FC236}">
                <a16:creationId xmlns:a16="http://schemas.microsoft.com/office/drawing/2014/main" id="{FA347D1F-7E46-EFE0-5E54-FDA14A20F76D}"/>
              </a:ext>
            </a:extLst>
          </p:cNvPr>
          <p:cNvSpPr/>
          <p:nvPr/>
        </p:nvSpPr>
        <p:spPr>
          <a:xfrm>
            <a:off x="8243784" y="6061480"/>
            <a:ext cx="348195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Agree = % Strongly agree + % Tend to agree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Disagree = %Tend to disagree + % Strongly disagree </a:t>
            </a:r>
          </a:p>
        </p:txBody>
      </p:sp>
      <p:graphicFrame>
        <p:nvGraphicFramePr>
          <p:cNvPr id="5" name="D_a2a8e28d06aba88d" hidden="1">
            <a:extLst>
              <a:ext uri="{FF2B5EF4-FFF2-40B4-BE49-F238E27FC236}">
                <a16:creationId xmlns:a16="http://schemas.microsoft.com/office/drawing/2014/main" id="{8C99F307-5FEE-9532-4011-3AD1409AEA29}"/>
              </a:ext>
            </a:extLst>
          </p:cNvPr>
          <p:cNvGraphicFramePr/>
          <p:nvPr>
            <p:extLst>
              <p:ext uri="{D42A27DB-BD31-4B8C-83A1-F6EECF244321}">
                <p14:modId xmlns:p14="http://schemas.microsoft.com/office/powerpoint/2010/main" val="3934365307"/>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6" name="D_d1488299c0e3a88d" hidden="1">
            <a:extLst>
              <a:ext uri="{FF2B5EF4-FFF2-40B4-BE49-F238E27FC236}">
                <a16:creationId xmlns:a16="http://schemas.microsoft.com/office/drawing/2014/main" id="{32C78726-67BC-EC29-1F75-BE53AABF6040}"/>
              </a:ext>
            </a:extLst>
          </p:cNvPr>
          <p:cNvGraphicFramePr/>
          <p:nvPr>
            <p:extLst>
              <p:ext uri="{D42A27DB-BD31-4B8C-83A1-F6EECF244321}">
                <p14:modId xmlns:p14="http://schemas.microsoft.com/office/powerpoint/2010/main" val="2791375430"/>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9" name="Table1">
            <a:extLst>
              <a:ext uri="{FF2B5EF4-FFF2-40B4-BE49-F238E27FC236}">
                <a16:creationId xmlns:a16="http://schemas.microsoft.com/office/drawing/2014/main" id="{EDDC2C31-398D-75CD-FEAF-E32A0F1674DD}"/>
              </a:ext>
            </a:extLst>
          </p:cNvPr>
          <p:cNvGraphicFramePr>
            <a:graphicFrameLocks noGrp="1"/>
          </p:cNvGraphicFramePr>
          <p:nvPr>
            <p:extLst>
              <p:ext uri="{D42A27DB-BD31-4B8C-83A1-F6EECF244321}">
                <p14:modId xmlns:p14="http://schemas.microsoft.com/office/powerpoint/2010/main" val="2283982284"/>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D_43770eb04d39360d">
            <a:extLst>
              <a:ext uri="{FF2B5EF4-FFF2-40B4-BE49-F238E27FC236}">
                <a16:creationId xmlns:a16="http://schemas.microsoft.com/office/drawing/2014/main" id="{462082CF-D317-8ED5-FDDB-A4B36CB926B0}"/>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(17,951), ICS (410); Type 2, National (24,070), ICS (555))</a:t>
            </a:r>
            <a:endParaRPr lang="en-GB" sz="1000" b="0" dirty="0">
              <a:solidFill>
                <a:schemeClr val="tx1"/>
              </a:solidFill>
              <a:latin typeface="+mn-lt"/>
            </a:endParaRPr>
          </a:p>
        </p:txBody>
      </p:sp>
      <p:graphicFrame>
        <p:nvGraphicFramePr>
          <p:cNvPr id="12" name="Ipsos Ribbon Rules" hidden="1">
            <a:extLst>
              <a:ext uri="{FF2B5EF4-FFF2-40B4-BE49-F238E27FC236}">
                <a16:creationId xmlns:a16="http://schemas.microsoft.com/office/drawing/2014/main" id="{FE1DFFC2-7548-D894-1C40-FD3D51016764}"/>
              </a:ext>
            </a:extLst>
          </p:cNvPr>
          <p:cNvGraphicFramePr/>
          <p:nvPr>
            <p:extLst>
              <p:ext uri="{D42A27DB-BD31-4B8C-83A1-F6EECF244321}">
                <p14:modId xmlns:p14="http://schemas.microsoft.com/office/powerpoint/2010/main" val="1021673710"/>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
        <p:nvSpPr>
          <p:cNvPr id="13" name="Slide Number Placeholder 15">
            <a:extLst>
              <a:ext uri="{FF2B5EF4-FFF2-40B4-BE49-F238E27FC236}">
                <a16:creationId xmlns:a16="http://schemas.microsoft.com/office/drawing/2014/main" id="{2B94281D-2132-DC14-2C7B-F1869AA88C3B}"/>
              </a:ext>
              <a:ext uri="{C183D7F6-B498-43B3-948B-1728B52AA6E4}">
                <adec:decorative xmlns:adec="http://schemas.microsoft.com/office/drawing/2017/decorative" val="1"/>
              </a:ext>
            </a:extLst>
          </p:cNvPr>
          <p:cNvSpPr txBox="1">
            <a:spLocks/>
          </p:cNvSpPr>
          <p:nvPr/>
        </p:nvSpPr>
        <p:spPr>
          <a:xfrm>
            <a:off x="437230" y="6279028"/>
            <a:ext cx="304370" cy="365125"/>
          </a:xfrm>
          <a:prstGeom prst="rect">
            <a:avLst/>
          </a:prstGeom>
        </p:spPr>
        <p:txBody>
          <a:bodyPr vert="horz" wrap="none" lIns="0" tIns="0" rIns="0" bIns="0" rtlCol="0" anchor="b"/>
          <a:lstStyle>
            <a:defPPr>
              <a:defRPr lang="fr-FR"/>
            </a:defPPr>
            <a:lvl1pPr marL="0" algn="l" defTabSz="914400" rtl="0" eaLnBrk="1" latinLnBrk="0" hangingPunct="1">
              <a:defRPr lang="en-GB" sz="900" b="1" kern="1200" smtClean="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dirty="0">
                <a:solidFill>
                  <a:prstClr val="black"/>
                </a:solidFill>
                <a:latin typeface="Arial Black"/>
              </a:rPr>
              <a:t>26 </a:t>
            </a:r>
          </a:p>
        </p:txBody>
      </p:sp>
    </p:spTree>
    <p:extLst>
      <p:ext uri="{BB962C8B-B14F-4D97-AF65-F5344CB8AC3E}">
        <p14:creationId xmlns:p14="http://schemas.microsoft.com/office/powerpoint/2010/main" val="1913404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966814D0-C0DE-BDDA-504A-B8A42175DEF6}"/>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Q29. Over the last 12 months, how much has diabetes affected your quality of life?</a:t>
            </a:r>
          </a:p>
        </p:txBody>
      </p:sp>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a:t>
            </a:fld>
            <a:r>
              <a:rPr kumimoji="0" lang="en-GB" sz="900" b="1" i="0" u="none" strike="noStrike" kern="1200" cap="none" spc="0" normalizeH="0" baseline="0" noProof="0" dirty="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792114"/>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Quality of life</a:t>
            </a:r>
            <a:endParaRPr lang="en-GB" sz="2800" dirty="0"/>
          </a:p>
        </p:txBody>
      </p:sp>
      <p:sp>
        <p:nvSpPr>
          <p:cNvPr id="6" name="Title 1">
            <a:extLst>
              <a:ext uri="{FF2B5EF4-FFF2-40B4-BE49-F238E27FC236}">
                <a16:creationId xmlns:a16="http://schemas.microsoft.com/office/drawing/2014/main" id="{55F262D2-AAF8-AC7C-FC44-E797E25B7DE0}"/>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7" name="D_9e9b435de72d14c2_CalcTable">
            <a:extLst>
              <a:ext uri="{FF2B5EF4-FFF2-40B4-BE49-F238E27FC236}">
                <a16:creationId xmlns:a16="http://schemas.microsoft.com/office/drawing/2014/main" id="{305FCF16-BC11-755A-CE3B-EAA2267BB987}"/>
              </a:ext>
            </a:extLst>
          </p:cNvPr>
          <p:cNvGraphicFramePr>
            <a:graphicFrameLocks noGrp="1"/>
          </p:cNvGraphicFramePr>
          <p:nvPr>
            <p:extLst>
              <p:ext uri="{D42A27DB-BD31-4B8C-83A1-F6EECF244321}">
                <p14:modId xmlns:p14="http://schemas.microsoft.com/office/powerpoint/2010/main" val="3119142697"/>
              </p:ext>
            </p:extLst>
          </p:nvPr>
        </p:nvGraphicFramePr>
        <p:xfrm>
          <a:off x="589421" y="4782496"/>
          <a:ext cx="2255908" cy="892694"/>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431974">
                <a:tc>
                  <a:txBody>
                    <a:bodyPr/>
                    <a:lstStyle/>
                    <a:p>
                      <a:pPr algn="ctr"/>
                      <a:r>
                        <a:rPr lang="en-GB" sz="1200">
                          <a:solidFill>
                            <a:schemeClr val="bg1"/>
                          </a:solidFill>
                        </a:rPr>
                        <a:t>A great deal/ A fair amount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Not very much/ not at all</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4354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56%</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2" name="D_9e9b435de72d14c2" hidden="1">
            <a:extLst>
              <a:ext uri="{FF2B5EF4-FFF2-40B4-BE49-F238E27FC236}">
                <a16:creationId xmlns:a16="http://schemas.microsoft.com/office/drawing/2014/main" id="{CDF20813-F87F-6B80-8995-CDC23BEEBF07}"/>
              </a:ext>
            </a:extLst>
          </p:cNvPr>
          <p:cNvGraphicFramePr/>
          <p:nvPr>
            <p:extLst>
              <p:ext uri="{D42A27DB-BD31-4B8C-83A1-F6EECF244321}">
                <p14:modId xmlns:p14="http://schemas.microsoft.com/office/powerpoint/2010/main" val="652905599"/>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12" name="Title 1">
            <a:extLst>
              <a:ext uri="{FF2B5EF4-FFF2-40B4-BE49-F238E27FC236}">
                <a16:creationId xmlns:a16="http://schemas.microsoft.com/office/drawing/2014/main" id="{ED5CDDD7-1928-E68D-6296-431CDDE8B757}"/>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13" name="D_0e85a8dcfdf4b5b8">
            <a:extLst>
              <a:ext uri="{FF2B5EF4-FFF2-40B4-BE49-F238E27FC236}">
                <a16:creationId xmlns:a16="http://schemas.microsoft.com/office/drawing/2014/main" id="{CB49E229-8C7E-A291-8A3A-63F9DC88457C}"/>
              </a:ext>
            </a:extLst>
          </p:cNvPr>
          <p:cNvGraphicFramePr>
            <a:graphicFrameLocks noGrp="1"/>
          </p:cNvGraphicFramePr>
          <p:nvPr>
            <p:extLst>
              <p:ext uri="{D42A27DB-BD31-4B8C-83A1-F6EECF244321}">
                <p14:modId xmlns:p14="http://schemas.microsoft.com/office/powerpoint/2010/main" val="3147361044"/>
              </p:ext>
            </p:extLst>
          </p:nvPr>
        </p:nvGraphicFramePr>
        <p:xfrm>
          <a:off x="3106822" y="4782227"/>
          <a:ext cx="2255908" cy="89161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431974">
                <a:tc>
                  <a:txBody>
                    <a:bodyPr/>
                    <a:lstStyle/>
                    <a:p>
                      <a:pPr algn="ctr"/>
                      <a:r>
                        <a:rPr lang="en-GB" sz="1200">
                          <a:solidFill>
                            <a:schemeClr val="bg1"/>
                          </a:solidFill>
                        </a:rPr>
                        <a:t>A great deal/ A fair amount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Not very much/ not at all</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43441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14" name="Title 1">
            <a:extLst>
              <a:ext uri="{FF2B5EF4-FFF2-40B4-BE49-F238E27FC236}">
                <a16:creationId xmlns:a16="http://schemas.microsoft.com/office/drawing/2014/main" id="{B173B6FF-CB53-2440-E247-611F7601914A}"/>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18" name="D_d3a7fe1e229a80d5_CalcTable">
            <a:extLst>
              <a:ext uri="{FF2B5EF4-FFF2-40B4-BE49-F238E27FC236}">
                <a16:creationId xmlns:a16="http://schemas.microsoft.com/office/drawing/2014/main" id="{763D4DF1-7948-32A3-463F-C9811204285B}"/>
              </a:ext>
            </a:extLst>
          </p:cNvPr>
          <p:cNvGraphicFramePr>
            <a:graphicFrameLocks noGrp="1"/>
          </p:cNvGraphicFramePr>
          <p:nvPr>
            <p:extLst>
              <p:ext uri="{D42A27DB-BD31-4B8C-83A1-F6EECF244321}">
                <p14:modId xmlns:p14="http://schemas.microsoft.com/office/powerpoint/2010/main" val="49464710"/>
              </p:ext>
            </p:extLst>
          </p:nvPr>
        </p:nvGraphicFramePr>
        <p:xfrm>
          <a:off x="6408683" y="4794906"/>
          <a:ext cx="2255908" cy="883066"/>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456460">
                <a:tc>
                  <a:txBody>
                    <a:bodyPr/>
                    <a:lstStyle/>
                    <a:p>
                      <a:pPr algn="ctr"/>
                      <a:r>
                        <a:rPr lang="en-GB" sz="1200" dirty="0">
                          <a:solidFill>
                            <a:schemeClr val="tx1"/>
                          </a:solidFill>
                        </a:rPr>
                        <a:t>A great deal/ A fair amount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Not very much/ not at all</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4258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30%</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70%</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5" name="D_d3a7fe1e229a80d5" hidden="1">
            <a:extLst>
              <a:ext uri="{FF2B5EF4-FFF2-40B4-BE49-F238E27FC236}">
                <a16:creationId xmlns:a16="http://schemas.microsoft.com/office/drawing/2014/main" id="{D3D0871B-BE54-98C8-7202-E3684ED5214B}"/>
              </a:ext>
            </a:extLst>
          </p:cNvPr>
          <p:cNvGraphicFramePr/>
          <p:nvPr>
            <p:extLst>
              <p:ext uri="{D42A27DB-BD31-4B8C-83A1-F6EECF244321}">
                <p14:modId xmlns:p14="http://schemas.microsoft.com/office/powerpoint/2010/main" val="1398066281"/>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19" name="Title 1">
            <a:extLst>
              <a:ext uri="{FF2B5EF4-FFF2-40B4-BE49-F238E27FC236}">
                <a16:creationId xmlns:a16="http://schemas.microsoft.com/office/drawing/2014/main" id="{078F3AB3-CBC1-F01C-CBE1-2072D5A545E3}"/>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0" name="D_6924709a284100d5">
            <a:extLst>
              <a:ext uri="{FF2B5EF4-FFF2-40B4-BE49-F238E27FC236}">
                <a16:creationId xmlns:a16="http://schemas.microsoft.com/office/drawing/2014/main" id="{2441E714-3B83-20E1-C886-814E23E4683C}"/>
              </a:ext>
            </a:extLst>
          </p:cNvPr>
          <p:cNvGraphicFramePr>
            <a:graphicFrameLocks noGrp="1"/>
          </p:cNvGraphicFramePr>
          <p:nvPr>
            <p:extLst>
              <p:ext uri="{D42A27DB-BD31-4B8C-83A1-F6EECF244321}">
                <p14:modId xmlns:p14="http://schemas.microsoft.com/office/powerpoint/2010/main" val="4079768366"/>
              </p:ext>
            </p:extLst>
          </p:nvPr>
        </p:nvGraphicFramePr>
        <p:xfrm>
          <a:off x="8926084" y="4794637"/>
          <a:ext cx="2255908" cy="883346"/>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4484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solidFill>
                            <a:schemeClr val="tx1"/>
                          </a:solidFill>
                        </a:rPr>
                        <a:t>A great deal/ A fair amount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chemeClr val="tx1"/>
                          </a:solidFill>
                          <a:effectLst/>
                          <a:uLnTx/>
                          <a:uFillTx/>
                          <a:latin typeface="Arial"/>
                          <a:ea typeface="+mn-ea"/>
                          <a:cs typeface="+mn-cs"/>
                        </a:rPr>
                        <a:t>Not very much/ not at all</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42614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36%</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1" name="Isosceles Triangle 20">
            <a:extLst>
              <a:ext uri="{FF2B5EF4-FFF2-40B4-BE49-F238E27FC236}">
                <a16:creationId xmlns:a16="http://schemas.microsoft.com/office/drawing/2014/main" id="{837FCB96-6B1B-782D-5A7F-51C3CB662D5C}"/>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2" name="Isosceles Triangle 21">
            <a:extLst>
              <a:ext uri="{FF2B5EF4-FFF2-40B4-BE49-F238E27FC236}">
                <a16:creationId xmlns:a16="http://schemas.microsoft.com/office/drawing/2014/main" id="{A057423C-A75D-A772-7B3A-9FF7101C2100}"/>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4" name="TextBox 23">
            <a:extLst>
              <a:ext uri="{FF2B5EF4-FFF2-40B4-BE49-F238E27FC236}">
                <a16:creationId xmlns:a16="http://schemas.microsoft.com/office/drawing/2014/main" id="{4E87FACF-87F7-284A-2450-AF6A267FC04B}"/>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25" name="TextBox 24">
            <a:extLst>
              <a:ext uri="{FF2B5EF4-FFF2-40B4-BE49-F238E27FC236}">
                <a16:creationId xmlns:a16="http://schemas.microsoft.com/office/drawing/2014/main" id="{2C83723E-487B-0C86-CC4B-06E16E7119F6}"/>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D_23830b4323c029c5">
            <a:extLst>
              <a:ext uri="{FF2B5EF4-FFF2-40B4-BE49-F238E27FC236}">
                <a16:creationId xmlns:a16="http://schemas.microsoft.com/office/drawing/2014/main" id="{22FC166A-D654-3427-1006-578743758924}"/>
              </a:ext>
            </a:extLst>
          </p:cNvPr>
          <p:cNvGraphicFramePr>
            <a:graphicFrameLocks/>
          </p:cNvGraphicFramePr>
          <p:nvPr>
            <p:extLst>
              <p:ext uri="{D42A27DB-BD31-4B8C-83A1-F6EECF244321}">
                <p14:modId xmlns:p14="http://schemas.microsoft.com/office/powerpoint/2010/main" val="175168262"/>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8" name="D_7d3811a53c790aba">
            <a:extLst>
              <a:ext uri="{FF2B5EF4-FFF2-40B4-BE49-F238E27FC236}">
                <a16:creationId xmlns:a16="http://schemas.microsoft.com/office/drawing/2014/main" id="{54CC318E-F09B-D51A-D9E7-5586C3175EA6}"/>
              </a:ext>
            </a:extLst>
          </p:cNvPr>
          <p:cNvGraphicFramePr>
            <a:graphicFrameLocks/>
          </p:cNvGraphicFramePr>
          <p:nvPr>
            <p:extLst>
              <p:ext uri="{D42A27DB-BD31-4B8C-83A1-F6EECF244321}">
                <p14:modId xmlns:p14="http://schemas.microsoft.com/office/powerpoint/2010/main" val="716535015"/>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9" name="Table1">
            <a:extLst>
              <a:ext uri="{FF2B5EF4-FFF2-40B4-BE49-F238E27FC236}">
                <a16:creationId xmlns:a16="http://schemas.microsoft.com/office/drawing/2014/main" id="{D7A21CB9-24AE-FDB0-4613-26A2FC231378}"/>
              </a:ext>
            </a:extLst>
          </p:cNvPr>
          <p:cNvGraphicFramePr>
            <a:graphicFrameLocks noGrp="1"/>
          </p:cNvGraphicFramePr>
          <p:nvPr>
            <p:extLst>
              <p:ext uri="{D42A27DB-BD31-4B8C-83A1-F6EECF244321}">
                <p14:modId xmlns:p14="http://schemas.microsoft.com/office/powerpoint/2010/main" val="775176817"/>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D_c3997f8786c7139d">
            <a:extLst>
              <a:ext uri="{FF2B5EF4-FFF2-40B4-BE49-F238E27FC236}">
                <a16:creationId xmlns:a16="http://schemas.microsoft.com/office/drawing/2014/main" id="{FC0CE8CF-3A13-8749-51AF-DA7EFAB89513}"/>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(17,987), ICS (414); Type 2, National (24,260), ICS (560))</a:t>
            </a:r>
            <a:endParaRPr lang="en-GB" sz="1000" b="0" dirty="0">
              <a:solidFill>
                <a:schemeClr val="tx1"/>
              </a:solidFill>
              <a:latin typeface="+mn-lt"/>
            </a:endParaRPr>
          </a:p>
        </p:txBody>
      </p:sp>
      <p:graphicFrame>
        <p:nvGraphicFramePr>
          <p:cNvPr id="15" name="Ipsos Ribbon Rules" hidden="1">
            <a:extLst>
              <a:ext uri="{FF2B5EF4-FFF2-40B4-BE49-F238E27FC236}">
                <a16:creationId xmlns:a16="http://schemas.microsoft.com/office/drawing/2014/main" id="{14E395D0-BBE8-5869-BE94-CFC160D058BF}"/>
              </a:ext>
            </a:extLst>
          </p:cNvPr>
          <p:cNvGraphicFramePr/>
          <p:nvPr>
            <p:extLst>
              <p:ext uri="{D42A27DB-BD31-4B8C-83A1-F6EECF244321}">
                <p14:modId xmlns:p14="http://schemas.microsoft.com/office/powerpoint/2010/main" val="3628896520"/>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2346939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909131"/>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9" name="Isosceles Triangle 28">
            <a:extLst>
              <a:ext uri="{FF2B5EF4-FFF2-40B4-BE49-F238E27FC236}">
                <a16:creationId xmlns:a16="http://schemas.microsoft.com/office/drawing/2014/main" id="{5CA328FE-E223-20DB-0750-1A42EC293E81}"/>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1" name="Isosceles Triangle 30">
            <a:extLst>
              <a:ext uri="{FF2B5EF4-FFF2-40B4-BE49-F238E27FC236}">
                <a16:creationId xmlns:a16="http://schemas.microsoft.com/office/drawing/2014/main" id="{FAA02776-B641-F25E-E9EA-98E30CF40AAD}"/>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Level of acceptance</a:t>
            </a:r>
            <a:endParaRPr lang="en-GB" sz="2800" dirty="0"/>
          </a:p>
        </p:txBody>
      </p:sp>
      <p:sp>
        <p:nvSpPr>
          <p:cNvPr id="5" name="Title 1">
            <a:extLst>
              <a:ext uri="{FF2B5EF4-FFF2-40B4-BE49-F238E27FC236}">
                <a16:creationId xmlns:a16="http://schemas.microsoft.com/office/drawing/2014/main" id="{A277AA67-8274-C050-E204-605B246A9520}"/>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10" name="D_84d3f826a4512fe2_CalcTable">
            <a:extLst>
              <a:ext uri="{FF2B5EF4-FFF2-40B4-BE49-F238E27FC236}">
                <a16:creationId xmlns:a16="http://schemas.microsoft.com/office/drawing/2014/main" id="{5428B7AA-B9BB-4928-C507-65245E42E199}"/>
              </a:ext>
            </a:extLst>
          </p:cNvPr>
          <p:cNvGraphicFramePr>
            <a:graphicFrameLocks noGrp="1"/>
          </p:cNvGraphicFramePr>
          <p:nvPr>
            <p:extLst>
              <p:ext uri="{D42A27DB-BD31-4B8C-83A1-F6EECF244321}">
                <p14:modId xmlns:p14="http://schemas.microsoft.com/office/powerpoint/2010/main" val="3627237032"/>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86%</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8" name="D_84d3f826a4512fe2" hidden="1">
            <a:extLst>
              <a:ext uri="{FF2B5EF4-FFF2-40B4-BE49-F238E27FC236}">
                <a16:creationId xmlns:a16="http://schemas.microsoft.com/office/drawing/2014/main" id="{873C42B3-9FBA-9D8D-2673-1B9846603726}"/>
              </a:ext>
            </a:extLst>
          </p:cNvPr>
          <p:cNvGraphicFramePr/>
          <p:nvPr>
            <p:extLst>
              <p:ext uri="{D42A27DB-BD31-4B8C-83A1-F6EECF244321}">
                <p14:modId xmlns:p14="http://schemas.microsoft.com/office/powerpoint/2010/main" val="2664610263"/>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15" name="Title 1">
            <a:extLst>
              <a:ext uri="{FF2B5EF4-FFF2-40B4-BE49-F238E27FC236}">
                <a16:creationId xmlns:a16="http://schemas.microsoft.com/office/drawing/2014/main" id="{111930CA-D509-8072-7149-54366F93753A}"/>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1" name="D_f0bdcc14e1c5afe2">
            <a:extLst>
              <a:ext uri="{FF2B5EF4-FFF2-40B4-BE49-F238E27FC236}">
                <a16:creationId xmlns:a16="http://schemas.microsoft.com/office/drawing/2014/main" id="{DBA74D05-BFF8-2644-23FB-4773131B39E0}"/>
              </a:ext>
            </a:extLst>
          </p:cNvPr>
          <p:cNvGraphicFramePr>
            <a:graphicFrameLocks noGrp="1"/>
          </p:cNvGraphicFramePr>
          <p:nvPr>
            <p:extLst>
              <p:ext uri="{D42A27DB-BD31-4B8C-83A1-F6EECF244321}">
                <p14:modId xmlns:p14="http://schemas.microsoft.com/office/powerpoint/2010/main" val="1500412187"/>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3" name="Title 1">
            <a:extLst>
              <a:ext uri="{FF2B5EF4-FFF2-40B4-BE49-F238E27FC236}">
                <a16:creationId xmlns:a16="http://schemas.microsoft.com/office/drawing/2014/main" id="{985B3FC7-C64A-90B1-BACD-75399D118E90}"/>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7" name="D_bd6050684a05afe2_CalcTable">
            <a:extLst>
              <a:ext uri="{FF2B5EF4-FFF2-40B4-BE49-F238E27FC236}">
                <a16:creationId xmlns:a16="http://schemas.microsoft.com/office/drawing/2014/main" id="{51C6E88B-EBEC-48D2-2CE1-8CDDAEC0CB08}"/>
              </a:ext>
            </a:extLst>
          </p:cNvPr>
          <p:cNvGraphicFramePr>
            <a:graphicFrameLocks noGrp="1"/>
          </p:cNvGraphicFramePr>
          <p:nvPr>
            <p:extLst>
              <p:ext uri="{D42A27DB-BD31-4B8C-83A1-F6EECF244321}">
                <p14:modId xmlns:p14="http://schemas.microsoft.com/office/powerpoint/2010/main" val="3832610676"/>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dirty="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79%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9" name="D_bd6050684a05afe2" hidden="1">
            <a:extLst>
              <a:ext uri="{FF2B5EF4-FFF2-40B4-BE49-F238E27FC236}">
                <a16:creationId xmlns:a16="http://schemas.microsoft.com/office/drawing/2014/main" id="{0CB9385A-149B-4CE0-252D-31A80B155BA6}"/>
              </a:ext>
            </a:extLst>
          </p:cNvPr>
          <p:cNvGraphicFramePr/>
          <p:nvPr>
            <p:extLst>
              <p:ext uri="{D42A27DB-BD31-4B8C-83A1-F6EECF244321}">
                <p14:modId xmlns:p14="http://schemas.microsoft.com/office/powerpoint/2010/main" val="3455524529"/>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28" name="Title 1">
            <a:extLst>
              <a:ext uri="{FF2B5EF4-FFF2-40B4-BE49-F238E27FC236}">
                <a16:creationId xmlns:a16="http://schemas.microsoft.com/office/drawing/2014/main" id="{C8BBD098-F840-D697-5781-01AA74895491}"/>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30" name="D_9f5c2ed84decafe2">
            <a:extLst>
              <a:ext uri="{FF2B5EF4-FFF2-40B4-BE49-F238E27FC236}">
                <a16:creationId xmlns:a16="http://schemas.microsoft.com/office/drawing/2014/main" id="{E08F6B23-0A07-3460-973C-7CE27CA902C1}"/>
              </a:ext>
            </a:extLst>
          </p:cNvPr>
          <p:cNvGraphicFramePr>
            <a:graphicFrameLocks noGrp="1"/>
          </p:cNvGraphicFramePr>
          <p:nvPr>
            <p:extLst>
              <p:ext uri="{D42A27DB-BD31-4B8C-83A1-F6EECF244321}">
                <p14:modId xmlns:p14="http://schemas.microsoft.com/office/powerpoint/2010/main" val="446561986"/>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32" name="Rectangle 31">
            <a:extLst>
              <a:ext uri="{FF2B5EF4-FFF2-40B4-BE49-F238E27FC236}">
                <a16:creationId xmlns:a16="http://schemas.microsoft.com/office/drawing/2014/main" id="{54F23DBA-54FE-A732-D43B-14D845A9181A}"/>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Q30. To what extent do you agree or disagree with the following statement? </a:t>
            </a:r>
            <a:r>
              <a:rPr lang="en-GB" sz="1600" b="1">
                <a:solidFill>
                  <a:prstClr val="white"/>
                </a:solidFill>
                <a:latin typeface="Arial"/>
              </a:rPr>
              <a:t>“</a:t>
            </a:r>
            <a:r>
              <a:rPr kumimoji="0" lang="en-GB" sz="1600" b="1" i="0" u="none" strike="noStrike" kern="1200" cap="none" spc="0" normalizeH="0" baseline="0" noProof="0">
                <a:ln>
                  <a:noFill/>
                </a:ln>
                <a:solidFill>
                  <a:prstClr val="white"/>
                </a:solidFill>
                <a:effectLst/>
                <a:uLnTx/>
                <a:uFillTx/>
                <a:latin typeface="Arial"/>
                <a:ea typeface="+mn-ea"/>
                <a:cs typeface="+mn-cs"/>
              </a:rPr>
              <a:t>I have accepted that I am living with diabetes”</a:t>
            </a:r>
          </a:p>
        </p:txBody>
      </p:sp>
      <p:sp>
        <p:nvSpPr>
          <p:cNvPr id="33" name="TextBox 32">
            <a:extLst>
              <a:ext uri="{FF2B5EF4-FFF2-40B4-BE49-F238E27FC236}">
                <a16:creationId xmlns:a16="http://schemas.microsoft.com/office/drawing/2014/main" id="{BFBD6C53-A5F1-FC37-644C-3D8A57536BCA}"/>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4" name="TextBox 33">
            <a:extLst>
              <a:ext uri="{FF2B5EF4-FFF2-40B4-BE49-F238E27FC236}">
                <a16:creationId xmlns:a16="http://schemas.microsoft.com/office/drawing/2014/main" id="{C2DEDB6F-9910-6A01-B267-975B54309AF5}"/>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2" name="D_0a3994ff986999e2">
            <a:extLst>
              <a:ext uri="{FF2B5EF4-FFF2-40B4-BE49-F238E27FC236}">
                <a16:creationId xmlns:a16="http://schemas.microsoft.com/office/drawing/2014/main" id="{FA301290-4390-25C2-9260-9D1047D4F42B}"/>
              </a:ext>
            </a:extLst>
          </p:cNvPr>
          <p:cNvGraphicFramePr>
            <a:graphicFrameLocks/>
          </p:cNvGraphicFramePr>
          <p:nvPr>
            <p:extLst>
              <p:ext uri="{D42A27DB-BD31-4B8C-83A1-F6EECF244321}">
                <p14:modId xmlns:p14="http://schemas.microsoft.com/office/powerpoint/2010/main" val="1067900610"/>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 name="D_44828d09ed4da7e2">
            <a:extLst>
              <a:ext uri="{FF2B5EF4-FFF2-40B4-BE49-F238E27FC236}">
                <a16:creationId xmlns:a16="http://schemas.microsoft.com/office/drawing/2014/main" id="{4B322533-CEBB-B7BE-7DE4-A4D6DA1715DA}"/>
              </a:ext>
            </a:extLst>
          </p:cNvPr>
          <p:cNvGraphicFramePr>
            <a:graphicFrameLocks/>
          </p:cNvGraphicFramePr>
          <p:nvPr>
            <p:extLst>
              <p:ext uri="{D42A27DB-BD31-4B8C-83A1-F6EECF244321}">
                <p14:modId xmlns:p14="http://schemas.microsoft.com/office/powerpoint/2010/main" val="1145529693"/>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pic>
        <p:nvPicPr>
          <p:cNvPr id="6" name="Graphic 5" descr="Information with solid fill">
            <a:extLst>
              <a:ext uri="{FF2B5EF4-FFF2-40B4-BE49-F238E27FC236}">
                <a16:creationId xmlns:a16="http://schemas.microsoft.com/office/drawing/2014/main" id="{8E24167F-8C62-607F-A98C-B77F84A962E9}"/>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990505" y="6134895"/>
            <a:ext cx="253279" cy="253279"/>
          </a:xfrm>
          <a:prstGeom prst="rect">
            <a:avLst/>
          </a:prstGeom>
        </p:spPr>
      </p:pic>
      <p:sp>
        <p:nvSpPr>
          <p:cNvPr id="7" name="Rectangle 6">
            <a:extLst>
              <a:ext uri="{FF2B5EF4-FFF2-40B4-BE49-F238E27FC236}">
                <a16:creationId xmlns:a16="http://schemas.microsoft.com/office/drawing/2014/main" id="{071A0E1B-6338-3972-A4F6-CBEF1655BEFA}"/>
              </a:ext>
            </a:extLst>
          </p:cNvPr>
          <p:cNvSpPr/>
          <p:nvPr/>
        </p:nvSpPr>
        <p:spPr>
          <a:xfrm>
            <a:off x="8243784" y="6061480"/>
            <a:ext cx="348195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Agree = % Strongly agree + % Tend to agree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Disagree = %Tend to disagree + % Strongly disagree </a:t>
            </a:r>
          </a:p>
        </p:txBody>
      </p:sp>
      <p:graphicFrame>
        <p:nvGraphicFramePr>
          <p:cNvPr id="12" name="Table1">
            <a:extLst>
              <a:ext uri="{FF2B5EF4-FFF2-40B4-BE49-F238E27FC236}">
                <a16:creationId xmlns:a16="http://schemas.microsoft.com/office/drawing/2014/main" id="{84655C57-A3B1-354D-77D9-8C01ECF72BC7}"/>
              </a:ext>
            </a:extLst>
          </p:cNvPr>
          <p:cNvGraphicFramePr>
            <a:graphicFrameLocks noGrp="1"/>
          </p:cNvGraphicFramePr>
          <p:nvPr>
            <p:extLst>
              <p:ext uri="{D42A27DB-BD31-4B8C-83A1-F6EECF244321}">
                <p14:modId xmlns:p14="http://schemas.microsoft.com/office/powerpoint/2010/main" val="312484549"/>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3" name="D_fc8618a316c77b80">
            <a:extLst>
              <a:ext uri="{FF2B5EF4-FFF2-40B4-BE49-F238E27FC236}">
                <a16:creationId xmlns:a16="http://schemas.microsoft.com/office/drawing/2014/main" id="{12208B2B-8750-4DCC-A5D8-F906F64708AE}"/>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(18,003), ICS (414); Type 2, National (24,267), ICS (559))</a:t>
            </a:r>
            <a:endParaRPr lang="en-GB" sz="1000" b="0" dirty="0">
              <a:solidFill>
                <a:schemeClr val="tx1"/>
              </a:solidFill>
              <a:latin typeface="+mn-lt"/>
            </a:endParaRPr>
          </a:p>
        </p:txBody>
      </p:sp>
      <p:graphicFrame>
        <p:nvGraphicFramePr>
          <p:cNvPr id="14" name="Ipsos Ribbon Rules" hidden="1">
            <a:extLst>
              <a:ext uri="{FF2B5EF4-FFF2-40B4-BE49-F238E27FC236}">
                <a16:creationId xmlns:a16="http://schemas.microsoft.com/office/drawing/2014/main" id="{64F5CCD5-C888-0DB1-CFBA-1EA3D6FAD76B}"/>
              </a:ext>
            </a:extLst>
          </p:cNvPr>
          <p:cNvGraphicFramePr/>
          <p:nvPr>
            <p:extLst>
              <p:ext uri="{D42A27DB-BD31-4B8C-83A1-F6EECF244321}">
                <p14:modId xmlns:p14="http://schemas.microsoft.com/office/powerpoint/2010/main" val="3963065984"/>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509760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52450E24-482D-998E-D006-0CE62BAA839E}"/>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Q31. Over the last 12 months, how confident have you felt managing your diabetes day-to-day?</a:t>
            </a:r>
          </a:p>
        </p:txBody>
      </p:sp>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786111"/>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Confidence managing day-to-day</a:t>
            </a:r>
          </a:p>
        </p:txBody>
      </p:sp>
      <p:sp>
        <p:nvSpPr>
          <p:cNvPr id="12" name="Title 1">
            <a:extLst>
              <a:ext uri="{FF2B5EF4-FFF2-40B4-BE49-F238E27FC236}">
                <a16:creationId xmlns:a16="http://schemas.microsoft.com/office/drawing/2014/main" id="{D13BBDE3-8DE5-BF10-2562-63E56E2DCEE0}"/>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13" name="D_0cde72774b7b0f64_CalcTable">
            <a:extLst>
              <a:ext uri="{FF2B5EF4-FFF2-40B4-BE49-F238E27FC236}">
                <a16:creationId xmlns:a16="http://schemas.microsoft.com/office/drawing/2014/main" id="{920A33A8-615C-E6B3-971C-F88887FD2EFB}"/>
              </a:ext>
            </a:extLst>
          </p:cNvPr>
          <p:cNvGraphicFramePr>
            <a:graphicFrameLocks noGrp="1"/>
          </p:cNvGraphicFramePr>
          <p:nvPr>
            <p:extLst>
              <p:ext uri="{D42A27DB-BD31-4B8C-83A1-F6EECF244321}">
                <p14:modId xmlns:p14="http://schemas.microsoft.com/office/powerpoint/2010/main" val="892755005"/>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16%</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14" name="Title 1">
            <a:extLst>
              <a:ext uri="{FF2B5EF4-FFF2-40B4-BE49-F238E27FC236}">
                <a16:creationId xmlns:a16="http://schemas.microsoft.com/office/drawing/2014/main" id="{CA153E36-5767-E15A-E22C-1E5FE05F48A1}"/>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18" name="D_ba45c636152410fc">
            <a:extLst>
              <a:ext uri="{FF2B5EF4-FFF2-40B4-BE49-F238E27FC236}">
                <a16:creationId xmlns:a16="http://schemas.microsoft.com/office/drawing/2014/main" id="{FC4F0A2E-A39A-BC30-86F8-C167942F626B}"/>
              </a:ext>
            </a:extLst>
          </p:cNvPr>
          <p:cNvGraphicFramePr>
            <a:graphicFrameLocks noGrp="1"/>
          </p:cNvGraphicFramePr>
          <p:nvPr>
            <p:extLst>
              <p:ext uri="{D42A27DB-BD31-4B8C-83A1-F6EECF244321}">
                <p14:modId xmlns:p14="http://schemas.microsoft.com/office/powerpoint/2010/main" val="452321256"/>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19" name="Title 1">
            <a:extLst>
              <a:ext uri="{FF2B5EF4-FFF2-40B4-BE49-F238E27FC236}">
                <a16:creationId xmlns:a16="http://schemas.microsoft.com/office/drawing/2014/main" id="{AF1B46FD-910A-7720-7F01-81876621C2F9}"/>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0" name="D_4552074292f84025_CalcTable">
            <a:extLst>
              <a:ext uri="{FF2B5EF4-FFF2-40B4-BE49-F238E27FC236}">
                <a16:creationId xmlns:a16="http://schemas.microsoft.com/office/drawing/2014/main" id="{7F36ECD1-8475-5A81-37CE-251EE4B2FD97}"/>
              </a:ext>
            </a:extLst>
          </p:cNvPr>
          <p:cNvGraphicFramePr>
            <a:graphicFrameLocks noGrp="1"/>
          </p:cNvGraphicFramePr>
          <p:nvPr>
            <p:extLst>
              <p:ext uri="{D42A27DB-BD31-4B8C-83A1-F6EECF244321}">
                <p14:modId xmlns:p14="http://schemas.microsoft.com/office/powerpoint/2010/main" val="3917588039"/>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21" name="Title 1">
            <a:extLst>
              <a:ext uri="{FF2B5EF4-FFF2-40B4-BE49-F238E27FC236}">
                <a16:creationId xmlns:a16="http://schemas.microsoft.com/office/drawing/2014/main" id="{FDE50AA0-9C8F-230C-4460-8777E12A835A}"/>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2" name="D_670ebb83e14a4025">
            <a:extLst>
              <a:ext uri="{FF2B5EF4-FFF2-40B4-BE49-F238E27FC236}">
                <a16:creationId xmlns:a16="http://schemas.microsoft.com/office/drawing/2014/main" id="{E10F3E49-54CA-4546-F4DE-976A5A955091}"/>
              </a:ext>
            </a:extLst>
          </p:cNvPr>
          <p:cNvGraphicFramePr>
            <a:graphicFrameLocks noGrp="1"/>
          </p:cNvGraphicFramePr>
          <p:nvPr>
            <p:extLst>
              <p:ext uri="{D42A27DB-BD31-4B8C-83A1-F6EECF244321}">
                <p14:modId xmlns:p14="http://schemas.microsoft.com/office/powerpoint/2010/main" val="39743013"/>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5" name="Isosceles Triangle 24">
            <a:extLst>
              <a:ext uri="{FF2B5EF4-FFF2-40B4-BE49-F238E27FC236}">
                <a16:creationId xmlns:a16="http://schemas.microsoft.com/office/drawing/2014/main" id="{5DA67CF2-C037-CDBE-12D1-BCE89962266C}"/>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8" name="Isosceles Triangle 27">
            <a:extLst>
              <a:ext uri="{FF2B5EF4-FFF2-40B4-BE49-F238E27FC236}">
                <a16:creationId xmlns:a16="http://schemas.microsoft.com/office/drawing/2014/main" id="{320E6684-782D-7B6E-E31E-E74882D1EB4F}"/>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8" name="TextBox 37">
            <a:extLst>
              <a:ext uri="{FF2B5EF4-FFF2-40B4-BE49-F238E27FC236}">
                <a16:creationId xmlns:a16="http://schemas.microsoft.com/office/drawing/2014/main" id="{DAD6CF31-9B93-0F60-3F69-615BFF85A29F}"/>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9" name="TextBox 38">
            <a:extLst>
              <a:ext uri="{FF2B5EF4-FFF2-40B4-BE49-F238E27FC236}">
                <a16:creationId xmlns:a16="http://schemas.microsoft.com/office/drawing/2014/main" id="{0D633770-1B4D-F967-8604-E083FB2D1DDC}"/>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D_2beafdfefaad2be8">
            <a:extLst>
              <a:ext uri="{FF2B5EF4-FFF2-40B4-BE49-F238E27FC236}">
                <a16:creationId xmlns:a16="http://schemas.microsoft.com/office/drawing/2014/main" id="{C1F12E97-CA4F-9AC6-BCEA-225B71B26D81}"/>
              </a:ext>
            </a:extLst>
          </p:cNvPr>
          <p:cNvGraphicFramePr>
            <a:graphicFrameLocks/>
          </p:cNvGraphicFramePr>
          <p:nvPr>
            <p:extLst>
              <p:ext uri="{D42A27DB-BD31-4B8C-83A1-F6EECF244321}">
                <p14:modId xmlns:p14="http://schemas.microsoft.com/office/powerpoint/2010/main" val="1489204720"/>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D_5404dfdc7525780e">
            <a:extLst>
              <a:ext uri="{FF2B5EF4-FFF2-40B4-BE49-F238E27FC236}">
                <a16:creationId xmlns:a16="http://schemas.microsoft.com/office/drawing/2014/main" id="{3A1C054E-ADA6-155B-CF89-2606C1ED8771}"/>
              </a:ext>
            </a:extLst>
          </p:cNvPr>
          <p:cNvGraphicFramePr>
            <a:graphicFrameLocks/>
          </p:cNvGraphicFramePr>
          <p:nvPr>
            <p:extLst>
              <p:ext uri="{D42A27DB-BD31-4B8C-83A1-F6EECF244321}">
                <p14:modId xmlns:p14="http://schemas.microsoft.com/office/powerpoint/2010/main" val="2464256799"/>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5"/>
          </a:graphicData>
        </a:graphic>
      </p:graphicFrame>
      <p:pic>
        <p:nvPicPr>
          <p:cNvPr id="9" name="Graphic 8" descr="Information with solid fill">
            <a:extLst>
              <a:ext uri="{FF2B5EF4-FFF2-40B4-BE49-F238E27FC236}">
                <a16:creationId xmlns:a16="http://schemas.microsoft.com/office/drawing/2014/main" id="{2AD3E9E6-B8C6-9237-3FE2-EC657241A10F}"/>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525280" y="6136024"/>
            <a:ext cx="275419" cy="253279"/>
          </a:xfrm>
          <a:prstGeom prst="rect">
            <a:avLst/>
          </a:prstGeom>
        </p:spPr>
      </p:pic>
      <p:sp>
        <p:nvSpPr>
          <p:cNvPr id="10" name="Rectangle 9">
            <a:extLst>
              <a:ext uri="{FF2B5EF4-FFF2-40B4-BE49-F238E27FC236}">
                <a16:creationId xmlns:a16="http://schemas.microsoft.com/office/drawing/2014/main" id="{4AD50180-F8DB-8108-F200-9339E700C5F0}"/>
              </a:ext>
            </a:extLst>
          </p:cNvPr>
          <p:cNvSpPr/>
          <p:nvPr/>
        </p:nvSpPr>
        <p:spPr>
          <a:xfrm>
            <a:off x="7778559" y="6062609"/>
            <a:ext cx="378632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Confident = % Very confident + % </a:t>
            </a:r>
            <a:r>
              <a:rPr lang="en-GB" sz="1000" dirty="0">
                <a:solidFill>
                  <a:prstClr val="black"/>
                </a:solidFill>
              </a:rPr>
              <a:t>Fairly confident</a:t>
            </a:r>
            <a:endParaRPr kumimoji="0" lang="en-GB" sz="1000" b="0" i="0" u="none" strike="noStrike" kern="1200" cap="none" spc="0" normalizeH="0" baseline="0" noProof="0" dirty="0">
              <a:ln>
                <a:noFill/>
              </a:ln>
              <a:solidFill>
                <a:prstClr val="black"/>
              </a:solidFill>
              <a:effectLst/>
              <a:uLnTx/>
              <a:uFillTx/>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Not confident = % Not very confident + % Not at all confident</a:t>
            </a:r>
          </a:p>
        </p:txBody>
      </p:sp>
      <p:graphicFrame>
        <p:nvGraphicFramePr>
          <p:cNvPr id="2" name="D_0cde72774b7b0f64" hidden="1">
            <a:extLst>
              <a:ext uri="{FF2B5EF4-FFF2-40B4-BE49-F238E27FC236}">
                <a16:creationId xmlns:a16="http://schemas.microsoft.com/office/drawing/2014/main" id="{3FD708FB-11F6-5E0A-46D9-9D6861677CEE}"/>
              </a:ext>
            </a:extLst>
          </p:cNvPr>
          <p:cNvGraphicFramePr/>
          <p:nvPr>
            <p:extLst>
              <p:ext uri="{D42A27DB-BD31-4B8C-83A1-F6EECF244321}">
                <p14:modId xmlns:p14="http://schemas.microsoft.com/office/powerpoint/2010/main" val="970478585"/>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6" name="D_4552074292f84025" hidden="1">
            <a:extLst>
              <a:ext uri="{FF2B5EF4-FFF2-40B4-BE49-F238E27FC236}">
                <a16:creationId xmlns:a16="http://schemas.microsoft.com/office/drawing/2014/main" id="{D9741215-A14F-E4F7-ACAB-6088871022DA}"/>
              </a:ext>
            </a:extLst>
          </p:cNvPr>
          <p:cNvGraphicFramePr/>
          <p:nvPr>
            <p:extLst>
              <p:ext uri="{D42A27DB-BD31-4B8C-83A1-F6EECF244321}">
                <p14:modId xmlns:p14="http://schemas.microsoft.com/office/powerpoint/2010/main" val="635205481"/>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7" name="Table1">
            <a:extLst>
              <a:ext uri="{FF2B5EF4-FFF2-40B4-BE49-F238E27FC236}">
                <a16:creationId xmlns:a16="http://schemas.microsoft.com/office/drawing/2014/main" id="{DD60BD5E-8426-B3F5-CB69-C3A506176CD5}"/>
              </a:ext>
            </a:extLst>
          </p:cNvPr>
          <p:cNvGraphicFramePr>
            <a:graphicFrameLocks noGrp="1"/>
          </p:cNvGraphicFramePr>
          <p:nvPr>
            <p:extLst>
              <p:ext uri="{D42A27DB-BD31-4B8C-83A1-F6EECF244321}">
                <p14:modId xmlns:p14="http://schemas.microsoft.com/office/powerpoint/2010/main" val="1970459582"/>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8" name="D_c95aea8d654d368f">
            <a:extLst>
              <a:ext uri="{FF2B5EF4-FFF2-40B4-BE49-F238E27FC236}">
                <a16:creationId xmlns:a16="http://schemas.microsoft.com/office/drawing/2014/main" id="{9BC88880-1727-8184-99F6-0B7A934FF410}"/>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(17,987), ICS (413); Type 2, National (24,196), ICS (557))</a:t>
            </a:r>
            <a:endParaRPr lang="en-GB" sz="1000" b="0" dirty="0">
              <a:solidFill>
                <a:schemeClr val="tx1"/>
              </a:solidFill>
              <a:latin typeface="+mn-lt"/>
            </a:endParaRPr>
          </a:p>
        </p:txBody>
      </p:sp>
      <p:graphicFrame>
        <p:nvGraphicFramePr>
          <p:cNvPr id="15" name="Ipsos Ribbon Rules" hidden="1">
            <a:extLst>
              <a:ext uri="{FF2B5EF4-FFF2-40B4-BE49-F238E27FC236}">
                <a16:creationId xmlns:a16="http://schemas.microsoft.com/office/drawing/2014/main" id="{DB114820-78E3-145E-4FDE-21812A3C11F1}"/>
              </a:ext>
            </a:extLst>
          </p:cNvPr>
          <p:cNvGraphicFramePr/>
          <p:nvPr>
            <p:extLst>
              <p:ext uri="{D42A27DB-BD31-4B8C-83A1-F6EECF244321}">
                <p14:modId xmlns:p14="http://schemas.microsoft.com/office/powerpoint/2010/main" val="2644924946"/>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1782775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7090687A-44D7-FF7C-E8CB-9954620F01EA}"/>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E6EF6161-7A8F-3BB8-AA5C-E36484C1E3A8}"/>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9" name="Title1">
            <a:extLst>
              <a:ext uri="{FF2B5EF4-FFF2-40B4-BE49-F238E27FC236}">
                <a16:creationId xmlns:a16="http://schemas.microsoft.com/office/drawing/2014/main" id="{8EA064A4-B784-A2D6-7267-324E0581A14C}"/>
              </a:ext>
            </a:extLst>
          </p:cNvPr>
          <p:cNvSpPr txBox="1">
            <a:spLocks/>
          </p:cNvSpPr>
          <p:nvPr/>
        </p:nvSpPr>
        <p:spPr>
          <a:xfrm>
            <a:off x="297532" y="1427261"/>
            <a:ext cx="11674089" cy="963175"/>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Introduction</a:t>
            </a: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How to use this report</a:t>
            </a: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Interpreting the results</a:t>
            </a:r>
          </a:p>
        </p:txBody>
      </p:sp>
    </p:spTree>
    <p:extLst>
      <p:ext uri="{BB962C8B-B14F-4D97-AF65-F5344CB8AC3E}">
        <p14:creationId xmlns:p14="http://schemas.microsoft.com/office/powerpoint/2010/main" val="33682488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33FDC78-E1CE-12DE-9859-76AF06AAD136}"/>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Q32. Over the last 12 months, have you had support from other people living with diabetes?</a:t>
            </a:r>
          </a:p>
        </p:txBody>
      </p:sp>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dirty="0"/>
              <a:t>Living with diabetes: Support from others</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806964"/>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06C5AAE-614A-0ADB-1E29-E44B8D4C2D49}"/>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4" name="TextBox 13">
            <a:extLst>
              <a:ext uri="{FF2B5EF4-FFF2-40B4-BE49-F238E27FC236}">
                <a16:creationId xmlns:a16="http://schemas.microsoft.com/office/drawing/2014/main" id="{A83316BF-87D6-3180-9D89-12B2C00DA87B}"/>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Table1">
            <a:extLst>
              <a:ext uri="{FF2B5EF4-FFF2-40B4-BE49-F238E27FC236}">
                <a16:creationId xmlns:a16="http://schemas.microsoft.com/office/drawing/2014/main" id="{0CE7DEDA-A4E3-9134-00CC-10C7366C5B98}"/>
              </a:ext>
            </a:extLst>
          </p:cNvPr>
          <p:cNvGraphicFramePr>
            <a:graphicFrameLocks noGrp="1"/>
          </p:cNvGraphicFramePr>
          <p:nvPr>
            <p:extLst>
              <p:ext uri="{D42A27DB-BD31-4B8C-83A1-F6EECF244321}">
                <p14:modId xmlns:p14="http://schemas.microsoft.com/office/powerpoint/2010/main" val="4267988404"/>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D_095a0b5c55835148">
            <a:extLst>
              <a:ext uri="{FF2B5EF4-FFF2-40B4-BE49-F238E27FC236}">
                <a16:creationId xmlns:a16="http://schemas.microsoft.com/office/drawing/2014/main" id="{1083F477-07D6-CAEC-B6A4-DAA8197DDACA}"/>
              </a:ext>
            </a:extLst>
          </p:cNvPr>
          <p:cNvGraphicFramePr>
            <a:graphicFrameLocks/>
          </p:cNvGraphicFramePr>
          <p:nvPr>
            <p:extLst>
              <p:ext uri="{D42A27DB-BD31-4B8C-83A1-F6EECF244321}">
                <p14:modId xmlns:p14="http://schemas.microsoft.com/office/powerpoint/2010/main" val="1825493066"/>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D_1fbc15a0c3bb5148">
            <a:extLst>
              <a:ext uri="{FF2B5EF4-FFF2-40B4-BE49-F238E27FC236}">
                <a16:creationId xmlns:a16="http://schemas.microsoft.com/office/drawing/2014/main" id="{62A1072C-2B99-9412-E5B2-6851E4CE0F08}"/>
              </a:ext>
            </a:extLst>
          </p:cNvPr>
          <p:cNvGraphicFramePr>
            <a:graphicFrameLocks/>
          </p:cNvGraphicFramePr>
          <p:nvPr>
            <p:extLst>
              <p:ext uri="{D42A27DB-BD31-4B8C-83A1-F6EECF244321}">
                <p14:modId xmlns:p14="http://schemas.microsoft.com/office/powerpoint/2010/main" val="2325669746"/>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2" name="D_a63da634c1bde148">
            <a:extLst>
              <a:ext uri="{FF2B5EF4-FFF2-40B4-BE49-F238E27FC236}">
                <a16:creationId xmlns:a16="http://schemas.microsoft.com/office/drawing/2014/main" id="{9CB4A9A6-E006-CB88-168F-58FC3F738F4D}"/>
              </a:ext>
            </a:extLst>
          </p:cNvPr>
          <p:cNvSpPr txBox="1"/>
          <p:nvPr/>
        </p:nvSpPr>
        <p:spPr>
          <a:xfrm>
            <a:off x="445304" y="610634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(17,956), ICS (413); Type 2, National (24,019), ICS (550))</a:t>
            </a:r>
            <a:endParaRPr lang="en-GB" sz="1000" b="0" dirty="0">
              <a:solidFill>
                <a:schemeClr val="tx1"/>
              </a:solidFill>
              <a:latin typeface="+mn-lt"/>
            </a:endParaRPr>
          </a:p>
        </p:txBody>
      </p:sp>
    </p:spTree>
    <p:extLst>
      <p:ext uri="{BB962C8B-B14F-4D97-AF65-F5344CB8AC3E}">
        <p14:creationId xmlns:p14="http://schemas.microsoft.com/office/powerpoint/2010/main" val="2277994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C3DC400-1A16-29FF-466F-CB9175089941}"/>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Q33. Over the last 12 months, would you have found it useful to have support from other people living with diabetes?</a:t>
            </a:r>
          </a:p>
        </p:txBody>
      </p:sp>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a:t>Living with diabetes: Usefulness of support</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47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2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806964"/>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12587529-AE00-402F-E65C-A9F89B0BEC8E}"/>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8" name="TextBox 17">
            <a:extLst>
              <a:ext uri="{FF2B5EF4-FFF2-40B4-BE49-F238E27FC236}">
                <a16:creationId xmlns:a16="http://schemas.microsoft.com/office/drawing/2014/main" id="{8017660F-1262-6B41-116F-3C58A03921C5}"/>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2" name="Table1">
            <a:extLst>
              <a:ext uri="{FF2B5EF4-FFF2-40B4-BE49-F238E27FC236}">
                <a16:creationId xmlns:a16="http://schemas.microsoft.com/office/drawing/2014/main" id="{FA8C2377-DF30-3C63-E926-D20074FBAE41}"/>
              </a:ext>
            </a:extLst>
          </p:cNvPr>
          <p:cNvGraphicFramePr>
            <a:graphicFrameLocks noGrp="1"/>
          </p:cNvGraphicFramePr>
          <p:nvPr>
            <p:extLst>
              <p:ext uri="{D42A27DB-BD31-4B8C-83A1-F6EECF244321}">
                <p14:modId xmlns:p14="http://schemas.microsoft.com/office/powerpoint/2010/main" val="3033970779"/>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D_b8fbff4253d9e5a8">
            <a:extLst>
              <a:ext uri="{FF2B5EF4-FFF2-40B4-BE49-F238E27FC236}">
                <a16:creationId xmlns:a16="http://schemas.microsoft.com/office/drawing/2014/main" id="{7FA14AD6-3948-2D10-698E-FB148EFC0BF8}"/>
              </a:ext>
            </a:extLst>
          </p:cNvPr>
          <p:cNvGraphicFramePr>
            <a:graphicFrameLocks/>
          </p:cNvGraphicFramePr>
          <p:nvPr>
            <p:extLst>
              <p:ext uri="{D42A27DB-BD31-4B8C-83A1-F6EECF244321}">
                <p14:modId xmlns:p14="http://schemas.microsoft.com/office/powerpoint/2010/main" val="4026311360"/>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D_e86c0f1f98c96da8">
            <a:extLst>
              <a:ext uri="{FF2B5EF4-FFF2-40B4-BE49-F238E27FC236}">
                <a16:creationId xmlns:a16="http://schemas.microsoft.com/office/drawing/2014/main" id="{28E07683-40EA-FF3E-4DFF-3F8E75161BE7}"/>
              </a:ext>
            </a:extLst>
          </p:cNvPr>
          <p:cNvGraphicFramePr>
            <a:graphicFrameLocks/>
          </p:cNvGraphicFramePr>
          <p:nvPr>
            <p:extLst>
              <p:ext uri="{D42A27DB-BD31-4B8C-83A1-F6EECF244321}">
                <p14:modId xmlns:p14="http://schemas.microsoft.com/office/powerpoint/2010/main" val="4016453126"/>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9" name="D_9b34a62942f835a8">
            <a:extLst>
              <a:ext uri="{FF2B5EF4-FFF2-40B4-BE49-F238E27FC236}">
                <a16:creationId xmlns:a16="http://schemas.microsoft.com/office/drawing/2014/main" id="{35BABD6F-B040-7EF1-E2B2-226A355AEE27}"/>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who have not had support from other people living with diabetes. Those who selected 'I don't know' have been excluded.
(Type 1, National (8,547), ICS (181); Type 2, National (11,860), ICS (283))</a:t>
            </a:r>
            <a:endParaRPr lang="en-GB" sz="1000" b="0" dirty="0">
              <a:solidFill>
                <a:schemeClr val="tx1"/>
              </a:solidFill>
              <a:latin typeface="+mn-lt"/>
            </a:endParaRPr>
          </a:p>
        </p:txBody>
      </p:sp>
    </p:spTree>
    <p:extLst>
      <p:ext uri="{BB962C8B-B14F-4D97-AF65-F5344CB8AC3E}">
        <p14:creationId xmlns:p14="http://schemas.microsoft.com/office/powerpoint/2010/main" val="201775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a:t>Living with diabetes: Support managing blood sugar</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907253"/>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C8428F23-3D59-A6D4-0386-F6437E94A0A8}"/>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a:t>
            </a:r>
            <a:r>
              <a:rPr lang="en-GB" sz="1600" b="1">
                <a:solidFill>
                  <a:prstClr val="white"/>
                </a:solidFill>
                <a:latin typeface="Arial"/>
              </a:rPr>
              <a:t>4a</a:t>
            </a:r>
            <a:r>
              <a:rPr kumimoji="0" lang="en-GB" sz="1600" b="1" i="0" u="none" strike="noStrike" kern="1200" cap="none" spc="0" normalizeH="0" baseline="0" noProof="0">
                <a:ln>
                  <a:noFill/>
                </a:ln>
                <a:solidFill>
                  <a:prstClr val="white"/>
                </a:solidFill>
                <a:effectLst/>
                <a:uLnTx/>
                <a:uFillTx/>
                <a:latin typeface="Arial"/>
                <a:ea typeface="+mn-ea"/>
                <a:cs typeface="+mn-cs"/>
              </a:rPr>
              <a:t>. Over the last 12 months, have you had support from healthcare professionals in the following areas to help you manage your diabetes? “Monitoring your blood sugar levels”</a:t>
            </a:r>
          </a:p>
        </p:txBody>
      </p:sp>
      <p:sp>
        <p:nvSpPr>
          <p:cNvPr id="9" name="TextBox 8">
            <a:extLst>
              <a:ext uri="{FF2B5EF4-FFF2-40B4-BE49-F238E27FC236}">
                <a16:creationId xmlns:a16="http://schemas.microsoft.com/office/drawing/2014/main" id="{5EAA5736-94E8-8355-9CC6-D7E3BDAE29E8}"/>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4" name="TextBox 13">
            <a:extLst>
              <a:ext uri="{FF2B5EF4-FFF2-40B4-BE49-F238E27FC236}">
                <a16:creationId xmlns:a16="http://schemas.microsoft.com/office/drawing/2014/main" id="{4139BE51-1B64-B612-9B11-3DA63366318C}"/>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18" name="Table1">
            <a:extLst>
              <a:ext uri="{FF2B5EF4-FFF2-40B4-BE49-F238E27FC236}">
                <a16:creationId xmlns:a16="http://schemas.microsoft.com/office/drawing/2014/main" id="{96BB6216-FC09-CCE8-79F7-4E1F9FEB17C6}"/>
              </a:ext>
            </a:extLst>
          </p:cNvPr>
          <p:cNvGraphicFramePr>
            <a:graphicFrameLocks noGrp="1"/>
          </p:cNvGraphicFramePr>
          <p:nvPr>
            <p:extLst>
              <p:ext uri="{D42A27DB-BD31-4B8C-83A1-F6EECF244321}">
                <p14:modId xmlns:p14="http://schemas.microsoft.com/office/powerpoint/2010/main" val="1547940506"/>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19" name="D_0a175d2f9b279f62">
            <a:extLst>
              <a:ext uri="{FF2B5EF4-FFF2-40B4-BE49-F238E27FC236}">
                <a16:creationId xmlns:a16="http://schemas.microsoft.com/office/drawing/2014/main" id="{5A7A941E-D87F-7994-BF1E-4E60C61660AF}"/>
              </a:ext>
            </a:extLst>
          </p:cNvPr>
          <p:cNvGraphicFramePr>
            <a:graphicFrameLocks/>
          </p:cNvGraphicFramePr>
          <p:nvPr>
            <p:extLst>
              <p:ext uri="{D42A27DB-BD31-4B8C-83A1-F6EECF244321}">
                <p14:modId xmlns:p14="http://schemas.microsoft.com/office/powerpoint/2010/main" val="352108735"/>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0" name="D_3f72330111754762">
            <a:extLst>
              <a:ext uri="{FF2B5EF4-FFF2-40B4-BE49-F238E27FC236}">
                <a16:creationId xmlns:a16="http://schemas.microsoft.com/office/drawing/2014/main" id="{1D945500-2232-E268-A00F-2965906FD3D6}"/>
              </a:ext>
            </a:extLst>
          </p:cNvPr>
          <p:cNvGraphicFramePr>
            <a:graphicFrameLocks/>
          </p:cNvGraphicFramePr>
          <p:nvPr>
            <p:extLst>
              <p:ext uri="{D42A27DB-BD31-4B8C-83A1-F6EECF244321}">
                <p14:modId xmlns:p14="http://schemas.microsoft.com/office/powerpoint/2010/main" val="395668287"/>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22" name="D_58f5b10479ba4762">
            <a:extLst>
              <a:ext uri="{FF2B5EF4-FFF2-40B4-BE49-F238E27FC236}">
                <a16:creationId xmlns:a16="http://schemas.microsoft.com/office/drawing/2014/main" id="{F8C55096-2AD3-521E-CB56-E5D408333A38}"/>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‘Doesn’t apply to me’ have been excluded.
(Type 1, National (17,335), ICS (395); Type 2, National (21,228), ICS (483))</a:t>
            </a:r>
            <a:endParaRPr lang="en-GB" sz="1000" b="0" dirty="0">
              <a:solidFill>
                <a:schemeClr val="tx1"/>
              </a:solidFill>
              <a:latin typeface="+mn-lt"/>
            </a:endParaRPr>
          </a:p>
        </p:txBody>
      </p:sp>
    </p:spTree>
    <p:extLst>
      <p:ext uri="{BB962C8B-B14F-4D97-AF65-F5344CB8AC3E}">
        <p14:creationId xmlns:p14="http://schemas.microsoft.com/office/powerpoint/2010/main" val="1890665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a:t>Living with diabetes: Support taking medicine</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911845"/>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D9C920BB-E9F0-CD8C-5C47-554010C7EED1}"/>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a:t>
            </a:r>
            <a:r>
              <a:rPr lang="en-GB" sz="1600" b="1">
                <a:solidFill>
                  <a:prstClr val="white"/>
                </a:solidFill>
                <a:latin typeface="Arial"/>
              </a:rPr>
              <a:t>4b</a:t>
            </a:r>
            <a:r>
              <a:rPr kumimoji="0" lang="en-GB" sz="1600" b="1" i="0" u="none" strike="noStrike" kern="1200" cap="none" spc="0" normalizeH="0" baseline="0" noProof="0">
                <a:ln>
                  <a:noFill/>
                </a:ln>
                <a:solidFill>
                  <a:prstClr val="white"/>
                </a:solidFill>
                <a:effectLst/>
                <a:uLnTx/>
                <a:uFillTx/>
                <a:latin typeface="Arial"/>
                <a:ea typeface="+mn-ea"/>
                <a:cs typeface="+mn-cs"/>
              </a:rPr>
              <a:t>. Over the last 12 months, have you had support from healthcare professionals in the following areas to help you manage your diabetes? “Taking medicine (such as tablets or insulin)”</a:t>
            </a:r>
          </a:p>
        </p:txBody>
      </p:sp>
      <p:sp>
        <p:nvSpPr>
          <p:cNvPr id="9" name="TextBox 8">
            <a:extLst>
              <a:ext uri="{FF2B5EF4-FFF2-40B4-BE49-F238E27FC236}">
                <a16:creationId xmlns:a16="http://schemas.microsoft.com/office/drawing/2014/main" id="{B7224A51-C5BF-5116-8B52-EB1EA30D7992}"/>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1" name="TextBox 10">
            <a:extLst>
              <a:ext uri="{FF2B5EF4-FFF2-40B4-BE49-F238E27FC236}">
                <a16:creationId xmlns:a16="http://schemas.microsoft.com/office/drawing/2014/main" id="{EDBA4C05-C7FC-586E-00CE-34A15E790E2D}"/>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Table1">
            <a:extLst>
              <a:ext uri="{FF2B5EF4-FFF2-40B4-BE49-F238E27FC236}">
                <a16:creationId xmlns:a16="http://schemas.microsoft.com/office/drawing/2014/main" id="{4AFBBEAD-9A28-7BB3-E425-3EAD910F0E2D}"/>
              </a:ext>
            </a:extLst>
          </p:cNvPr>
          <p:cNvGraphicFramePr>
            <a:graphicFrameLocks noGrp="1"/>
          </p:cNvGraphicFramePr>
          <p:nvPr>
            <p:extLst>
              <p:ext uri="{D42A27DB-BD31-4B8C-83A1-F6EECF244321}">
                <p14:modId xmlns:p14="http://schemas.microsoft.com/office/powerpoint/2010/main" val="3694804407"/>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D_42e7ac7433515a4a">
            <a:extLst>
              <a:ext uri="{FF2B5EF4-FFF2-40B4-BE49-F238E27FC236}">
                <a16:creationId xmlns:a16="http://schemas.microsoft.com/office/drawing/2014/main" id="{0FCF8007-4155-1F86-87CB-B926031E7E13}"/>
              </a:ext>
            </a:extLst>
          </p:cNvPr>
          <p:cNvGraphicFramePr>
            <a:graphicFrameLocks/>
          </p:cNvGraphicFramePr>
          <p:nvPr>
            <p:extLst>
              <p:ext uri="{D42A27DB-BD31-4B8C-83A1-F6EECF244321}">
                <p14:modId xmlns:p14="http://schemas.microsoft.com/office/powerpoint/2010/main" val="2209364954"/>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_f6fd2aff855ac94a">
            <a:extLst>
              <a:ext uri="{FF2B5EF4-FFF2-40B4-BE49-F238E27FC236}">
                <a16:creationId xmlns:a16="http://schemas.microsoft.com/office/drawing/2014/main" id="{694CEA14-E5F3-E4DE-0DEC-EF42480287A8}"/>
              </a:ext>
            </a:extLst>
          </p:cNvPr>
          <p:cNvGraphicFramePr>
            <a:graphicFrameLocks/>
          </p:cNvGraphicFramePr>
          <p:nvPr>
            <p:extLst>
              <p:ext uri="{D42A27DB-BD31-4B8C-83A1-F6EECF244321}">
                <p14:modId xmlns:p14="http://schemas.microsoft.com/office/powerpoint/2010/main" val="3670593769"/>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5" name="D_60aef20dacec134a">
            <a:extLst>
              <a:ext uri="{FF2B5EF4-FFF2-40B4-BE49-F238E27FC236}">
                <a16:creationId xmlns:a16="http://schemas.microsoft.com/office/drawing/2014/main" id="{F51CDB9D-8C77-663E-C22C-5502148D85AE}"/>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‘Doesn’t apply to me’ have been excluded.
(Type 1, National (17,098), ICS (392); Type 2, National (20,915), ICS (478))</a:t>
            </a:r>
            <a:endParaRPr lang="en-GB" sz="1000" b="0" dirty="0">
              <a:solidFill>
                <a:schemeClr val="tx1"/>
              </a:solidFill>
              <a:latin typeface="+mn-lt"/>
            </a:endParaRPr>
          </a:p>
        </p:txBody>
      </p:sp>
    </p:spTree>
    <p:extLst>
      <p:ext uri="{BB962C8B-B14F-4D97-AF65-F5344CB8AC3E}">
        <p14:creationId xmlns:p14="http://schemas.microsoft.com/office/powerpoint/2010/main" val="549736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34</a:t>
            </a:fld>
            <a:r>
              <a:rPr kumimoji="0" lang="en-GB" sz="900" b="1" i="0" u="none" strike="noStrike" kern="1200" cap="none" spc="0" normalizeH="0" baseline="0" noProof="0" dirty="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a:t>Living with diabetes: Support with physical activity</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923651"/>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FA9D5CF5-9762-8491-1CB1-4E60A6AC44C9}"/>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a:t>
            </a:r>
            <a:r>
              <a:rPr lang="en-GB" sz="1600" b="1">
                <a:solidFill>
                  <a:prstClr val="white"/>
                </a:solidFill>
                <a:latin typeface="Arial"/>
              </a:rPr>
              <a:t>4c</a:t>
            </a:r>
            <a:r>
              <a:rPr kumimoji="0" lang="en-GB" sz="1600" b="1" i="0" u="none" strike="noStrike" kern="1200" cap="none" spc="0" normalizeH="0" baseline="0" noProof="0">
                <a:ln>
                  <a:noFill/>
                </a:ln>
                <a:solidFill>
                  <a:prstClr val="white"/>
                </a:solidFill>
                <a:effectLst/>
                <a:uLnTx/>
                <a:uFillTx/>
                <a:latin typeface="Arial"/>
                <a:ea typeface="+mn-ea"/>
                <a:cs typeface="+mn-cs"/>
              </a:rPr>
              <a:t>. Over the last 12 months, have you had support from healthcare professionals in the following areas to help you manage your diabetes? “Taking part in physical activity”</a:t>
            </a:r>
          </a:p>
        </p:txBody>
      </p:sp>
      <p:sp>
        <p:nvSpPr>
          <p:cNvPr id="9" name="TextBox 8">
            <a:extLst>
              <a:ext uri="{FF2B5EF4-FFF2-40B4-BE49-F238E27FC236}">
                <a16:creationId xmlns:a16="http://schemas.microsoft.com/office/drawing/2014/main" id="{E0F7BACE-0359-3044-1877-3CEB473AF9B4}"/>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1" name="TextBox 10">
            <a:extLst>
              <a:ext uri="{FF2B5EF4-FFF2-40B4-BE49-F238E27FC236}">
                <a16:creationId xmlns:a16="http://schemas.microsoft.com/office/drawing/2014/main" id="{D249E8DE-6450-3FB3-355B-3C24BDD2E0ED}"/>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Table1">
            <a:extLst>
              <a:ext uri="{FF2B5EF4-FFF2-40B4-BE49-F238E27FC236}">
                <a16:creationId xmlns:a16="http://schemas.microsoft.com/office/drawing/2014/main" id="{1979A705-3928-1F96-6ABC-70E71E5EEE48}"/>
              </a:ext>
            </a:extLst>
          </p:cNvPr>
          <p:cNvGraphicFramePr>
            <a:graphicFrameLocks noGrp="1"/>
          </p:cNvGraphicFramePr>
          <p:nvPr>
            <p:extLst>
              <p:ext uri="{D42A27DB-BD31-4B8C-83A1-F6EECF244321}">
                <p14:modId xmlns:p14="http://schemas.microsoft.com/office/powerpoint/2010/main" val="3623897491"/>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D_83ccfc6f13d7969f">
            <a:extLst>
              <a:ext uri="{FF2B5EF4-FFF2-40B4-BE49-F238E27FC236}">
                <a16:creationId xmlns:a16="http://schemas.microsoft.com/office/drawing/2014/main" id="{D4E82CB8-DCF3-9502-57EE-02B7147B054A}"/>
              </a:ext>
            </a:extLst>
          </p:cNvPr>
          <p:cNvGraphicFramePr>
            <a:graphicFrameLocks/>
          </p:cNvGraphicFramePr>
          <p:nvPr>
            <p:extLst>
              <p:ext uri="{D42A27DB-BD31-4B8C-83A1-F6EECF244321}">
                <p14:modId xmlns:p14="http://schemas.microsoft.com/office/powerpoint/2010/main" val="2567643931"/>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_ae2e4d87cf7fce9f">
            <a:extLst>
              <a:ext uri="{FF2B5EF4-FFF2-40B4-BE49-F238E27FC236}">
                <a16:creationId xmlns:a16="http://schemas.microsoft.com/office/drawing/2014/main" id="{1F38D192-F49C-730D-FED1-BA5602AEAAE9}"/>
              </a:ext>
            </a:extLst>
          </p:cNvPr>
          <p:cNvGraphicFramePr>
            <a:graphicFrameLocks/>
          </p:cNvGraphicFramePr>
          <p:nvPr>
            <p:extLst>
              <p:ext uri="{D42A27DB-BD31-4B8C-83A1-F6EECF244321}">
                <p14:modId xmlns:p14="http://schemas.microsoft.com/office/powerpoint/2010/main" val="969779854"/>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5" name="D_70ee033cc42aae9f">
            <a:extLst>
              <a:ext uri="{FF2B5EF4-FFF2-40B4-BE49-F238E27FC236}">
                <a16:creationId xmlns:a16="http://schemas.microsoft.com/office/drawing/2014/main" id="{CFC7E240-7E31-D561-98D9-8E4147555D83}"/>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‘Doesn’t apply to me’ have been excluded.
(Type 1, National (16,224), ICS (375); Type 2, National (20,086), ICS (447))</a:t>
            </a:r>
            <a:endParaRPr lang="en-GB" sz="1000" b="0" dirty="0">
              <a:solidFill>
                <a:schemeClr val="tx1"/>
              </a:solidFill>
              <a:latin typeface="+mn-lt"/>
            </a:endParaRPr>
          </a:p>
        </p:txBody>
      </p:sp>
    </p:spTree>
    <p:extLst>
      <p:ext uri="{BB962C8B-B14F-4D97-AF65-F5344CB8AC3E}">
        <p14:creationId xmlns:p14="http://schemas.microsoft.com/office/powerpoint/2010/main" val="1749538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a:t>Living with diabetes: Support eating well</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15681"/>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14213"/>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905721"/>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1777E354-DA33-ACAA-5B18-A6BD78F608F9}"/>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a:t>
            </a:r>
            <a:r>
              <a:rPr lang="en-GB" sz="1600" b="1">
                <a:solidFill>
                  <a:prstClr val="white"/>
                </a:solidFill>
                <a:latin typeface="Arial"/>
              </a:rPr>
              <a:t>4d</a:t>
            </a:r>
            <a:r>
              <a:rPr kumimoji="0" lang="en-GB" sz="1600" b="1" i="0" u="none" strike="noStrike" kern="1200" cap="none" spc="0" normalizeH="0" baseline="0" noProof="0">
                <a:ln>
                  <a:noFill/>
                </a:ln>
                <a:solidFill>
                  <a:prstClr val="white"/>
                </a:solidFill>
                <a:effectLst/>
                <a:uLnTx/>
                <a:uFillTx/>
                <a:latin typeface="Arial"/>
                <a:ea typeface="+mn-ea"/>
                <a:cs typeface="+mn-cs"/>
              </a:rPr>
              <a:t>. Over the last 12 months, have you had support from healthcare professionals in the following areas to help you manage your diabetes? “Eating well”</a:t>
            </a:r>
          </a:p>
        </p:txBody>
      </p:sp>
      <p:sp>
        <p:nvSpPr>
          <p:cNvPr id="9" name="TextBox 8">
            <a:extLst>
              <a:ext uri="{FF2B5EF4-FFF2-40B4-BE49-F238E27FC236}">
                <a16:creationId xmlns:a16="http://schemas.microsoft.com/office/drawing/2014/main" id="{D62901CF-7B5A-9A24-4CAC-E78793A5BEA3}"/>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1" name="TextBox 10">
            <a:extLst>
              <a:ext uri="{FF2B5EF4-FFF2-40B4-BE49-F238E27FC236}">
                <a16:creationId xmlns:a16="http://schemas.microsoft.com/office/drawing/2014/main" id="{450102F0-FF9D-BA65-F31C-B817952E5216}"/>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Table1">
            <a:extLst>
              <a:ext uri="{FF2B5EF4-FFF2-40B4-BE49-F238E27FC236}">
                <a16:creationId xmlns:a16="http://schemas.microsoft.com/office/drawing/2014/main" id="{FACB8E5C-44F3-1575-0A5B-66974DD9864F}"/>
              </a:ext>
            </a:extLst>
          </p:cNvPr>
          <p:cNvGraphicFramePr>
            <a:graphicFrameLocks noGrp="1"/>
          </p:cNvGraphicFramePr>
          <p:nvPr>
            <p:extLst>
              <p:ext uri="{D42A27DB-BD31-4B8C-83A1-F6EECF244321}">
                <p14:modId xmlns:p14="http://schemas.microsoft.com/office/powerpoint/2010/main" val="42242179"/>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D_06b52c033790038f">
            <a:extLst>
              <a:ext uri="{FF2B5EF4-FFF2-40B4-BE49-F238E27FC236}">
                <a16:creationId xmlns:a16="http://schemas.microsoft.com/office/drawing/2014/main" id="{0B339B06-CB0F-9BD4-ECCE-5FFB3E6C7275}"/>
              </a:ext>
            </a:extLst>
          </p:cNvPr>
          <p:cNvGraphicFramePr>
            <a:graphicFrameLocks/>
          </p:cNvGraphicFramePr>
          <p:nvPr>
            <p:extLst>
              <p:ext uri="{D42A27DB-BD31-4B8C-83A1-F6EECF244321}">
                <p14:modId xmlns:p14="http://schemas.microsoft.com/office/powerpoint/2010/main" val="1918563614"/>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_0e6c619bd556138f">
            <a:extLst>
              <a:ext uri="{FF2B5EF4-FFF2-40B4-BE49-F238E27FC236}">
                <a16:creationId xmlns:a16="http://schemas.microsoft.com/office/drawing/2014/main" id="{3ABB4299-B6F3-C989-0194-9E66128E10F3}"/>
              </a:ext>
            </a:extLst>
          </p:cNvPr>
          <p:cNvGraphicFramePr>
            <a:graphicFrameLocks/>
          </p:cNvGraphicFramePr>
          <p:nvPr>
            <p:extLst>
              <p:ext uri="{D42A27DB-BD31-4B8C-83A1-F6EECF244321}">
                <p14:modId xmlns:p14="http://schemas.microsoft.com/office/powerpoint/2010/main" val="1188153593"/>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5" name="D_0d79ea8f2369d38f">
            <a:extLst>
              <a:ext uri="{FF2B5EF4-FFF2-40B4-BE49-F238E27FC236}">
                <a16:creationId xmlns:a16="http://schemas.microsoft.com/office/drawing/2014/main" id="{BDF6E438-D33D-5508-5294-65EE08C2A492}"/>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‘Doesn’t apply to me’ have been excluded.
(Type 1, National (16,750), ICS (372); Type 2, National (21,890), ICS (491))</a:t>
            </a:r>
            <a:endParaRPr lang="en-GB" sz="1000" b="0" dirty="0">
              <a:solidFill>
                <a:schemeClr val="tx1"/>
              </a:solidFill>
              <a:latin typeface="+mn-lt"/>
            </a:endParaRPr>
          </a:p>
        </p:txBody>
      </p:sp>
      <p:sp>
        <p:nvSpPr>
          <p:cNvPr id="12" name="Slide Number Placeholder 15">
            <a:extLst>
              <a:ext uri="{FF2B5EF4-FFF2-40B4-BE49-F238E27FC236}">
                <a16:creationId xmlns:a16="http://schemas.microsoft.com/office/drawing/2014/main" id="{508FB576-6C8A-4D91-A932-1B68F57803DB}"/>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a:t>
            </a:fld>
            <a:r>
              <a:rPr kumimoji="0" lang="en-GB" sz="900" b="1" i="0" u="none" strike="noStrike" kern="1200" cap="none" spc="0" normalizeH="0" baseline="0" noProof="0" dirty="0">
                <a:ln>
                  <a:noFill/>
                </a:ln>
                <a:solidFill>
                  <a:prstClr val="black"/>
                </a:solidFill>
                <a:effectLst/>
                <a:uLnTx/>
                <a:uFillTx/>
                <a:latin typeface="Arial Black"/>
                <a:ea typeface="+mn-ea"/>
                <a:cs typeface="+mn-cs"/>
              </a:rPr>
              <a:t> </a:t>
            </a:r>
          </a:p>
        </p:txBody>
      </p:sp>
    </p:spTree>
    <p:extLst>
      <p:ext uri="{BB962C8B-B14F-4D97-AF65-F5344CB8AC3E}">
        <p14:creationId xmlns:p14="http://schemas.microsoft.com/office/powerpoint/2010/main" val="3806188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36</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a:t>Living with diabetes: Emotional support</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914686"/>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4A1076E0-FBB9-4B9E-E7DF-93CDCE6FDF22}"/>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a:t>
            </a:r>
            <a:r>
              <a:rPr lang="en-GB" sz="1600" b="1">
                <a:solidFill>
                  <a:prstClr val="white"/>
                </a:solidFill>
                <a:latin typeface="Arial"/>
              </a:rPr>
              <a:t>4e. </a:t>
            </a:r>
            <a:r>
              <a:rPr kumimoji="0" lang="en-GB" sz="1600" b="1" i="0" u="none" strike="noStrike" kern="1200" cap="none" spc="0" normalizeH="0" baseline="0" noProof="0">
                <a:ln>
                  <a:noFill/>
                </a:ln>
                <a:solidFill>
                  <a:prstClr val="white"/>
                </a:solidFill>
                <a:effectLst/>
                <a:uLnTx/>
                <a:uFillTx/>
                <a:latin typeface="Arial"/>
                <a:ea typeface="+mn-ea"/>
                <a:cs typeface="+mn-cs"/>
              </a:rPr>
              <a:t>Over the last 12 months, have you had support from healthcare professionals in the following areas to help you manage your diabetes? “Your emotional and mental health needs”</a:t>
            </a:r>
          </a:p>
        </p:txBody>
      </p:sp>
      <p:sp>
        <p:nvSpPr>
          <p:cNvPr id="9" name="TextBox 8">
            <a:extLst>
              <a:ext uri="{FF2B5EF4-FFF2-40B4-BE49-F238E27FC236}">
                <a16:creationId xmlns:a16="http://schemas.microsoft.com/office/drawing/2014/main" id="{1FDB3C7E-2DFC-40F8-2B57-39F71F414A59}"/>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1" name="TextBox 10">
            <a:extLst>
              <a:ext uri="{FF2B5EF4-FFF2-40B4-BE49-F238E27FC236}">
                <a16:creationId xmlns:a16="http://schemas.microsoft.com/office/drawing/2014/main" id="{5F21A8E6-3659-C3D2-0FEB-44FAB4FE2018}"/>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Table1">
            <a:extLst>
              <a:ext uri="{FF2B5EF4-FFF2-40B4-BE49-F238E27FC236}">
                <a16:creationId xmlns:a16="http://schemas.microsoft.com/office/drawing/2014/main" id="{71DA223A-9834-BBE2-0B48-1AEEDE4749A8}"/>
              </a:ext>
            </a:extLst>
          </p:cNvPr>
          <p:cNvGraphicFramePr>
            <a:graphicFrameLocks noGrp="1"/>
          </p:cNvGraphicFramePr>
          <p:nvPr>
            <p:extLst>
              <p:ext uri="{D42A27DB-BD31-4B8C-83A1-F6EECF244321}">
                <p14:modId xmlns:p14="http://schemas.microsoft.com/office/powerpoint/2010/main" val="3553539801"/>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D_9312c4e33a8abced">
            <a:extLst>
              <a:ext uri="{FF2B5EF4-FFF2-40B4-BE49-F238E27FC236}">
                <a16:creationId xmlns:a16="http://schemas.microsoft.com/office/drawing/2014/main" id="{CB045FF7-1C5D-B72E-9527-65095137471D}"/>
              </a:ext>
            </a:extLst>
          </p:cNvPr>
          <p:cNvGraphicFramePr>
            <a:graphicFrameLocks/>
          </p:cNvGraphicFramePr>
          <p:nvPr>
            <p:extLst>
              <p:ext uri="{D42A27DB-BD31-4B8C-83A1-F6EECF244321}">
                <p14:modId xmlns:p14="http://schemas.microsoft.com/office/powerpoint/2010/main" val="2727349487"/>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_42d8b98c3a67fced">
            <a:extLst>
              <a:ext uri="{FF2B5EF4-FFF2-40B4-BE49-F238E27FC236}">
                <a16:creationId xmlns:a16="http://schemas.microsoft.com/office/drawing/2014/main" id="{EE07CA67-C1F3-43EE-F803-4290D86FB9CA}"/>
              </a:ext>
            </a:extLst>
          </p:cNvPr>
          <p:cNvGraphicFramePr>
            <a:graphicFrameLocks/>
          </p:cNvGraphicFramePr>
          <p:nvPr>
            <p:extLst>
              <p:ext uri="{D42A27DB-BD31-4B8C-83A1-F6EECF244321}">
                <p14:modId xmlns:p14="http://schemas.microsoft.com/office/powerpoint/2010/main" val="3861906205"/>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5" name="D_f034ba3ef1d3dfed">
            <a:extLst>
              <a:ext uri="{FF2B5EF4-FFF2-40B4-BE49-F238E27FC236}">
                <a16:creationId xmlns:a16="http://schemas.microsoft.com/office/drawing/2014/main" id="{E9C14C2D-72E2-4A8B-3A0E-4EDC6ED9D7C5}"/>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‘Doesn’t apply to me’ have been excluded.
(Type 1, National (15,898), ICS (359); Type 2, National (18,585), ICS (407))</a:t>
            </a:r>
            <a:endParaRPr lang="en-GB" sz="1000" b="0" dirty="0">
              <a:solidFill>
                <a:schemeClr val="tx1"/>
              </a:solidFill>
              <a:latin typeface="+mn-lt"/>
            </a:endParaRPr>
          </a:p>
        </p:txBody>
      </p:sp>
    </p:spTree>
    <p:extLst>
      <p:ext uri="{BB962C8B-B14F-4D97-AF65-F5344CB8AC3E}">
        <p14:creationId xmlns:p14="http://schemas.microsoft.com/office/powerpoint/2010/main" val="2384510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ECE5B27A-F38E-C34A-48D6-0FF8198D4F37}"/>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Q36. Has a healthcare professional told you about the potential complications of living with diabetes?</a:t>
            </a:r>
          </a:p>
        </p:txBody>
      </p:sp>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37</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789992"/>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6" name="Table1">
            <a:extLst>
              <a:ext uri="{FF2B5EF4-FFF2-40B4-BE49-F238E27FC236}">
                <a16:creationId xmlns:a16="http://schemas.microsoft.com/office/drawing/2014/main" id="{4E9793B5-D3EE-8A5E-ACAD-868F18814C90}"/>
              </a:ext>
            </a:extLst>
          </p:cNvPr>
          <p:cNvGraphicFramePr>
            <a:graphicFrameLocks noGrp="1"/>
          </p:cNvGraphicFramePr>
          <p:nvPr>
            <p:extLst>
              <p:ext uri="{D42A27DB-BD31-4B8C-83A1-F6EECF244321}">
                <p14:modId xmlns:p14="http://schemas.microsoft.com/office/powerpoint/2010/main" val="2655532289"/>
              </p:ext>
            </p:extLst>
          </p:nvPr>
        </p:nvGraphicFramePr>
        <p:xfrm>
          <a:off x="741600" y="58776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9" name="Isosceles Triangle 28">
            <a:extLst>
              <a:ext uri="{FF2B5EF4-FFF2-40B4-BE49-F238E27FC236}">
                <a16:creationId xmlns:a16="http://schemas.microsoft.com/office/drawing/2014/main" id="{5CA328FE-E223-20DB-0750-1A42EC293E81}"/>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1" name="Isosceles Triangle 30">
            <a:extLst>
              <a:ext uri="{FF2B5EF4-FFF2-40B4-BE49-F238E27FC236}">
                <a16:creationId xmlns:a16="http://schemas.microsoft.com/office/drawing/2014/main" id="{FAA02776-B641-F25E-E9EA-98E30CF40AAD}"/>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Told about complications</a:t>
            </a:r>
          </a:p>
        </p:txBody>
      </p:sp>
      <p:sp>
        <p:nvSpPr>
          <p:cNvPr id="8" name="Title 1">
            <a:extLst>
              <a:ext uri="{FF2B5EF4-FFF2-40B4-BE49-F238E27FC236}">
                <a16:creationId xmlns:a16="http://schemas.microsoft.com/office/drawing/2014/main" id="{616F8D2F-A6C8-19C3-B906-DD5ECFF86D1F}"/>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12" name="D_9da6b8bb1484dcc3_CalcTable">
            <a:extLst>
              <a:ext uri="{FF2B5EF4-FFF2-40B4-BE49-F238E27FC236}">
                <a16:creationId xmlns:a16="http://schemas.microsoft.com/office/drawing/2014/main" id="{9386C61C-8B72-BD6E-E6A3-12FB04EE8759}"/>
              </a:ext>
            </a:extLst>
          </p:cNvPr>
          <p:cNvGraphicFramePr>
            <a:graphicFrameLocks noGrp="1"/>
          </p:cNvGraphicFramePr>
          <p:nvPr>
            <p:extLst>
              <p:ext uri="{D42A27DB-BD31-4B8C-83A1-F6EECF244321}">
                <p14:modId xmlns:p14="http://schemas.microsoft.com/office/powerpoint/2010/main" val="1668996604"/>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5" name="D_9da6b8bb1484dcc3" hidden="1">
            <a:extLst>
              <a:ext uri="{FF2B5EF4-FFF2-40B4-BE49-F238E27FC236}">
                <a16:creationId xmlns:a16="http://schemas.microsoft.com/office/drawing/2014/main" id="{3257D2A0-35D9-E4AB-9646-F0098FE10450}"/>
              </a:ext>
            </a:extLst>
          </p:cNvPr>
          <p:cNvGraphicFramePr/>
          <p:nvPr>
            <p:extLst>
              <p:ext uri="{D42A27DB-BD31-4B8C-83A1-F6EECF244321}">
                <p14:modId xmlns:p14="http://schemas.microsoft.com/office/powerpoint/2010/main" val="3741613298"/>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17" name="Title 1">
            <a:extLst>
              <a:ext uri="{FF2B5EF4-FFF2-40B4-BE49-F238E27FC236}">
                <a16:creationId xmlns:a16="http://schemas.microsoft.com/office/drawing/2014/main" id="{D7D7F301-75F1-2108-BAD6-590FABC0E5CD}"/>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18" name="D_30c4853149871275">
            <a:extLst>
              <a:ext uri="{FF2B5EF4-FFF2-40B4-BE49-F238E27FC236}">
                <a16:creationId xmlns:a16="http://schemas.microsoft.com/office/drawing/2014/main" id="{900BDA1A-23DC-BBD6-0DCD-A0472031D0B6}"/>
              </a:ext>
            </a:extLst>
          </p:cNvPr>
          <p:cNvGraphicFramePr>
            <a:graphicFrameLocks noGrp="1"/>
          </p:cNvGraphicFramePr>
          <p:nvPr>
            <p:extLst>
              <p:ext uri="{D42A27DB-BD31-4B8C-83A1-F6EECF244321}">
                <p14:modId xmlns:p14="http://schemas.microsoft.com/office/powerpoint/2010/main" val="2584272850"/>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19" name="Title 1">
            <a:extLst>
              <a:ext uri="{FF2B5EF4-FFF2-40B4-BE49-F238E27FC236}">
                <a16:creationId xmlns:a16="http://schemas.microsoft.com/office/drawing/2014/main" id="{02916E6F-0403-C9D7-5B79-AF43F2532A0C}"/>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0" name="D_c23f0c4aa9261ca8_CalcTable">
            <a:extLst>
              <a:ext uri="{FF2B5EF4-FFF2-40B4-BE49-F238E27FC236}">
                <a16:creationId xmlns:a16="http://schemas.microsoft.com/office/drawing/2014/main" id="{9B31DC9C-CDCB-5E67-4CBA-046E26E858FD}"/>
              </a:ext>
            </a:extLst>
          </p:cNvPr>
          <p:cNvGraphicFramePr>
            <a:graphicFrameLocks noGrp="1"/>
          </p:cNvGraphicFramePr>
          <p:nvPr>
            <p:extLst>
              <p:ext uri="{D42A27DB-BD31-4B8C-83A1-F6EECF244321}">
                <p14:modId xmlns:p14="http://schemas.microsoft.com/office/powerpoint/2010/main" val="2308964712"/>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6" name="D_c23f0c4aa9261ca8" hidden="1">
            <a:extLst>
              <a:ext uri="{FF2B5EF4-FFF2-40B4-BE49-F238E27FC236}">
                <a16:creationId xmlns:a16="http://schemas.microsoft.com/office/drawing/2014/main" id="{4B5EC794-9F50-F6D2-ED05-20A6DEEF3B17}"/>
              </a:ext>
            </a:extLst>
          </p:cNvPr>
          <p:cNvGraphicFramePr/>
          <p:nvPr>
            <p:extLst>
              <p:ext uri="{D42A27DB-BD31-4B8C-83A1-F6EECF244321}">
                <p14:modId xmlns:p14="http://schemas.microsoft.com/office/powerpoint/2010/main" val="767588455"/>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21" name="Title 1">
            <a:extLst>
              <a:ext uri="{FF2B5EF4-FFF2-40B4-BE49-F238E27FC236}">
                <a16:creationId xmlns:a16="http://schemas.microsoft.com/office/drawing/2014/main" id="{C26E2C68-5C24-D00E-2E40-A01669B56A1A}"/>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2" name="D_f827587246b86ca8">
            <a:extLst>
              <a:ext uri="{FF2B5EF4-FFF2-40B4-BE49-F238E27FC236}">
                <a16:creationId xmlns:a16="http://schemas.microsoft.com/office/drawing/2014/main" id="{6FA4EDC6-906A-B703-ED2A-7EA74B5E99FC}"/>
              </a:ext>
            </a:extLst>
          </p:cNvPr>
          <p:cNvGraphicFramePr>
            <a:graphicFrameLocks noGrp="1"/>
          </p:cNvGraphicFramePr>
          <p:nvPr>
            <p:extLst>
              <p:ext uri="{D42A27DB-BD31-4B8C-83A1-F6EECF244321}">
                <p14:modId xmlns:p14="http://schemas.microsoft.com/office/powerpoint/2010/main" val="3965147067"/>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dirty="0">
                          <a:solidFill>
                            <a:schemeClr val="tx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5" name="TextBox 24">
            <a:extLst>
              <a:ext uri="{FF2B5EF4-FFF2-40B4-BE49-F238E27FC236}">
                <a16:creationId xmlns:a16="http://schemas.microsoft.com/office/drawing/2014/main" id="{2A49B5A3-868E-E32F-5647-B6B67739DDB8}"/>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28" name="TextBox 27">
            <a:extLst>
              <a:ext uri="{FF2B5EF4-FFF2-40B4-BE49-F238E27FC236}">
                <a16:creationId xmlns:a16="http://schemas.microsoft.com/office/drawing/2014/main" id="{319111E8-8D8A-D6DB-1377-79269819E0B0}"/>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9" name="D_44b7c385bf4bee1f">
            <a:extLst>
              <a:ext uri="{FF2B5EF4-FFF2-40B4-BE49-F238E27FC236}">
                <a16:creationId xmlns:a16="http://schemas.microsoft.com/office/drawing/2014/main" id="{E92D9BA7-E2E8-9EE4-725E-87F81163B877}"/>
              </a:ext>
            </a:extLst>
          </p:cNvPr>
          <p:cNvGraphicFramePr>
            <a:graphicFrameLocks/>
          </p:cNvGraphicFramePr>
          <p:nvPr>
            <p:extLst>
              <p:ext uri="{D42A27DB-BD31-4B8C-83A1-F6EECF244321}">
                <p14:modId xmlns:p14="http://schemas.microsoft.com/office/powerpoint/2010/main" val="2204810683"/>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D_120ea027ce83b8d2">
            <a:extLst>
              <a:ext uri="{FF2B5EF4-FFF2-40B4-BE49-F238E27FC236}">
                <a16:creationId xmlns:a16="http://schemas.microsoft.com/office/drawing/2014/main" id="{A16E621F-7C83-08FE-148A-EBED16D1169C}"/>
              </a:ext>
            </a:extLst>
          </p:cNvPr>
          <p:cNvGraphicFramePr>
            <a:graphicFrameLocks/>
          </p:cNvGraphicFramePr>
          <p:nvPr>
            <p:extLst>
              <p:ext uri="{D42A27DB-BD31-4B8C-83A1-F6EECF244321}">
                <p14:modId xmlns:p14="http://schemas.microsoft.com/office/powerpoint/2010/main" val="2053997957"/>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sp>
        <p:nvSpPr>
          <p:cNvPr id="2" name="Rectangle 1">
            <a:extLst>
              <a:ext uri="{FF2B5EF4-FFF2-40B4-BE49-F238E27FC236}">
                <a16:creationId xmlns:a16="http://schemas.microsoft.com/office/drawing/2014/main" id="{53195F2A-22A7-CD20-A9E7-AAAB3F56A55C}"/>
              </a:ext>
            </a:extLst>
          </p:cNvPr>
          <p:cNvSpPr/>
          <p:nvPr/>
        </p:nvSpPr>
        <p:spPr>
          <a:xfrm>
            <a:off x="7269336" y="6133707"/>
            <a:ext cx="4485434" cy="24622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%Yes = % Yes, in the last 12 months + % Yes, more than 12 months ago</a:t>
            </a:r>
          </a:p>
        </p:txBody>
      </p:sp>
      <p:pic>
        <p:nvPicPr>
          <p:cNvPr id="3" name="Graphic 2" descr="Information with solid fill">
            <a:extLst>
              <a:ext uri="{FF2B5EF4-FFF2-40B4-BE49-F238E27FC236}">
                <a16:creationId xmlns:a16="http://schemas.microsoft.com/office/drawing/2014/main" id="{2F42FD6F-AED5-5FDC-E908-411F12238BBC}"/>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061322" y="6126649"/>
            <a:ext cx="253279" cy="253279"/>
          </a:xfrm>
          <a:prstGeom prst="rect">
            <a:avLst/>
          </a:prstGeom>
        </p:spPr>
      </p:pic>
      <p:sp>
        <p:nvSpPr>
          <p:cNvPr id="7" name="D_03a5d6eb77f7e7b3">
            <a:extLst>
              <a:ext uri="{FF2B5EF4-FFF2-40B4-BE49-F238E27FC236}">
                <a16:creationId xmlns:a16="http://schemas.microsoft.com/office/drawing/2014/main" id="{6BD2E87B-AFCF-0D85-87BE-80A62776EC40}"/>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don't know or I can't remember' have been excluded.
(Type 1, National (17,326), ICS (403); Type 2, National (22,580), ICS (515))</a:t>
            </a:r>
            <a:endParaRPr lang="en-GB" sz="1000" b="0" dirty="0">
              <a:solidFill>
                <a:schemeClr val="tx1"/>
              </a:solidFill>
              <a:latin typeface="+mn-lt"/>
            </a:endParaRPr>
          </a:p>
        </p:txBody>
      </p:sp>
      <p:graphicFrame>
        <p:nvGraphicFramePr>
          <p:cNvPr id="13" name="Ipsos Ribbon Rules" hidden="1">
            <a:extLst>
              <a:ext uri="{FF2B5EF4-FFF2-40B4-BE49-F238E27FC236}">
                <a16:creationId xmlns:a16="http://schemas.microsoft.com/office/drawing/2014/main" id="{066F3EC1-B443-C005-190F-F0C191C91386}"/>
              </a:ext>
            </a:extLst>
          </p:cNvPr>
          <p:cNvGraphicFramePr/>
          <p:nvPr>
            <p:extLst>
              <p:ext uri="{D42A27DB-BD31-4B8C-83A1-F6EECF244321}">
                <p14:modId xmlns:p14="http://schemas.microsoft.com/office/powerpoint/2010/main" val="569290743"/>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529506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2DD8FC3-3C05-7554-3572-9F03B521E3A0}"/>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Q37. In the last 12 months, have any of the following made it difficult for you to manage your diabetes?</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26" name="Title 1">
            <a:extLst>
              <a:ext uri="{FF2B5EF4-FFF2-40B4-BE49-F238E27FC236}">
                <a16:creationId xmlns:a16="http://schemas.microsoft.com/office/drawing/2014/main" id="{13E9DC3E-E009-03AE-EDAC-6DBA5FDD906D}"/>
              </a:ext>
            </a:extLst>
          </p:cNvPr>
          <p:cNvSpPr txBox="1">
            <a:spLocks/>
          </p:cNvSpPr>
          <p:nvPr/>
        </p:nvSpPr>
        <p:spPr>
          <a:xfrm>
            <a:off x="2379663" y="1936475"/>
            <a:ext cx="1086014" cy="263651"/>
          </a:xfrm>
          <a:prstGeom prst="rect">
            <a:avLst/>
          </a:prstGeom>
          <a:solidFill>
            <a:schemeClr val="bg1"/>
          </a:solidFill>
          <a:ln w="28575">
            <a:solidFill>
              <a:srgbClr val="003087"/>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ICS</a:t>
            </a:r>
          </a:p>
        </p:txBody>
      </p:sp>
      <p:sp>
        <p:nvSpPr>
          <p:cNvPr id="33" name="Title 1">
            <a:extLst>
              <a:ext uri="{FF2B5EF4-FFF2-40B4-BE49-F238E27FC236}">
                <a16:creationId xmlns:a16="http://schemas.microsoft.com/office/drawing/2014/main" id="{97702230-4363-DA6F-C202-49918BD539F5}"/>
              </a:ext>
            </a:extLst>
          </p:cNvPr>
          <p:cNvSpPr txBox="1">
            <a:spLocks/>
          </p:cNvSpPr>
          <p:nvPr/>
        </p:nvSpPr>
        <p:spPr>
          <a:xfrm>
            <a:off x="10409333" y="1935034"/>
            <a:ext cx="1086014" cy="263651"/>
          </a:xfrm>
          <a:prstGeom prst="rect">
            <a:avLst/>
          </a:prstGeom>
          <a:solidFill>
            <a:schemeClr val="bg1"/>
          </a:solidFill>
          <a:ln w="28575">
            <a:solidFill>
              <a:srgbClr val="FBE201"/>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National</a:t>
            </a:r>
          </a:p>
        </p:txBody>
      </p:sp>
      <p:sp>
        <p:nvSpPr>
          <p:cNvPr id="36" name="Title 1">
            <a:extLst>
              <a:ext uri="{FF2B5EF4-FFF2-40B4-BE49-F238E27FC236}">
                <a16:creationId xmlns:a16="http://schemas.microsoft.com/office/drawing/2014/main" id="{2AA83ACA-809F-4E84-2691-262DA23B0083}"/>
              </a:ext>
            </a:extLst>
          </p:cNvPr>
          <p:cNvSpPr txBox="1">
            <a:spLocks/>
          </p:cNvSpPr>
          <p:nvPr/>
        </p:nvSpPr>
        <p:spPr>
          <a:xfrm>
            <a:off x="8202613" y="1935034"/>
            <a:ext cx="1086014" cy="263651"/>
          </a:xfrm>
          <a:prstGeom prst="rect">
            <a:avLst/>
          </a:prstGeom>
          <a:solidFill>
            <a:schemeClr val="bg1"/>
          </a:solidFill>
          <a:ln w="28575">
            <a:solidFill>
              <a:srgbClr val="FFB81C"/>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ICS</a:t>
            </a:r>
          </a:p>
        </p:txBody>
      </p:sp>
      <p:sp>
        <p:nvSpPr>
          <p:cNvPr id="38" name="Title 1">
            <a:extLst>
              <a:ext uri="{FF2B5EF4-FFF2-40B4-BE49-F238E27FC236}">
                <a16:creationId xmlns:a16="http://schemas.microsoft.com/office/drawing/2014/main" id="{030E558F-6B8F-DB3D-19AB-10045A38142E}"/>
              </a:ext>
            </a:extLst>
          </p:cNvPr>
          <p:cNvSpPr txBox="1">
            <a:spLocks/>
          </p:cNvSpPr>
          <p:nvPr/>
        </p:nvSpPr>
        <p:spPr>
          <a:xfrm>
            <a:off x="4658696" y="1935034"/>
            <a:ext cx="1086014" cy="263651"/>
          </a:xfrm>
          <a:prstGeom prst="rect">
            <a:avLst/>
          </a:prstGeom>
          <a:solidFill>
            <a:schemeClr val="bg1"/>
          </a:solidFill>
          <a:ln w="28575">
            <a:solidFill>
              <a:srgbClr val="41B6E6"/>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National</a:t>
            </a:r>
          </a:p>
        </p:txBody>
      </p:sp>
      <p:cxnSp>
        <p:nvCxnSpPr>
          <p:cNvPr id="9" name="Straight Connector 8">
            <a:extLst>
              <a:ext uri="{FF2B5EF4-FFF2-40B4-BE49-F238E27FC236}">
                <a16:creationId xmlns:a16="http://schemas.microsoft.com/office/drawing/2014/main" id="{26158CFD-BE9D-95F4-D122-3D3CCC2211A1}"/>
              </a:ext>
              <a:ext uri="{C183D7F6-B498-43B3-948B-1728B52AA6E4}">
                <adec:decorative xmlns:adec="http://schemas.microsoft.com/office/drawing/2017/decorative" val="1"/>
              </a:ext>
            </a:extLst>
          </p:cNvPr>
          <p:cNvCxnSpPr>
            <a:cxnSpLocks/>
          </p:cNvCxnSpPr>
          <p:nvPr/>
        </p:nvCxnSpPr>
        <p:spPr>
          <a:xfrm>
            <a:off x="5901266" y="1813877"/>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 name="Slide Number Placeholder 15">
            <a:extLst>
              <a:ext uri="{FF2B5EF4-FFF2-40B4-BE49-F238E27FC236}">
                <a16:creationId xmlns:a16="http://schemas.microsoft.com/office/drawing/2014/main" id="{7CDBF40D-3A68-5771-76BB-BBB8817A1E8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38</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42" name="Title 4">
            <a:extLst>
              <a:ext uri="{FF2B5EF4-FFF2-40B4-BE49-F238E27FC236}">
                <a16:creationId xmlns:a16="http://schemas.microsoft.com/office/drawing/2014/main" id="{D91CCECE-230E-3A1E-E34D-49F2C9605338}"/>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Managing diabetes</a:t>
            </a:r>
            <a:endParaRPr lang="en-GB" sz="2800" dirty="0"/>
          </a:p>
        </p:txBody>
      </p:sp>
      <p:graphicFrame>
        <p:nvGraphicFramePr>
          <p:cNvPr id="5" name="D_6409ecee37694d23">
            <a:extLst>
              <a:ext uri="{FF2B5EF4-FFF2-40B4-BE49-F238E27FC236}">
                <a16:creationId xmlns:a16="http://schemas.microsoft.com/office/drawing/2014/main" id="{23EDEA57-E441-4A54-0C1B-F46C70A1BC09}"/>
              </a:ext>
            </a:extLst>
          </p:cNvPr>
          <p:cNvGraphicFramePr>
            <a:graphicFrameLocks noGrp="1"/>
          </p:cNvGraphicFramePr>
          <p:nvPr>
            <p:extLst>
              <p:ext uri="{D42A27DB-BD31-4B8C-83A1-F6EECF244321}">
                <p14:modId xmlns:p14="http://schemas.microsoft.com/office/powerpoint/2010/main" val="3140764447"/>
              </p:ext>
            </p:extLst>
          </p:nvPr>
        </p:nvGraphicFramePr>
        <p:xfrm>
          <a:off x="4895413" y="2304888"/>
          <a:ext cx="599753" cy="3236261"/>
        </p:xfrm>
        <a:graphic>
          <a:graphicData uri="http://schemas.openxmlformats.org/drawingml/2006/table">
            <a:tbl>
              <a:tblPr firstRow="1" bandRow="1">
                <a:tableStyleId>{5940675A-B579-460E-94D1-54222C63F5DA}</a:tableStyleId>
              </a:tblPr>
              <a:tblGrid>
                <a:gridCol w="599753">
                  <a:extLst>
                    <a:ext uri="{9D8B030D-6E8A-4147-A177-3AD203B41FA5}">
                      <a16:colId xmlns:a16="http://schemas.microsoft.com/office/drawing/2014/main" val="2567041158"/>
                    </a:ext>
                  </a:extLst>
                </a:gridCol>
              </a:tblGrid>
              <a:tr h="462323">
                <a:tc>
                  <a:txBody>
                    <a:bodyPr/>
                    <a:lstStyle/>
                    <a:p>
                      <a:pPr algn="ctr"/>
                      <a:r>
                        <a:rPr lang="en-GB" sz="1200" b="1">
                          <a:solidFill>
                            <a:schemeClr val="tx1"/>
                          </a:solidFill>
                          <a:latin typeface="Arial" panose="020B0604020202020204" pitchFamily="34" charset="0"/>
                        </a:rPr>
                        <a:t>64%</a:t>
                      </a:r>
                    </a:p>
                  </a:txBody>
                  <a:tcPr marL="35181" marR="35181" marT="45267" marB="45267"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2642710"/>
                  </a:ext>
                </a:extLst>
              </a:tr>
              <a:tr h="462323">
                <a:tc>
                  <a:txBody>
                    <a:bodyPr/>
                    <a:lstStyle/>
                    <a:p>
                      <a:pPr algn="ctr"/>
                      <a:r>
                        <a:rPr lang="en-GB" sz="1200" b="1">
                          <a:solidFill>
                            <a:schemeClr val="tx1"/>
                          </a:solidFill>
                          <a:latin typeface="Arial" panose="020B0604020202020204" pitchFamily="34" charset="0"/>
                        </a:rPr>
                        <a:t>6%</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003362"/>
                  </a:ext>
                </a:extLst>
              </a:tr>
              <a:tr h="462323">
                <a:tc>
                  <a:txBody>
                    <a:bodyPr/>
                    <a:lstStyle/>
                    <a:p>
                      <a:pPr algn="ctr"/>
                      <a:r>
                        <a:rPr lang="en-GB" sz="1200" b="1">
                          <a:solidFill>
                            <a:schemeClr val="tx1"/>
                          </a:solidFill>
                          <a:latin typeface="Arial" panose="020B0604020202020204" pitchFamily="34" charset="0"/>
                        </a:rPr>
                        <a:t>63%</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04032"/>
                  </a:ext>
                </a:extLst>
              </a:tr>
              <a:tr h="462323">
                <a:tc>
                  <a:txBody>
                    <a:bodyPr/>
                    <a:lstStyle/>
                    <a:p>
                      <a:pPr algn="ctr"/>
                      <a:r>
                        <a:rPr lang="en-GB" sz="1200" b="1">
                          <a:solidFill>
                            <a:schemeClr val="tx1"/>
                          </a:solidFill>
                          <a:latin typeface="Arial" panose="020B0604020202020204" pitchFamily="34" charset="0"/>
                        </a:rPr>
                        <a:t>32%</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5157051"/>
                  </a:ext>
                </a:extLst>
              </a:tr>
              <a:tr h="462323">
                <a:tc>
                  <a:txBody>
                    <a:bodyPr/>
                    <a:lstStyle/>
                    <a:p>
                      <a:pPr algn="ctr"/>
                      <a:r>
                        <a:rPr lang="en-GB" sz="1200" b="1">
                          <a:solidFill>
                            <a:schemeClr val="tx1"/>
                          </a:solidFill>
                          <a:latin typeface="Arial" panose="020B0604020202020204" pitchFamily="34" charset="0"/>
                        </a:rPr>
                        <a:t>18%</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7904451"/>
                  </a:ext>
                </a:extLst>
              </a:tr>
              <a:tr h="462323">
                <a:tc>
                  <a:txBody>
                    <a:bodyPr/>
                    <a:lstStyle/>
                    <a:p>
                      <a:pPr algn="ctr"/>
                      <a:r>
                        <a:rPr lang="en-GB" sz="1200" b="1">
                          <a:solidFill>
                            <a:schemeClr val="tx1"/>
                          </a:solidFill>
                          <a:latin typeface="Arial" panose="020B0604020202020204" pitchFamily="34" charset="0"/>
                        </a:rPr>
                        <a:t>17%</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251704"/>
                  </a:ext>
                </a:extLst>
              </a:tr>
              <a:tr h="462323">
                <a:tc>
                  <a:txBody>
                    <a:bodyPr/>
                    <a:lstStyle/>
                    <a:p>
                      <a:pPr algn="ctr"/>
                      <a:r>
                        <a:rPr lang="en-GB" sz="1200" b="1">
                          <a:solidFill>
                            <a:schemeClr val="tx1"/>
                          </a:solidFill>
                          <a:latin typeface="Arial" panose="020B0604020202020204" pitchFamily="34" charset="0"/>
                        </a:rPr>
                        <a:t>7%</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033113"/>
                  </a:ext>
                </a:extLst>
              </a:tr>
            </a:tbl>
          </a:graphicData>
        </a:graphic>
      </p:graphicFrame>
      <p:graphicFrame>
        <p:nvGraphicFramePr>
          <p:cNvPr id="6" name="D_0f729b75261247d4">
            <a:extLst>
              <a:ext uri="{FF2B5EF4-FFF2-40B4-BE49-F238E27FC236}">
                <a16:creationId xmlns:a16="http://schemas.microsoft.com/office/drawing/2014/main" id="{A6E0BD6A-AAE0-D887-543D-DB603551710D}"/>
              </a:ext>
            </a:extLst>
          </p:cNvPr>
          <p:cNvGraphicFramePr>
            <a:graphicFrameLocks noGrp="1"/>
          </p:cNvGraphicFramePr>
          <p:nvPr>
            <p:extLst>
              <p:ext uri="{D42A27DB-BD31-4B8C-83A1-F6EECF244321}">
                <p14:modId xmlns:p14="http://schemas.microsoft.com/office/powerpoint/2010/main" val="1772341516"/>
              </p:ext>
            </p:extLst>
          </p:nvPr>
        </p:nvGraphicFramePr>
        <p:xfrm>
          <a:off x="10652464" y="2307495"/>
          <a:ext cx="599753" cy="3243702"/>
        </p:xfrm>
        <a:graphic>
          <a:graphicData uri="http://schemas.openxmlformats.org/drawingml/2006/table">
            <a:tbl>
              <a:tblPr firstRow="1" bandRow="1">
                <a:tableStyleId>{5940675A-B579-460E-94D1-54222C63F5DA}</a:tableStyleId>
              </a:tblPr>
              <a:tblGrid>
                <a:gridCol w="599753">
                  <a:extLst>
                    <a:ext uri="{9D8B030D-6E8A-4147-A177-3AD203B41FA5}">
                      <a16:colId xmlns:a16="http://schemas.microsoft.com/office/drawing/2014/main" val="2567041158"/>
                    </a:ext>
                  </a:extLst>
                </a:gridCol>
              </a:tblGrid>
              <a:tr h="463386">
                <a:tc>
                  <a:txBody>
                    <a:bodyPr/>
                    <a:lstStyle/>
                    <a:p>
                      <a:pPr algn="ctr"/>
                      <a:r>
                        <a:rPr lang="en-GB" sz="1200" b="1">
                          <a:solidFill>
                            <a:schemeClr val="tx1"/>
                          </a:solidFill>
                          <a:latin typeface="Arial" panose="020B0604020202020204" pitchFamily="34" charset="0"/>
                        </a:rPr>
                        <a:t>30%</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2642710"/>
                  </a:ext>
                </a:extLst>
              </a:tr>
              <a:tr h="463386">
                <a:tc>
                  <a:txBody>
                    <a:bodyPr/>
                    <a:lstStyle/>
                    <a:p>
                      <a:pPr algn="ctr"/>
                      <a:r>
                        <a:rPr lang="en-GB" sz="1200" b="1">
                          <a:solidFill>
                            <a:schemeClr val="tx1"/>
                          </a:solidFill>
                          <a:latin typeface="Arial" panose="020B0604020202020204" pitchFamily="34" charset="0"/>
                        </a:rPr>
                        <a:t>17%</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003362"/>
                  </a:ext>
                </a:extLst>
              </a:tr>
              <a:tr h="463386">
                <a:tc>
                  <a:txBody>
                    <a:bodyPr/>
                    <a:lstStyle/>
                    <a:p>
                      <a:pPr algn="ctr"/>
                      <a:r>
                        <a:rPr lang="en-GB" sz="1200" b="1">
                          <a:solidFill>
                            <a:schemeClr val="tx1"/>
                          </a:solidFill>
                          <a:latin typeface="Arial" panose="020B0604020202020204" pitchFamily="34" charset="0"/>
                        </a:rPr>
                        <a:t>35%</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04032"/>
                  </a:ext>
                </a:extLst>
              </a:tr>
              <a:tr h="463386">
                <a:tc>
                  <a:txBody>
                    <a:bodyPr/>
                    <a:lstStyle/>
                    <a:p>
                      <a:pPr algn="ctr"/>
                      <a:r>
                        <a:rPr lang="en-GB" sz="1200" b="1">
                          <a:solidFill>
                            <a:schemeClr val="tx1"/>
                          </a:solidFill>
                          <a:latin typeface="Arial" panose="020B0604020202020204" pitchFamily="34" charset="0"/>
                        </a:rPr>
                        <a:t>42%</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5157051"/>
                  </a:ext>
                </a:extLst>
              </a:tr>
              <a:tr h="463386">
                <a:tc>
                  <a:txBody>
                    <a:bodyPr/>
                    <a:lstStyle/>
                    <a:p>
                      <a:pPr algn="ctr"/>
                      <a:r>
                        <a:rPr lang="en-GB" sz="1200" b="1">
                          <a:solidFill>
                            <a:schemeClr val="tx1"/>
                          </a:solidFill>
                          <a:latin typeface="Arial" panose="020B0604020202020204" pitchFamily="34" charset="0"/>
                        </a:rPr>
                        <a:t>8%</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7904451"/>
                  </a:ext>
                </a:extLst>
              </a:tr>
              <a:tr h="463386">
                <a:tc>
                  <a:txBody>
                    <a:bodyPr/>
                    <a:lstStyle/>
                    <a:p>
                      <a:pPr algn="ctr"/>
                      <a:r>
                        <a:rPr lang="en-GB" sz="1200" b="1">
                          <a:solidFill>
                            <a:schemeClr val="tx1"/>
                          </a:solidFill>
                          <a:latin typeface="Arial" panose="020B0604020202020204" pitchFamily="34" charset="0"/>
                        </a:rPr>
                        <a:t>15%</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251704"/>
                  </a:ext>
                </a:extLst>
              </a:tr>
              <a:tr h="463386">
                <a:tc>
                  <a:txBody>
                    <a:bodyPr/>
                    <a:lstStyle/>
                    <a:p>
                      <a:pPr algn="ctr"/>
                      <a:r>
                        <a:rPr lang="en-GB" sz="1200" b="1">
                          <a:solidFill>
                            <a:schemeClr val="tx1"/>
                          </a:solidFill>
                          <a:latin typeface="Arial" panose="020B0604020202020204" pitchFamily="34" charset="0"/>
                        </a:rPr>
                        <a:t>10%</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033113"/>
                  </a:ext>
                </a:extLst>
              </a:tr>
            </a:tbl>
          </a:graphicData>
        </a:graphic>
      </p:graphicFrame>
      <p:graphicFrame>
        <p:nvGraphicFramePr>
          <p:cNvPr id="2" name="Table1">
            <a:extLst>
              <a:ext uri="{FF2B5EF4-FFF2-40B4-BE49-F238E27FC236}">
                <a16:creationId xmlns:a16="http://schemas.microsoft.com/office/drawing/2014/main" id="{2291B325-2CD9-53AE-2ED5-FDFAA62CA855}"/>
              </a:ext>
            </a:extLst>
          </p:cNvPr>
          <p:cNvGraphicFramePr>
            <a:graphicFrameLocks noGrp="1"/>
          </p:cNvGraphicFramePr>
          <p:nvPr>
            <p:extLst>
              <p:ext uri="{D42A27DB-BD31-4B8C-83A1-F6EECF244321}">
                <p14:modId xmlns:p14="http://schemas.microsoft.com/office/powerpoint/2010/main" val="3452530130"/>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7" name="Isosceles Triangle 6">
            <a:extLst>
              <a:ext uri="{FF2B5EF4-FFF2-40B4-BE49-F238E27FC236}">
                <a16:creationId xmlns:a16="http://schemas.microsoft.com/office/drawing/2014/main" id="{555C1545-5009-4BDF-D8CE-664788095603}"/>
              </a:ext>
              <a:ext uri="{C183D7F6-B498-43B3-948B-1728B52AA6E4}">
                <adec:decorative xmlns:adec="http://schemas.microsoft.com/office/drawing/2017/decorative" val="1"/>
              </a:ext>
            </a:extLst>
          </p:cNvPr>
          <p:cNvSpPr/>
          <p:nvPr/>
        </p:nvSpPr>
        <p:spPr>
          <a:xfrm>
            <a:off x="449882" y="5915681"/>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1" name="Isosceles Triangle 10">
            <a:extLst>
              <a:ext uri="{FF2B5EF4-FFF2-40B4-BE49-F238E27FC236}">
                <a16:creationId xmlns:a16="http://schemas.microsoft.com/office/drawing/2014/main" id="{BFF6909F-42B0-A126-4D46-A22F10C90AB2}"/>
              </a:ext>
              <a:ext uri="{C183D7F6-B498-43B3-948B-1728B52AA6E4}">
                <adec:decorative xmlns:adec="http://schemas.microsoft.com/office/drawing/2017/decorative" val="1"/>
              </a:ext>
            </a:extLst>
          </p:cNvPr>
          <p:cNvSpPr/>
          <p:nvPr/>
        </p:nvSpPr>
        <p:spPr>
          <a:xfrm rot="10800000">
            <a:off x="589415" y="5914213"/>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TextBox 12">
            <a:extLst>
              <a:ext uri="{FF2B5EF4-FFF2-40B4-BE49-F238E27FC236}">
                <a16:creationId xmlns:a16="http://schemas.microsoft.com/office/drawing/2014/main" id="{10473103-01F9-FD99-49BE-728F20F00705}"/>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4" name="TextBox 13">
            <a:extLst>
              <a:ext uri="{FF2B5EF4-FFF2-40B4-BE49-F238E27FC236}">
                <a16:creationId xmlns:a16="http://schemas.microsoft.com/office/drawing/2014/main" id="{DB041214-0FFE-EF19-CC19-F6D9A379F53C}"/>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15" name="D_712c01edfeeea18f">
            <a:extLst>
              <a:ext uri="{FF2B5EF4-FFF2-40B4-BE49-F238E27FC236}">
                <a16:creationId xmlns:a16="http://schemas.microsoft.com/office/drawing/2014/main" id="{252900E6-703D-2A36-2CD1-978AF4461DB8}"/>
              </a:ext>
            </a:extLst>
          </p:cNvPr>
          <p:cNvGraphicFramePr>
            <a:graphicFrameLocks/>
          </p:cNvGraphicFramePr>
          <p:nvPr>
            <p:extLst>
              <p:ext uri="{D42A27DB-BD31-4B8C-83A1-F6EECF244321}">
                <p14:modId xmlns:p14="http://schemas.microsoft.com/office/powerpoint/2010/main" val="3319259772"/>
              </p:ext>
            </p:extLst>
          </p:nvPr>
        </p:nvGraphicFramePr>
        <p:xfrm>
          <a:off x="140843" y="1765800"/>
          <a:ext cx="5070109" cy="411825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D_4fcafc685f9b6dd4">
            <a:extLst>
              <a:ext uri="{FF2B5EF4-FFF2-40B4-BE49-F238E27FC236}">
                <a16:creationId xmlns:a16="http://schemas.microsoft.com/office/drawing/2014/main" id="{36C73D8A-87D2-6E2C-8493-872C15E187A3}"/>
              </a:ext>
            </a:extLst>
          </p:cNvPr>
          <p:cNvGraphicFramePr>
            <a:graphicFrameLocks/>
          </p:cNvGraphicFramePr>
          <p:nvPr>
            <p:extLst>
              <p:ext uri="{D42A27DB-BD31-4B8C-83A1-F6EECF244321}">
                <p14:modId xmlns:p14="http://schemas.microsoft.com/office/powerpoint/2010/main" val="842918210"/>
              </p:ext>
            </p:extLst>
          </p:nvPr>
        </p:nvGraphicFramePr>
        <p:xfrm>
          <a:off x="5947142" y="1758359"/>
          <a:ext cx="5070107" cy="411825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7" name="Ipsos Ribbon Rules" hidden="1">
            <a:extLst>
              <a:ext uri="{FF2B5EF4-FFF2-40B4-BE49-F238E27FC236}">
                <a16:creationId xmlns:a16="http://schemas.microsoft.com/office/drawing/2014/main" id="{A60F0814-67FB-F1B2-2004-5743BF45F957}"/>
              </a:ext>
            </a:extLst>
          </p:cNvPr>
          <p:cNvGraphicFramePr/>
          <p:nvPr>
            <p:extLst>
              <p:ext uri="{D42A27DB-BD31-4B8C-83A1-F6EECF244321}">
                <p14:modId xmlns:p14="http://schemas.microsoft.com/office/powerpoint/2010/main" val="2778888473"/>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6"/>
          </a:graphicData>
        </a:graphic>
      </p:graphicFrame>
      <p:sp>
        <p:nvSpPr>
          <p:cNvPr id="18" name="D_78fa68e1b6a6dab1">
            <a:extLst>
              <a:ext uri="{FF2B5EF4-FFF2-40B4-BE49-F238E27FC236}">
                <a16:creationId xmlns:a16="http://schemas.microsoft.com/office/drawing/2014/main" id="{80E1C006-79FC-F7D2-5B6E-CD0B9994D6A0}"/>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haven't found it difficult to manage my diabetes' have been excluded.
(Type 1, National (13,042), ICS (296); Type 2, National (12,350), ICS (253))</a:t>
            </a:r>
            <a:endParaRPr lang="en-GB" sz="1000" b="0" dirty="0">
              <a:solidFill>
                <a:schemeClr val="tx1"/>
              </a:solidFill>
              <a:latin typeface="+mn-lt"/>
            </a:endParaRPr>
          </a:p>
        </p:txBody>
      </p:sp>
    </p:spTree>
    <p:extLst>
      <p:ext uri="{BB962C8B-B14F-4D97-AF65-F5344CB8AC3E}">
        <p14:creationId xmlns:p14="http://schemas.microsoft.com/office/powerpoint/2010/main" val="1854416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B49AADF4-0F87-8A0A-A04A-91425ADB1D4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0F05509E-49FF-28DC-C777-970014F5816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1">
            <a:extLst>
              <a:ext uri="{FF2B5EF4-FFF2-40B4-BE49-F238E27FC236}">
                <a16:creationId xmlns:a16="http://schemas.microsoft.com/office/drawing/2014/main" id="{DABD8A9A-450A-F731-5F5E-B6615DD7F60F}"/>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Using devices to manage diabetes</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22393398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B8ACB2C-58AE-520F-A2A8-C3E13B06CDD5}"/>
              </a:ext>
              <a:ext uri="{C183D7F6-B498-43B3-948B-1728B52AA6E4}">
                <adec:decorative xmlns:adec="http://schemas.microsoft.com/office/drawing/2017/decorative" val="1"/>
              </a:ext>
            </a:extLst>
          </p:cNvPr>
          <p:cNvSpPr>
            <a:spLocks noGrp="1"/>
          </p:cNvSpPr>
          <p:nvPr>
            <p:ph type="sldNum" sz="quarter" idx="19"/>
          </p:nvPr>
        </p:nvSpPr>
        <p:spPr>
          <a:xfrm>
            <a:off x="442913" y="6278267"/>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6" name="Title 5">
            <a:extLst>
              <a:ext uri="{FF2B5EF4-FFF2-40B4-BE49-F238E27FC236}">
                <a16:creationId xmlns:a16="http://schemas.microsoft.com/office/drawing/2014/main" id="{0E1B3C2F-067A-970F-0CC2-A21FAD966249}"/>
              </a:ext>
            </a:extLst>
          </p:cNvPr>
          <p:cNvSpPr>
            <a:spLocks noGrp="1"/>
          </p:cNvSpPr>
          <p:nvPr>
            <p:ph type="title"/>
          </p:nvPr>
        </p:nvSpPr>
        <p:spPr/>
        <p:txBody>
          <a:bodyPr/>
          <a:lstStyle/>
          <a:p>
            <a:r>
              <a:rPr lang="en-GB" sz="3200"/>
              <a:t>Introduction</a:t>
            </a:r>
          </a:p>
        </p:txBody>
      </p:sp>
      <p:pic>
        <p:nvPicPr>
          <p:cNvPr id="2" name="Picture 1">
            <a:extLst>
              <a:ext uri="{FF2B5EF4-FFF2-40B4-BE49-F238E27FC236}">
                <a16:creationId xmlns:a16="http://schemas.microsoft.com/office/drawing/2014/main" id="{B4DF07FB-3B11-CCD1-F0B3-B28996CC9E70}"/>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0E6D194C-068F-375D-BE1E-2DCDBAC08CAC}"/>
              </a:ext>
            </a:extLst>
          </p:cNvPr>
          <p:cNvSpPr/>
          <p:nvPr/>
        </p:nvSpPr>
        <p:spPr>
          <a:xfrm>
            <a:off x="450000" y="1758419"/>
            <a:ext cx="3600000" cy="4408466"/>
          </a:xfrm>
          <a:prstGeom prst="rect">
            <a:avLst/>
          </a:prstGeom>
          <a:solidFill>
            <a:schemeClr val="bg1"/>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08000" rIns="180000" bIns="108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4000"/>
              </a:lnSpc>
              <a:spcBef>
                <a:spcPts val="300"/>
              </a:spcBef>
              <a:spcAft>
                <a:spcPts val="300"/>
              </a:spcAft>
              <a:buClr>
                <a:srgbClr val="005EB8"/>
              </a:buClr>
              <a:buSzPct val="150000"/>
              <a:buFontTx/>
              <a:buNone/>
              <a:tabLst/>
              <a:defRPr/>
            </a:pPr>
            <a:r>
              <a:rPr kumimoji="0" lang="en-GB" sz="1400" i="0" u="none" strike="noStrike" kern="1200" cap="none" spc="0" normalizeH="0" baseline="0" noProof="0" dirty="0">
                <a:ln>
                  <a:noFill/>
                </a:ln>
                <a:solidFill>
                  <a:schemeClr val="tx1"/>
                </a:solidFill>
                <a:effectLst/>
                <a:uLnTx/>
                <a:uFillTx/>
                <a:latin typeface="Arial"/>
                <a:ea typeface="+mn-ea"/>
                <a:cs typeface="+mn-cs"/>
              </a:rPr>
              <a:t>The National Diabetes Experience Survey is an England-wide survey about experiences of care among those living with type 1 or type 2 diabetes.</a:t>
            </a:r>
          </a:p>
          <a:p>
            <a:pPr>
              <a:lnSpc>
                <a:spcPct val="114000"/>
              </a:lnSpc>
              <a:spcBef>
                <a:spcPts val="300"/>
              </a:spcBef>
              <a:spcAft>
                <a:spcPts val="300"/>
              </a:spcAft>
              <a:buClr>
                <a:srgbClr val="005EB8"/>
              </a:buClr>
              <a:buSzPct val="150000"/>
            </a:pPr>
            <a:r>
              <a:rPr lang="en-GB" sz="1400" dirty="0">
                <a:solidFill>
                  <a:schemeClr val="tx1"/>
                </a:solidFill>
                <a:latin typeface="Arial"/>
              </a:rPr>
              <a:t>People living with diabetes, carers of those living with diabetes, healthcare professionals and local providers were involved throughout the development of the questionnaire and the reporting outputs.</a:t>
            </a:r>
          </a:p>
          <a:p>
            <a:pPr marL="0" marR="0" lvl="0" indent="0" algn="l" defTabSz="914400" rtl="0" eaLnBrk="1" fontAlgn="auto" latinLnBrk="0" hangingPunct="1">
              <a:lnSpc>
                <a:spcPct val="114000"/>
              </a:lnSpc>
              <a:spcBef>
                <a:spcPts val="300"/>
              </a:spcBef>
              <a:spcAft>
                <a:spcPts val="300"/>
              </a:spcAft>
              <a:buClr>
                <a:srgbClr val="005EB8"/>
              </a:buClr>
              <a:buSzPct val="150000"/>
              <a:buFontTx/>
              <a:buNone/>
              <a:tabLst/>
              <a:defRPr/>
            </a:pPr>
            <a:r>
              <a:rPr kumimoji="0" lang="en-GB" sz="1400" i="0" u="none" strike="noStrike" kern="1200" cap="none" spc="0" normalizeH="0" baseline="0" noProof="0" dirty="0">
                <a:ln>
                  <a:noFill/>
                </a:ln>
                <a:solidFill>
                  <a:schemeClr val="tx1"/>
                </a:solidFill>
                <a:effectLst/>
                <a:uLnTx/>
                <a:uFillTx/>
                <a:latin typeface="Arial"/>
                <a:ea typeface="+mn-ea"/>
                <a:cs typeface="+mn-cs"/>
              </a:rPr>
              <a:t>The 2024 survey was administered by Ipsos on behalf of NHS England and took place between 18</a:t>
            </a:r>
            <a:r>
              <a:rPr lang="en-GB" sz="1400" baseline="30000" dirty="0">
                <a:solidFill>
                  <a:schemeClr val="tx1"/>
                </a:solidFill>
                <a:latin typeface="Arial"/>
              </a:rPr>
              <a:t> </a:t>
            </a:r>
            <a:r>
              <a:rPr kumimoji="0" lang="en-GB" sz="1400" i="0" u="none" strike="noStrike" kern="1200" cap="none" spc="0" normalizeH="0" baseline="0" noProof="0" dirty="0">
                <a:ln>
                  <a:noFill/>
                </a:ln>
                <a:solidFill>
                  <a:schemeClr val="tx1"/>
                </a:solidFill>
                <a:effectLst/>
                <a:uLnTx/>
                <a:uFillTx/>
                <a:latin typeface="Arial"/>
                <a:ea typeface="+mn-ea"/>
                <a:cs typeface="+mn-cs"/>
              </a:rPr>
              <a:t>March and 16 July 2024. Data is presented at an Integrated Care System (ICS) level, as well as at a national level. </a:t>
            </a:r>
          </a:p>
        </p:txBody>
      </p:sp>
      <p:sp>
        <p:nvSpPr>
          <p:cNvPr id="8" name="Rectangle 7">
            <a:extLst>
              <a:ext uri="{FF2B5EF4-FFF2-40B4-BE49-F238E27FC236}">
                <a16:creationId xmlns:a16="http://schemas.microsoft.com/office/drawing/2014/main" id="{D1734263-591B-F5FF-7A26-B8D5766CDAFE}"/>
              </a:ext>
            </a:extLst>
          </p:cNvPr>
          <p:cNvSpPr/>
          <p:nvPr/>
        </p:nvSpPr>
        <p:spPr>
          <a:xfrm>
            <a:off x="449999" y="1084411"/>
            <a:ext cx="3600000" cy="576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Arial"/>
                <a:ea typeface="+mn-ea"/>
                <a:cs typeface="+mn-cs"/>
              </a:rPr>
              <a:t>Survey summary</a:t>
            </a:r>
          </a:p>
        </p:txBody>
      </p:sp>
      <p:sp>
        <p:nvSpPr>
          <p:cNvPr id="14" name="Rectangle 13">
            <a:extLst>
              <a:ext uri="{FF2B5EF4-FFF2-40B4-BE49-F238E27FC236}">
                <a16:creationId xmlns:a16="http://schemas.microsoft.com/office/drawing/2014/main" id="{58A99B91-2B5D-9657-417F-6510002F0F9D}"/>
              </a:ext>
            </a:extLst>
          </p:cNvPr>
          <p:cNvSpPr/>
          <p:nvPr/>
        </p:nvSpPr>
        <p:spPr>
          <a:xfrm>
            <a:off x="4292324" y="1087699"/>
            <a:ext cx="3600000" cy="572712"/>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Arial"/>
                <a:ea typeface="+mn-ea"/>
                <a:cs typeface="+mn-cs"/>
              </a:rPr>
              <a:t>Methodology</a:t>
            </a:r>
          </a:p>
        </p:txBody>
      </p:sp>
      <p:sp>
        <p:nvSpPr>
          <p:cNvPr id="15" name="Rectangle 14">
            <a:extLst>
              <a:ext uri="{FF2B5EF4-FFF2-40B4-BE49-F238E27FC236}">
                <a16:creationId xmlns:a16="http://schemas.microsoft.com/office/drawing/2014/main" id="{CA6A8306-F311-30E0-E624-51F8847C2EA7}"/>
              </a:ext>
            </a:extLst>
          </p:cNvPr>
          <p:cNvSpPr/>
          <p:nvPr/>
        </p:nvSpPr>
        <p:spPr>
          <a:xfrm>
            <a:off x="4292324" y="1758419"/>
            <a:ext cx="3600000" cy="4408466"/>
          </a:xfrm>
          <a:prstGeom prst="rect">
            <a:avLst/>
          </a:prstGeom>
          <a:solidFill>
            <a:schemeClr val="bg1"/>
          </a:solidFill>
          <a:ln w="28575">
            <a:solidFill>
              <a:srgbClr val="0072C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08000" rIns="180000" bIns="108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3000"/>
              </a:lnSpc>
              <a:spcBef>
                <a:spcPts val="300"/>
              </a:spcBef>
              <a:spcAft>
                <a:spcPts val="300"/>
              </a:spcAft>
              <a:buClr>
                <a:srgbClr val="005EB8"/>
              </a:buClr>
              <a:buSzPct val="150000"/>
              <a:buFontTx/>
              <a:buNone/>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A random sample of people aged 18 and over, who have been living with type 1 or type 2 diabetes for at least 12 months, were invited to take part in the survey. The sample was drawn from the National Diabetes Audit (NDA).</a:t>
            </a:r>
          </a:p>
          <a:p>
            <a:pPr marL="0" marR="0" lvl="0" indent="0" algn="l" defTabSz="914400" rtl="0" eaLnBrk="1" fontAlgn="auto" latinLnBrk="0" hangingPunct="1">
              <a:lnSpc>
                <a:spcPct val="113000"/>
              </a:lnSpc>
              <a:spcBef>
                <a:spcPts val="300"/>
              </a:spcBef>
              <a:spcAft>
                <a:spcPts val="300"/>
              </a:spcAft>
              <a:buClr>
                <a:srgbClr val="005EB8"/>
              </a:buClr>
              <a:buSzPct val="150000"/>
              <a:buFontTx/>
              <a:buNone/>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The survey used a push-to-web methodology. This involved postal mailouts and SMS reminders, inviting people to complete the survey online, on a mobile or desktop device. A paper questionnaire was also sent to maximise response rates.</a:t>
            </a:r>
          </a:p>
          <a:p>
            <a:pPr marL="0" marR="0" lvl="0" indent="0" algn="l" defTabSz="914400" rtl="0" eaLnBrk="1" fontAlgn="auto" latinLnBrk="0" hangingPunct="1">
              <a:lnSpc>
                <a:spcPct val="113000"/>
              </a:lnSpc>
              <a:spcBef>
                <a:spcPts val="300"/>
              </a:spcBef>
              <a:spcAft>
                <a:spcPts val="300"/>
              </a:spcAft>
              <a:buClr>
                <a:srgbClr val="005EB8"/>
              </a:buClr>
              <a:buSzPct val="150000"/>
              <a:buFontTx/>
              <a:buNone/>
              <a:tabLst/>
              <a:defRPr/>
            </a:pPr>
            <a:r>
              <a:rPr lang="en-GB" sz="1400" dirty="0">
                <a:solidFill>
                  <a:schemeClr val="tx1"/>
                </a:solidFill>
                <a:effectLst/>
              </a:rPr>
              <a:t>The sample was designed to include enough people living with type 1 and type 2 diabetes so </a:t>
            </a:r>
            <a:r>
              <a:rPr lang="en-GB" sz="1400" dirty="0">
                <a:solidFill>
                  <a:schemeClr val="tx1"/>
                </a:solidFill>
              </a:rPr>
              <a:t>that </a:t>
            </a:r>
            <a:r>
              <a:rPr lang="en-GB" sz="1400" dirty="0">
                <a:solidFill>
                  <a:schemeClr val="tx1"/>
                </a:solidFill>
                <a:effectLst/>
              </a:rPr>
              <a:t>it </a:t>
            </a:r>
            <a:r>
              <a:rPr lang="en-GB" sz="1400" dirty="0">
                <a:solidFill>
                  <a:schemeClr val="tx1"/>
                </a:solidFill>
              </a:rPr>
              <a:t>was possible to analyse both by different subgroups. </a:t>
            </a:r>
            <a:endParaRPr kumimoji="0" lang="en-GB" sz="1400" b="0" i="0" u="none" strike="noStrike" kern="1200" cap="none" spc="0" normalizeH="0" baseline="0" noProof="0" dirty="0">
              <a:ln>
                <a:noFill/>
              </a:ln>
              <a:solidFill>
                <a:schemeClr val="tx1"/>
              </a:solidFill>
              <a:effectLst/>
              <a:uLnTx/>
              <a:uFillTx/>
              <a:ea typeface="+mn-ea"/>
              <a:cs typeface="+mn-cs"/>
            </a:endParaRPr>
          </a:p>
        </p:txBody>
      </p:sp>
      <p:sp>
        <p:nvSpPr>
          <p:cNvPr id="16" name="Rectangle 15">
            <a:extLst>
              <a:ext uri="{FF2B5EF4-FFF2-40B4-BE49-F238E27FC236}">
                <a16:creationId xmlns:a16="http://schemas.microsoft.com/office/drawing/2014/main" id="{DA1A8A94-A717-317D-9394-3EF14536C9FF}"/>
              </a:ext>
            </a:extLst>
          </p:cNvPr>
          <p:cNvSpPr/>
          <p:nvPr/>
        </p:nvSpPr>
        <p:spPr>
          <a:xfrm>
            <a:off x="8142002" y="1084411"/>
            <a:ext cx="3600000" cy="5724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Arial"/>
                <a:ea typeface="+mn-ea"/>
                <a:cs typeface="+mn-cs"/>
              </a:rPr>
              <a:t>Further resources </a:t>
            </a:r>
          </a:p>
        </p:txBody>
      </p:sp>
      <p:sp>
        <p:nvSpPr>
          <p:cNvPr id="17" name="Rectangle 16">
            <a:extLst>
              <a:ext uri="{FF2B5EF4-FFF2-40B4-BE49-F238E27FC236}">
                <a16:creationId xmlns:a16="http://schemas.microsoft.com/office/drawing/2014/main" id="{87005AB8-1BC9-B538-EAC2-96AF8A7C73F2}"/>
              </a:ext>
            </a:extLst>
          </p:cNvPr>
          <p:cNvSpPr/>
          <p:nvPr/>
        </p:nvSpPr>
        <p:spPr>
          <a:xfrm>
            <a:off x="8142002" y="1758418"/>
            <a:ext cx="3600000" cy="4408466"/>
          </a:xfrm>
          <a:prstGeom prst="rect">
            <a:avLst/>
          </a:prstGeom>
          <a:solidFill>
            <a:schemeClr val="bg1"/>
          </a:solidFill>
          <a:ln w="28575">
            <a:solidFill>
              <a:srgbClr val="0072C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08000" rIns="180000" bIns="108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3000"/>
              </a:lnSpc>
              <a:spcBef>
                <a:spcPts val="300"/>
              </a:spcBef>
              <a:spcAft>
                <a:spcPts val="300"/>
              </a:spcAft>
              <a:buClr>
                <a:srgbClr val="005EB8"/>
              </a:buClr>
              <a:buSzPct val="150000"/>
              <a:buFontTx/>
              <a:buNone/>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The following resources and other outputs can be found here: </a:t>
            </a:r>
          </a:p>
          <a:p>
            <a:pPr>
              <a:lnSpc>
                <a:spcPct val="113000"/>
              </a:lnSpc>
              <a:spcBef>
                <a:spcPts val="300"/>
              </a:spcBef>
              <a:spcAft>
                <a:spcPts val="300"/>
              </a:spcAft>
              <a:buClr>
                <a:srgbClr val="005EB8"/>
              </a:buClr>
              <a:buSzPct val="150000"/>
              <a:defRPr/>
            </a:pPr>
            <a:r>
              <a:rPr kumimoji="0" lang="en-GB" sz="1400" b="0" i="0" u="none" strike="noStrike" kern="1200" cap="none" spc="0" normalizeH="0" baseline="0" noProof="0" dirty="0">
                <a:ln>
                  <a:noFill/>
                </a:ln>
                <a:solidFill>
                  <a:schemeClr val="tx1"/>
                </a:solidFill>
                <a:effectLst/>
                <a:uLnTx/>
                <a:uFillTx/>
                <a:latin typeface="Arial"/>
                <a:ea typeface="+mn-ea"/>
                <a:cs typeface="+mn-cs"/>
                <a:hlinkClick r:id="rId4"/>
              </a:rPr>
              <a:t>https://diabetessurvey.co.uk/latest-results</a:t>
            </a:r>
            <a:endParaRPr kumimoji="0" lang="en-GB" sz="1400" b="0" i="0" u="none" strike="noStrike" kern="1200" cap="none" spc="0" normalizeH="0" baseline="0" noProof="0" dirty="0">
              <a:ln>
                <a:noFill/>
              </a:ln>
              <a:solidFill>
                <a:schemeClr val="tx1"/>
              </a:solidFill>
              <a:effectLst/>
              <a:uLnTx/>
              <a:uFillTx/>
              <a:latin typeface="Arial"/>
              <a:ea typeface="+mn-ea"/>
              <a:cs typeface="+mn-cs"/>
            </a:endParaRPr>
          </a:p>
          <a:p>
            <a:pPr marL="285750" marR="0" lvl="0" indent="-285750" algn="l" defTabSz="914400" rtl="0" eaLnBrk="1" fontAlgn="auto" latinLnBrk="0" hangingPunct="1">
              <a:lnSpc>
                <a:spcPct val="113000"/>
              </a:lnSpc>
              <a:spcBef>
                <a:spcPts val="300"/>
              </a:spcBef>
              <a:spcAft>
                <a:spcPts val="300"/>
              </a:spcAft>
              <a:buClr>
                <a:srgbClr val="005EB8"/>
              </a:buClr>
              <a:buSzPct val="150000"/>
              <a:buFontTx/>
              <a:buChar char="-"/>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Questionnaire </a:t>
            </a:r>
          </a:p>
          <a:p>
            <a:pPr marL="285750" marR="0" lvl="0" indent="-285750" algn="l" defTabSz="914400" rtl="0" eaLnBrk="1" fontAlgn="auto" latinLnBrk="0" hangingPunct="1">
              <a:lnSpc>
                <a:spcPct val="113000"/>
              </a:lnSpc>
              <a:spcBef>
                <a:spcPts val="300"/>
              </a:spcBef>
              <a:spcAft>
                <a:spcPts val="300"/>
              </a:spcAft>
              <a:buClr>
                <a:srgbClr val="005EB8"/>
              </a:buClr>
              <a:buSzPct val="150000"/>
              <a:buFontTx/>
              <a:buChar char="-"/>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Survey materials</a:t>
            </a:r>
          </a:p>
          <a:p>
            <a:pPr marL="285750" marR="0" lvl="0" indent="-285750" algn="l" defTabSz="914400" rtl="0" eaLnBrk="1" fontAlgn="auto" latinLnBrk="0" hangingPunct="1">
              <a:lnSpc>
                <a:spcPct val="113000"/>
              </a:lnSpc>
              <a:spcBef>
                <a:spcPts val="300"/>
              </a:spcBef>
              <a:spcAft>
                <a:spcPts val="300"/>
              </a:spcAft>
              <a:buClr>
                <a:srgbClr val="005EB8"/>
              </a:buClr>
              <a:buSzPct val="150000"/>
              <a:buFontTx/>
              <a:buChar char="-"/>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Technical Annex </a:t>
            </a:r>
          </a:p>
          <a:p>
            <a:pPr marL="285750" marR="0" lvl="0" indent="-285750" algn="l" defTabSz="914400" rtl="0" eaLnBrk="1" fontAlgn="auto" latinLnBrk="0" hangingPunct="1">
              <a:lnSpc>
                <a:spcPct val="113000"/>
              </a:lnSpc>
              <a:spcBef>
                <a:spcPts val="300"/>
              </a:spcBef>
              <a:spcAft>
                <a:spcPts val="300"/>
              </a:spcAft>
              <a:buClr>
                <a:srgbClr val="005EB8"/>
              </a:buClr>
              <a:buSzPct val="150000"/>
              <a:buFontTx/>
              <a:buChar char="-"/>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Survey Development </a:t>
            </a:r>
            <a:r>
              <a:rPr lang="en-GB" sz="1400" dirty="0">
                <a:solidFill>
                  <a:schemeClr val="tx1"/>
                </a:solidFill>
                <a:latin typeface="Arial"/>
              </a:rPr>
              <a:t>R</a:t>
            </a:r>
            <a:r>
              <a:rPr kumimoji="0" lang="en-GB" sz="1400" b="0" i="0" u="none" strike="noStrike" kern="1200" cap="none" spc="0" normalizeH="0" baseline="0" noProof="0" dirty="0" err="1">
                <a:ln>
                  <a:noFill/>
                </a:ln>
                <a:solidFill>
                  <a:schemeClr val="tx1"/>
                </a:solidFill>
                <a:effectLst/>
                <a:uLnTx/>
                <a:uFillTx/>
                <a:latin typeface="Arial"/>
                <a:ea typeface="+mn-ea"/>
                <a:cs typeface="+mn-cs"/>
              </a:rPr>
              <a:t>eport</a:t>
            </a:r>
            <a:endParaRPr kumimoji="0" lang="en-GB" sz="1400" b="0" i="0" u="none" strike="noStrike" kern="1200" cap="none" spc="0" normalizeH="0" baseline="0" noProof="0" dirty="0">
              <a:ln>
                <a:noFill/>
              </a:ln>
              <a:solidFill>
                <a:schemeClr val="tx1"/>
              </a:solidFill>
              <a:effectLst/>
              <a:uLnTx/>
              <a:uFillTx/>
              <a:latin typeface="Arial"/>
              <a:ea typeface="+mn-ea"/>
              <a:cs typeface="+mn-cs"/>
            </a:endParaRPr>
          </a:p>
          <a:p>
            <a:pPr marL="285750" marR="0" lvl="0" indent="-285750" algn="l" defTabSz="914400" rtl="0" eaLnBrk="1" fontAlgn="auto" latinLnBrk="0" hangingPunct="1">
              <a:lnSpc>
                <a:spcPct val="113000"/>
              </a:lnSpc>
              <a:spcBef>
                <a:spcPts val="300"/>
              </a:spcBef>
              <a:spcAft>
                <a:spcPts val="300"/>
              </a:spcAft>
              <a:buClr>
                <a:srgbClr val="005EB8"/>
              </a:buClr>
              <a:buSzPct val="150000"/>
              <a:buFontTx/>
              <a:buChar char="-"/>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National Report</a:t>
            </a:r>
          </a:p>
          <a:p>
            <a:pPr marL="285750" marR="0" lvl="0" indent="-285750" algn="l" defTabSz="914400" rtl="0" eaLnBrk="1" fontAlgn="auto" latinLnBrk="0" hangingPunct="1">
              <a:lnSpc>
                <a:spcPct val="113000"/>
              </a:lnSpc>
              <a:spcBef>
                <a:spcPts val="300"/>
              </a:spcBef>
              <a:spcAft>
                <a:spcPts val="300"/>
              </a:spcAft>
              <a:buClr>
                <a:srgbClr val="005EB8"/>
              </a:buClr>
              <a:buSzPct val="150000"/>
              <a:buFontTx/>
              <a:buChar char="-"/>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Excel data tables (national and ICS specific</a:t>
            </a:r>
            <a:r>
              <a:rPr lang="en-GB" sz="1400" dirty="0">
                <a:solidFill>
                  <a:schemeClr val="tx1"/>
                </a:solidFill>
                <a:latin typeface="Arial"/>
              </a:rPr>
              <a:t>).</a:t>
            </a:r>
            <a:endParaRPr kumimoji="0" lang="en-GB" sz="1400" b="0" i="0" u="none" strike="noStrike" kern="1200" cap="none" spc="0" normalizeH="0" baseline="0" noProof="0" dirty="0">
              <a:ln>
                <a:noFill/>
              </a:ln>
              <a:solidFill>
                <a:schemeClr val="tx1"/>
              </a:solidFill>
              <a:effectLst/>
              <a:uLnTx/>
              <a:uFillTx/>
              <a:latin typeface="Arial"/>
              <a:ea typeface="+mn-ea"/>
              <a:cs typeface="+mn-cs"/>
            </a:endParaRPr>
          </a:p>
        </p:txBody>
      </p:sp>
    </p:spTree>
    <p:extLst>
      <p:ext uri="{BB962C8B-B14F-4D97-AF65-F5344CB8AC3E}">
        <p14:creationId xmlns:p14="http://schemas.microsoft.com/office/powerpoint/2010/main" val="20751529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40</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100" name="Rectangle 99">
            <a:extLst>
              <a:ext uri="{FF2B5EF4-FFF2-40B4-BE49-F238E27FC236}">
                <a16:creationId xmlns:a16="http://schemas.microsoft.com/office/drawing/2014/main" id="{53D775D2-F933-41B7-8A0D-2E5B12155C78}"/>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Q39. How confident do you feel about using devices to manage your diabetes?</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8C5775B-6FA3-66A1-FFC8-3F11911E5BF6}"/>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9" name="TextBox 8">
            <a:extLst>
              <a:ext uri="{FF2B5EF4-FFF2-40B4-BE49-F238E27FC236}">
                <a16:creationId xmlns:a16="http://schemas.microsoft.com/office/drawing/2014/main" id="{AC8B9F85-A4B4-07D4-D17D-24C5A9C7A102}"/>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815987"/>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6" name="Table1">
            <a:extLst>
              <a:ext uri="{FF2B5EF4-FFF2-40B4-BE49-F238E27FC236}">
                <a16:creationId xmlns:a16="http://schemas.microsoft.com/office/drawing/2014/main" id="{4E9793B5-D3EE-8A5E-ACAD-868F18814C90}"/>
              </a:ext>
            </a:extLst>
          </p:cNvPr>
          <p:cNvGraphicFramePr>
            <a:graphicFrameLocks noGrp="1"/>
          </p:cNvGraphicFramePr>
          <p:nvPr>
            <p:extLst>
              <p:ext uri="{D42A27DB-BD31-4B8C-83A1-F6EECF244321}">
                <p14:modId xmlns:p14="http://schemas.microsoft.com/office/powerpoint/2010/main" val="569893810"/>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9" name="Isosceles Triangle 28">
            <a:extLst>
              <a:ext uri="{FF2B5EF4-FFF2-40B4-BE49-F238E27FC236}">
                <a16:creationId xmlns:a16="http://schemas.microsoft.com/office/drawing/2014/main" id="{5CA328FE-E223-20DB-0750-1A42EC293E81}"/>
              </a:ext>
              <a:ext uri="{C183D7F6-B498-43B3-948B-1728B52AA6E4}">
                <adec:decorative xmlns:adec="http://schemas.microsoft.com/office/drawing/2017/decorative" val="1"/>
              </a:ext>
            </a:extLst>
          </p:cNvPr>
          <p:cNvSpPr/>
          <p:nvPr/>
        </p:nvSpPr>
        <p:spPr>
          <a:xfrm>
            <a:off x="449882" y="5915681"/>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1" name="Isosceles Triangle 30">
            <a:extLst>
              <a:ext uri="{FF2B5EF4-FFF2-40B4-BE49-F238E27FC236}">
                <a16:creationId xmlns:a16="http://schemas.microsoft.com/office/drawing/2014/main" id="{FAA02776-B641-F25E-E9EA-98E30CF40AAD}"/>
              </a:ext>
              <a:ext uri="{C183D7F6-B498-43B3-948B-1728B52AA6E4}">
                <adec:decorative xmlns:adec="http://schemas.microsoft.com/office/drawing/2017/decorative" val="1"/>
              </a:ext>
            </a:extLst>
          </p:cNvPr>
          <p:cNvSpPr/>
          <p:nvPr/>
        </p:nvSpPr>
        <p:spPr>
          <a:xfrm rot="10800000">
            <a:off x="589415" y="5914213"/>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Devices: Confidence using devices</a:t>
            </a:r>
            <a:endParaRPr lang="en-GB" sz="2800" dirty="0"/>
          </a:p>
        </p:txBody>
      </p:sp>
      <p:sp>
        <p:nvSpPr>
          <p:cNvPr id="15" name="Title 1">
            <a:extLst>
              <a:ext uri="{FF2B5EF4-FFF2-40B4-BE49-F238E27FC236}">
                <a16:creationId xmlns:a16="http://schemas.microsoft.com/office/drawing/2014/main" id="{086EA4A9-767F-D369-4BBC-DAD453BC0DEB}"/>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21" name="D_40cea815676fbbe7_CalcTable">
            <a:extLst>
              <a:ext uri="{FF2B5EF4-FFF2-40B4-BE49-F238E27FC236}">
                <a16:creationId xmlns:a16="http://schemas.microsoft.com/office/drawing/2014/main" id="{E5A359D6-2A1C-4755-9BC1-90EFBAA974AB}"/>
              </a:ext>
            </a:extLst>
          </p:cNvPr>
          <p:cNvGraphicFramePr>
            <a:graphicFrameLocks noGrp="1"/>
          </p:cNvGraphicFramePr>
          <p:nvPr>
            <p:extLst>
              <p:ext uri="{D42A27DB-BD31-4B8C-83A1-F6EECF244321}">
                <p14:modId xmlns:p14="http://schemas.microsoft.com/office/powerpoint/2010/main" val="4027035976"/>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95%</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6" name="D_40cea815676fbbe7" hidden="1">
            <a:extLst>
              <a:ext uri="{FF2B5EF4-FFF2-40B4-BE49-F238E27FC236}">
                <a16:creationId xmlns:a16="http://schemas.microsoft.com/office/drawing/2014/main" id="{99B7C300-89F3-BC90-3133-6910433CE4BC}"/>
              </a:ext>
            </a:extLst>
          </p:cNvPr>
          <p:cNvGraphicFramePr/>
          <p:nvPr>
            <p:extLst>
              <p:ext uri="{D42A27DB-BD31-4B8C-83A1-F6EECF244321}">
                <p14:modId xmlns:p14="http://schemas.microsoft.com/office/powerpoint/2010/main" val="3335643962"/>
              </p:ext>
            </p:extLst>
          </p:nvPr>
        </p:nvGraphicFramePr>
        <p:xfrm>
          <a:off x="-2245392" y="4975864"/>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22" name="Title 1">
            <a:extLst>
              <a:ext uri="{FF2B5EF4-FFF2-40B4-BE49-F238E27FC236}">
                <a16:creationId xmlns:a16="http://schemas.microsoft.com/office/drawing/2014/main" id="{B8941C46-C655-6200-1CCA-A9C2F5B22900}"/>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7" name="D_24dcbe58120b1be7">
            <a:extLst>
              <a:ext uri="{FF2B5EF4-FFF2-40B4-BE49-F238E27FC236}">
                <a16:creationId xmlns:a16="http://schemas.microsoft.com/office/drawing/2014/main" id="{52087293-655E-F325-7E27-E00D3F441F59}"/>
              </a:ext>
            </a:extLst>
          </p:cNvPr>
          <p:cNvGraphicFramePr>
            <a:graphicFrameLocks noGrp="1"/>
          </p:cNvGraphicFramePr>
          <p:nvPr>
            <p:extLst>
              <p:ext uri="{D42A27DB-BD31-4B8C-83A1-F6EECF244321}">
                <p14:modId xmlns:p14="http://schemas.microsoft.com/office/powerpoint/2010/main" val="2405948568"/>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95%</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8" name="Title 1">
            <a:extLst>
              <a:ext uri="{FF2B5EF4-FFF2-40B4-BE49-F238E27FC236}">
                <a16:creationId xmlns:a16="http://schemas.microsoft.com/office/drawing/2014/main" id="{69EA4F87-7003-C5BD-5AE6-352F7ECFD607}"/>
              </a:ext>
            </a:extLst>
          </p:cNvPr>
          <p:cNvSpPr txBox="1">
            <a:spLocks/>
          </p:cNvSpPr>
          <p:nvPr/>
        </p:nvSpPr>
        <p:spPr>
          <a:xfrm>
            <a:off x="6408683"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30" name="D_d9b28b83b5decbe7_CalcTable">
            <a:extLst>
              <a:ext uri="{FF2B5EF4-FFF2-40B4-BE49-F238E27FC236}">
                <a16:creationId xmlns:a16="http://schemas.microsoft.com/office/drawing/2014/main" id="{567AB1E2-4D9F-9B22-019F-88110F5ADC5D}"/>
              </a:ext>
            </a:extLst>
          </p:cNvPr>
          <p:cNvGraphicFramePr>
            <a:graphicFrameLocks noGrp="1"/>
          </p:cNvGraphicFramePr>
          <p:nvPr>
            <p:extLst>
              <p:ext uri="{D42A27DB-BD31-4B8C-83A1-F6EECF244321}">
                <p14:modId xmlns:p14="http://schemas.microsoft.com/office/powerpoint/2010/main" val="350938341"/>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dirty="0">
                          <a:solidFill>
                            <a:schemeClr val="tx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7" name="D_d9b28b83b5decbe7" hidden="1">
            <a:extLst>
              <a:ext uri="{FF2B5EF4-FFF2-40B4-BE49-F238E27FC236}">
                <a16:creationId xmlns:a16="http://schemas.microsoft.com/office/drawing/2014/main" id="{7B5AA1BA-5ABA-E401-E9C6-88FDEF269C7A}"/>
              </a:ext>
            </a:extLst>
          </p:cNvPr>
          <p:cNvGraphicFramePr/>
          <p:nvPr>
            <p:extLst>
              <p:ext uri="{D42A27DB-BD31-4B8C-83A1-F6EECF244321}">
                <p14:modId xmlns:p14="http://schemas.microsoft.com/office/powerpoint/2010/main" val="3685020276"/>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32" name="Title 1">
            <a:extLst>
              <a:ext uri="{FF2B5EF4-FFF2-40B4-BE49-F238E27FC236}">
                <a16:creationId xmlns:a16="http://schemas.microsoft.com/office/drawing/2014/main" id="{4CB798E4-113F-D9EC-8992-11AD1AECF8E5}"/>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33" name="D_0ccf37eeea44f567">
            <a:extLst>
              <a:ext uri="{FF2B5EF4-FFF2-40B4-BE49-F238E27FC236}">
                <a16:creationId xmlns:a16="http://schemas.microsoft.com/office/drawing/2014/main" id="{241818F2-FDD1-4A4B-4B66-364429F71451}"/>
              </a:ext>
            </a:extLst>
          </p:cNvPr>
          <p:cNvGraphicFramePr>
            <a:graphicFrameLocks noGrp="1"/>
          </p:cNvGraphicFramePr>
          <p:nvPr>
            <p:extLst>
              <p:ext uri="{D42A27DB-BD31-4B8C-83A1-F6EECF244321}">
                <p14:modId xmlns:p14="http://schemas.microsoft.com/office/powerpoint/2010/main" val="3024201898"/>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graphicFrame>
        <p:nvGraphicFramePr>
          <p:cNvPr id="10" name="D_83f039fedaceafe7">
            <a:extLst>
              <a:ext uri="{FF2B5EF4-FFF2-40B4-BE49-F238E27FC236}">
                <a16:creationId xmlns:a16="http://schemas.microsoft.com/office/drawing/2014/main" id="{8027E4AD-FD50-63C2-21FB-479164321DDD}"/>
              </a:ext>
            </a:extLst>
          </p:cNvPr>
          <p:cNvGraphicFramePr>
            <a:graphicFrameLocks/>
          </p:cNvGraphicFramePr>
          <p:nvPr>
            <p:extLst>
              <p:ext uri="{D42A27DB-BD31-4B8C-83A1-F6EECF244321}">
                <p14:modId xmlns:p14="http://schemas.microsoft.com/office/powerpoint/2010/main" val="984825518"/>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 name="D_7dc864a14a8abbe7">
            <a:extLst>
              <a:ext uri="{FF2B5EF4-FFF2-40B4-BE49-F238E27FC236}">
                <a16:creationId xmlns:a16="http://schemas.microsoft.com/office/drawing/2014/main" id="{D9D5C410-E72E-F69C-9CF3-00F439912D52}"/>
              </a:ext>
            </a:extLst>
          </p:cNvPr>
          <p:cNvGraphicFramePr>
            <a:graphicFrameLocks/>
          </p:cNvGraphicFramePr>
          <p:nvPr>
            <p:extLst>
              <p:ext uri="{D42A27DB-BD31-4B8C-83A1-F6EECF244321}">
                <p14:modId xmlns:p14="http://schemas.microsoft.com/office/powerpoint/2010/main" val="695029610"/>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pic>
        <p:nvPicPr>
          <p:cNvPr id="2" name="Graphic 1" descr="Information with solid fill">
            <a:extLst>
              <a:ext uri="{FF2B5EF4-FFF2-40B4-BE49-F238E27FC236}">
                <a16:creationId xmlns:a16="http://schemas.microsoft.com/office/drawing/2014/main" id="{F072159D-1588-C33A-9B56-EB00254B6189}"/>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525280" y="6136024"/>
            <a:ext cx="275419" cy="253279"/>
          </a:xfrm>
          <a:prstGeom prst="rect">
            <a:avLst/>
          </a:prstGeom>
        </p:spPr>
      </p:pic>
      <p:sp>
        <p:nvSpPr>
          <p:cNvPr id="5" name="Rectangle 4">
            <a:extLst>
              <a:ext uri="{FF2B5EF4-FFF2-40B4-BE49-F238E27FC236}">
                <a16:creationId xmlns:a16="http://schemas.microsoft.com/office/drawing/2014/main" id="{F38B4BC5-EF67-D108-1AD7-5382581A2515}"/>
              </a:ext>
            </a:extLst>
          </p:cNvPr>
          <p:cNvSpPr/>
          <p:nvPr/>
        </p:nvSpPr>
        <p:spPr>
          <a:xfrm>
            <a:off x="7778559" y="6062609"/>
            <a:ext cx="378632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Confident = % Very confident + % </a:t>
            </a:r>
            <a:r>
              <a:rPr lang="en-GB" sz="1000" dirty="0">
                <a:solidFill>
                  <a:prstClr val="black"/>
                </a:solidFill>
              </a:rPr>
              <a:t>Fairly confident</a:t>
            </a:r>
            <a:endParaRPr kumimoji="0" lang="en-GB" sz="1000" b="0" i="0" u="none" strike="noStrike" kern="1200" cap="none" spc="0" normalizeH="0" baseline="0" noProof="0" dirty="0">
              <a:ln>
                <a:noFill/>
              </a:ln>
              <a:solidFill>
                <a:prstClr val="black"/>
              </a:solidFill>
              <a:effectLst/>
              <a:uLnTx/>
              <a:uFillTx/>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Not confident = % Not very confident + % Not at all confident</a:t>
            </a:r>
          </a:p>
        </p:txBody>
      </p:sp>
      <p:sp>
        <p:nvSpPr>
          <p:cNvPr id="8" name="D_c13de46efa8d2de7">
            <a:extLst>
              <a:ext uri="{FF2B5EF4-FFF2-40B4-BE49-F238E27FC236}">
                <a16:creationId xmlns:a16="http://schemas.microsoft.com/office/drawing/2014/main" id="{6AEBEB9B-ABC5-D436-D5EE-00D5E9D3F5D4}"/>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who currently use a device/devices to manage their diabetes.
(Type 1, National (17,312), ICS (394); Type 2, National (10,911), ICS (262))</a:t>
            </a:r>
            <a:endParaRPr lang="en-GB" sz="1000" b="0" dirty="0">
              <a:solidFill>
                <a:schemeClr val="tx1"/>
              </a:solidFill>
              <a:latin typeface="+mn-lt"/>
            </a:endParaRPr>
          </a:p>
        </p:txBody>
      </p:sp>
      <p:graphicFrame>
        <p:nvGraphicFramePr>
          <p:cNvPr id="12" name="Ipsos Ribbon Rules" hidden="1">
            <a:extLst>
              <a:ext uri="{FF2B5EF4-FFF2-40B4-BE49-F238E27FC236}">
                <a16:creationId xmlns:a16="http://schemas.microsoft.com/office/drawing/2014/main" id="{E57A1BDF-A319-6FBD-CF4F-7879FB7D9E0E}"/>
              </a:ext>
            </a:extLst>
          </p:cNvPr>
          <p:cNvGraphicFramePr/>
          <p:nvPr>
            <p:extLst>
              <p:ext uri="{D42A27DB-BD31-4B8C-83A1-F6EECF244321}">
                <p14:modId xmlns:p14="http://schemas.microsoft.com/office/powerpoint/2010/main" val="743732864"/>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4149163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psos logo">
            <a:extLst>
              <a:ext uri="{FF2B5EF4-FFF2-40B4-BE49-F238E27FC236}">
                <a16:creationId xmlns:a16="http://schemas.microsoft.com/office/drawing/2014/main" id="{8654CDB0-A636-43EB-A876-2FDDF436E16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3" name="Picture 2" descr="NHS logo">
            <a:extLst>
              <a:ext uri="{FF2B5EF4-FFF2-40B4-BE49-F238E27FC236}">
                <a16:creationId xmlns:a16="http://schemas.microsoft.com/office/drawing/2014/main" id="{4C31B3ED-5FC5-602D-575F-522D552DD771}"/>
              </a:ext>
              <a:ext uri="{C183D7F6-B498-43B3-948B-1728B52AA6E4}">
                <adec:decorative xmlns:adec="http://schemas.microsoft.com/office/drawing/2017/decorative" val="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1">
            <a:extLst>
              <a:ext uri="{FF2B5EF4-FFF2-40B4-BE49-F238E27FC236}">
                <a16:creationId xmlns:a16="http://schemas.microsoft.com/office/drawing/2014/main" id="{2979D31A-B918-070C-050E-06F45CBBEF65}"/>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Involved in decisions</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1570594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dec="http://schemas.microsoft.com/office/drawing/2017/decorative" xmlns:a16="http://schemas.microsoft.com/office/drawing/2014/main"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032F46B-9299-4773-AF5D-74A127CF65B2}"/>
              </a:ext>
            </a:extLst>
          </p:cNvPr>
          <p:cNvSpPr>
            <a:spLocks noGrp="1"/>
          </p:cNvSpPr>
          <p:nvPr>
            <p:ph type="title"/>
          </p:nvPr>
        </p:nvSpPr>
        <p:spPr>
          <a:xfrm>
            <a:off x="449999" y="397170"/>
            <a:ext cx="11299089" cy="775597"/>
          </a:xfrm>
        </p:spPr>
        <p:txBody>
          <a:bodyPr/>
          <a:lstStyle/>
          <a:p>
            <a:r>
              <a:rPr lang="en-GB"/>
              <a:t>Involved in decisions – in detail </a:t>
            </a:r>
          </a:p>
        </p:txBody>
      </p:sp>
      <p:sp>
        <p:nvSpPr>
          <p:cNvPr id="9" name="Slide Number Placeholder 8">
            <a:extLst>
              <a:ext uri="{FF2B5EF4-FFF2-40B4-BE49-F238E27FC236}">
                <a16:creationId xmlns:a16="http://schemas.microsoft.com/office/drawing/2014/main" id="{A61956E4-391B-413B-8F7F-884D411E04FC}"/>
              </a:ext>
              <a:ext uri="{C183D7F6-B498-43B3-948B-1728B52AA6E4}">
                <adec:decorative xmlns:adec="http://schemas.microsoft.com/office/drawing/2017/decorative" val="1"/>
              </a:ext>
            </a:extLst>
          </p:cNvPr>
          <p:cNvSpPr>
            <a:spLocks noGrp="1"/>
          </p:cNvSpPr>
          <p:nvPr>
            <p:ph type="sldNum" sz="quarter" idx="4"/>
          </p:nvPr>
        </p:nvSpPr>
        <p:spPr>
          <a:xfrm>
            <a:off x="449999" y="6278267"/>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rPr>
              <a:pPr marL="0" marR="0" lvl="0" indent="0" algn="l" defTabSz="914400" rtl="0" eaLnBrk="1" fontAlgn="auto" latinLnBrk="0" hangingPunct="1">
                <a:lnSpc>
                  <a:spcPct val="100000"/>
                </a:lnSpc>
                <a:spcBef>
                  <a:spcPts val="0"/>
                </a:spcBef>
                <a:spcAft>
                  <a:spcPts val="0"/>
                </a:spcAft>
                <a:buClrTx/>
                <a:buSzTx/>
                <a:buFontTx/>
                <a:buNone/>
                <a:tabLst/>
                <a:defRPr/>
              </a:pPr>
              <a:t>42</a:t>
            </a:fld>
            <a:r>
              <a:rPr kumimoji="0" lang="en-GB" sz="900" b="1" i="0" u="none" strike="noStrike" kern="1200" cap="none" spc="0" normalizeH="0" baseline="0" noProof="0">
                <a:ln>
                  <a:noFill/>
                </a:ln>
                <a:solidFill>
                  <a:prstClr val="black"/>
                </a:solidFill>
                <a:effectLst/>
                <a:uLnTx/>
                <a:uFillTx/>
                <a:latin typeface="Arial Black"/>
              </a:rPr>
              <a:t> </a:t>
            </a:r>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a:extLst>
              <a:ext uri="{FF2B5EF4-FFF2-40B4-BE49-F238E27FC236}">
                <a16:creationId xmlns:a16="http://schemas.microsoft.com/office/drawing/2014/main" id="{F4B71A94-3376-5E25-1190-613CD8C68CBD}"/>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0EA373C5-AA50-48F7-3681-99FFBCED119C}"/>
              </a:ext>
            </a:extLst>
          </p:cNvPr>
          <p:cNvSpPr/>
          <p:nvPr/>
        </p:nvSpPr>
        <p:spPr>
          <a:xfrm>
            <a:off x="449999" y="1172768"/>
            <a:ext cx="11160000" cy="3576514"/>
          </a:xfrm>
          <a:prstGeom prst="rect">
            <a:avLst/>
          </a:prstGeom>
          <a:solidFill>
            <a:schemeClr val="bg1"/>
          </a:solidFill>
          <a:ln w="28575">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10000"/>
              </a:lnSpc>
              <a:spcBef>
                <a:spcPts val="300"/>
              </a:spcBef>
              <a:spcAft>
                <a:spcPts val="300"/>
              </a:spcAft>
              <a:buClr>
                <a:srgbClr val="597EB3"/>
              </a:buClr>
              <a:buSzPct val="150000"/>
              <a:buFont typeface="HelveticaNeueLT Std Lt Cn" panose="020B0406020202030204" pitchFamily="34" charset="0"/>
              <a:buNone/>
              <a:tabLst/>
              <a:defRPr/>
            </a:pPr>
            <a:r>
              <a:rPr kumimoji="0" lang="en-GB" sz="1600" b="0" i="0" u="none" strike="noStrike" kern="1200" cap="none" spc="0" normalizeH="0" baseline="0" noProof="0" dirty="0">
                <a:ln>
                  <a:noFill/>
                </a:ln>
                <a:solidFill>
                  <a:schemeClr val="tx1"/>
                </a:solidFill>
                <a:effectLst/>
                <a:uLnTx/>
                <a:uFillTx/>
                <a:latin typeface="Arial"/>
                <a:ea typeface="+mn-ea"/>
                <a:cs typeface="+mn-cs"/>
              </a:rPr>
              <a:t>The National Diabetes Experience Survey can be used to look at how experience varies among different groups of people living with diabetes. </a:t>
            </a:r>
          </a:p>
          <a:p>
            <a:pPr lvl="0">
              <a:lnSpc>
                <a:spcPct val="110000"/>
              </a:lnSpc>
              <a:spcBef>
                <a:spcPts val="300"/>
              </a:spcBef>
              <a:spcAft>
                <a:spcPts val="300"/>
              </a:spcAft>
              <a:buClr>
                <a:srgbClr val="597EB3"/>
              </a:buClr>
              <a:buSzPct val="150000"/>
              <a:defRPr/>
            </a:pPr>
            <a:r>
              <a:rPr kumimoji="0" lang="en-GB" sz="1600" b="0" i="0" u="none" strike="noStrike" kern="1200" cap="none" spc="0" normalizeH="0" baseline="0" noProof="0" dirty="0">
                <a:ln>
                  <a:noFill/>
                </a:ln>
                <a:solidFill>
                  <a:schemeClr val="tx1"/>
                </a:solidFill>
                <a:effectLst/>
                <a:uLnTx/>
                <a:uFillTx/>
                <a:latin typeface="Arial"/>
                <a:ea typeface="+mn-ea"/>
                <a:cs typeface="+mn-cs"/>
              </a:rPr>
              <a:t>To demonstrate </a:t>
            </a:r>
            <a:r>
              <a:rPr lang="en-GB" sz="1600" dirty="0">
                <a:solidFill>
                  <a:schemeClr val="tx1"/>
                </a:solidFill>
                <a:effectLst/>
                <a:latin typeface="Arial (Body)"/>
              </a:rPr>
              <a:t>the possibilities with regards to exploring the data, we have looked at</a:t>
            </a:r>
            <a:r>
              <a:rPr kumimoji="0" lang="en-GB" sz="1600" b="0" i="0" u="none" strike="noStrike" kern="1200" cap="none" spc="0" normalizeH="0" baseline="0" noProof="0" dirty="0">
                <a:ln>
                  <a:noFill/>
                </a:ln>
                <a:solidFill>
                  <a:schemeClr val="tx1"/>
                </a:solidFill>
                <a:effectLst/>
                <a:uLnTx/>
                <a:uFillTx/>
                <a:latin typeface="Arial"/>
                <a:ea typeface="+mn-ea"/>
                <a:cs typeface="+mn-cs"/>
              </a:rPr>
              <a:t> </a:t>
            </a:r>
            <a:r>
              <a:rPr kumimoji="0" lang="en-GB" sz="1600" b="1" i="0" u="none" strike="noStrike" kern="1200" cap="none" spc="0" normalizeH="0" baseline="0" noProof="0" dirty="0">
                <a:ln>
                  <a:noFill/>
                </a:ln>
                <a:solidFill>
                  <a:schemeClr val="tx1"/>
                </a:solidFill>
                <a:effectLst/>
                <a:uLnTx/>
                <a:uFillTx/>
                <a:latin typeface="Arial"/>
                <a:ea typeface="+mn-ea"/>
                <a:cs typeface="+mn-cs"/>
              </a:rPr>
              <a:t>one example.</a:t>
            </a:r>
            <a:r>
              <a:rPr kumimoji="0" lang="en-GB" sz="1600" b="0" i="0" u="none" strike="noStrike" kern="1200" cap="none" spc="0" normalizeH="0" baseline="0" noProof="0" dirty="0">
                <a:ln>
                  <a:noFill/>
                </a:ln>
                <a:solidFill>
                  <a:schemeClr val="tx1"/>
                </a:solidFill>
                <a:effectLst/>
                <a:uLnTx/>
                <a:uFillTx/>
                <a:latin typeface="Arial"/>
                <a:ea typeface="+mn-ea"/>
                <a:cs typeface="+mn-cs"/>
              </a:rPr>
              <a:t> </a:t>
            </a:r>
            <a:r>
              <a:rPr lang="en-GB" sz="1600" dirty="0">
                <a:solidFill>
                  <a:schemeClr val="tx1"/>
                </a:solidFill>
                <a:latin typeface="Arial"/>
              </a:rPr>
              <a:t>T</a:t>
            </a:r>
            <a:r>
              <a:rPr kumimoji="0" lang="en-GB" sz="1600" b="0" i="0" u="none" strike="noStrike" kern="1200" cap="none" spc="0" normalizeH="0" baseline="0" noProof="0" dirty="0">
                <a:ln>
                  <a:noFill/>
                </a:ln>
                <a:solidFill>
                  <a:schemeClr val="tx1"/>
                </a:solidFill>
                <a:effectLst/>
                <a:uLnTx/>
                <a:uFillTx/>
                <a:latin typeface="Arial"/>
                <a:ea typeface="+mn-ea"/>
                <a:cs typeface="+mn-cs"/>
              </a:rPr>
              <a:t>he following two slides show the results for </a:t>
            </a:r>
            <a:r>
              <a:rPr lang="en-GB" sz="1600" dirty="0">
                <a:solidFill>
                  <a:schemeClr val="tx1"/>
                </a:solidFill>
                <a:latin typeface="Arial"/>
              </a:rPr>
              <a:t>the question: </a:t>
            </a:r>
            <a:r>
              <a:rPr kumimoji="0" lang="en-GB" sz="1600" b="0" i="0" u="none" strike="noStrike" kern="1200" cap="none" spc="0" normalizeH="0" baseline="0" noProof="0" dirty="0">
                <a:ln>
                  <a:noFill/>
                </a:ln>
                <a:solidFill>
                  <a:schemeClr val="tx1"/>
                </a:solidFill>
                <a:effectLst/>
                <a:uLnTx/>
                <a:uFillTx/>
                <a:latin typeface="Arial"/>
                <a:ea typeface="+mn-ea"/>
                <a:cs typeface="+mn-cs"/>
              </a:rPr>
              <a:t>“Thinking about your last annual review, how good was the healthcare professional at each of the following? Involving you as much as you wanted to be in decisions about your care”. </a:t>
            </a:r>
          </a:p>
          <a:p>
            <a:pPr>
              <a:lnSpc>
                <a:spcPct val="110000"/>
              </a:lnSpc>
              <a:spcBef>
                <a:spcPts val="300"/>
              </a:spcBef>
              <a:spcAft>
                <a:spcPts val="300"/>
              </a:spcAft>
              <a:buClr>
                <a:srgbClr val="597EB3"/>
              </a:buClr>
              <a:buSzPct val="150000"/>
              <a:defRPr/>
            </a:pPr>
            <a:r>
              <a:rPr kumimoji="0" lang="en-GB" sz="1600" b="0" i="0" u="none" strike="noStrike" kern="1200" cap="none" spc="0" normalizeH="0" baseline="0" noProof="0" dirty="0">
                <a:ln>
                  <a:noFill/>
                </a:ln>
                <a:solidFill>
                  <a:schemeClr val="tx1"/>
                </a:solidFill>
                <a:effectLst/>
                <a:uLnTx/>
                <a:uFillTx/>
                <a:latin typeface="Arial"/>
                <a:ea typeface="+mn-ea"/>
                <a:cs typeface="+mn-cs"/>
              </a:rPr>
              <a:t>The charts present a summary result of % Good: a combination of ‘% Very good’ and ‘% Fairly Good’.</a:t>
            </a:r>
          </a:p>
          <a:p>
            <a:pPr lvl="0">
              <a:lnSpc>
                <a:spcPct val="110000"/>
              </a:lnSpc>
              <a:spcBef>
                <a:spcPts val="300"/>
              </a:spcBef>
              <a:spcAft>
                <a:spcPts val="300"/>
              </a:spcAft>
              <a:buClr>
                <a:srgbClr val="597EB3"/>
              </a:buClr>
              <a:buSzPct val="150000"/>
              <a:defRPr/>
            </a:pPr>
            <a:r>
              <a:rPr kumimoji="0" lang="en-GB" sz="1600" b="0" i="0" u="none" strike="noStrike" kern="1200" cap="none" spc="0" normalizeH="0" baseline="0" noProof="0" dirty="0">
                <a:ln>
                  <a:noFill/>
                </a:ln>
                <a:solidFill>
                  <a:schemeClr val="tx1"/>
                </a:solidFill>
                <a:effectLst/>
                <a:uLnTx/>
                <a:uFillTx/>
                <a:latin typeface="Arial"/>
                <a:ea typeface="+mn-ea"/>
                <a:cs typeface="+mn-cs"/>
              </a:rPr>
              <a:t>Here we show the results by some of the demographics which are collected in the survey, for people living with type 1 diabetes and then for people living with type 2 diabetes.</a:t>
            </a:r>
          </a:p>
          <a:p>
            <a:pPr lvl="0">
              <a:lnSpc>
                <a:spcPct val="110000"/>
              </a:lnSpc>
              <a:spcBef>
                <a:spcPts val="300"/>
              </a:spcBef>
              <a:spcAft>
                <a:spcPts val="300"/>
              </a:spcAft>
              <a:buClr>
                <a:srgbClr val="597EB3"/>
              </a:buClr>
              <a:buSzPct val="150000"/>
              <a:defRPr/>
            </a:pPr>
            <a:r>
              <a:rPr lang="en-GB" sz="1600" dirty="0">
                <a:solidFill>
                  <a:schemeClr val="tx1"/>
                </a:solidFill>
                <a:latin typeface="Arial"/>
              </a:rPr>
              <a:t>Please note, t</a:t>
            </a:r>
            <a:r>
              <a:rPr kumimoji="0" lang="en-GB" sz="1600" b="0" i="0" u="none" strike="noStrike" kern="1200" cap="none" spc="0" normalizeH="0" baseline="0" noProof="0" dirty="0">
                <a:ln>
                  <a:noFill/>
                </a:ln>
                <a:solidFill>
                  <a:schemeClr val="tx1"/>
                </a:solidFill>
                <a:effectLst/>
                <a:uLnTx/>
                <a:uFillTx/>
                <a:latin typeface="Arial"/>
                <a:ea typeface="+mn-ea"/>
                <a:cs typeface="+mn-cs"/>
              </a:rPr>
              <a:t>he answer options for each of the demographic questions are displayed in the order they appear in the questionnaire.</a:t>
            </a:r>
          </a:p>
        </p:txBody>
      </p:sp>
      <p:sp>
        <p:nvSpPr>
          <p:cNvPr id="10" name="Rectangle 9">
            <a:extLst>
              <a:ext uri="{FF2B5EF4-FFF2-40B4-BE49-F238E27FC236}">
                <a16:creationId xmlns:a16="http://schemas.microsoft.com/office/drawing/2014/main" id="{D4325C68-7444-6635-5957-C4A63679AED9}"/>
              </a:ext>
            </a:extLst>
          </p:cNvPr>
          <p:cNvSpPr/>
          <p:nvPr/>
        </p:nvSpPr>
        <p:spPr>
          <a:xfrm>
            <a:off x="437229" y="4960524"/>
            <a:ext cx="11160000" cy="987840"/>
          </a:xfrm>
          <a:prstGeom prst="rect">
            <a:avLst/>
          </a:prstGeom>
          <a:solidFill>
            <a:srgbClr val="005EB8"/>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1200"/>
              </a:spcBef>
              <a:spcAft>
                <a:spcPts val="1200"/>
              </a:spcAft>
              <a:buClr>
                <a:srgbClr val="597EB3"/>
              </a:buClr>
              <a:buSzPct val="150000"/>
              <a:buFont typeface="HelveticaNeueLT Std Lt Cn" panose="020B0406020202030204" pitchFamily="34" charset="0"/>
              <a:buNone/>
              <a:tabLst/>
              <a:defRPr/>
            </a:pPr>
            <a:r>
              <a:rPr lang="en-GB" sz="1600" dirty="0">
                <a:solidFill>
                  <a:schemeClr val="bg1"/>
                </a:solidFill>
                <a:effectLst/>
              </a:rPr>
              <a:t>You can view results for all questions by a selection of demographics at ICS and National level in the excel tables</a:t>
            </a:r>
            <a:r>
              <a:rPr kumimoji="0" lang="en-GB" sz="1600" b="0" i="0" u="none" strike="noStrike" kern="1200" cap="none" spc="0" normalizeH="0" baseline="0" noProof="0" dirty="0">
                <a:ln>
                  <a:noFill/>
                </a:ln>
                <a:solidFill>
                  <a:schemeClr val="bg1"/>
                </a:solidFill>
                <a:effectLst/>
                <a:uLnTx/>
                <a:uFillTx/>
                <a:ea typeface="+mn-ea"/>
                <a:cs typeface="+mn-cs"/>
              </a:rPr>
              <a:t>, go to: </a:t>
            </a:r>
            <a:r>
              <a:rPr kumimoji="0" lang="en-GB" sz="1600" b="0" i="0" u="none" strike="noStrike" kern="1200" cap="none" spc="0" normalizeH="0" baseline="0" noProof="0" dirty="0">
                <a:ln>
                  <a:noFill/>
                </a:ln>
                <a:solidFill>
                  <a:schemeClr val="bg1"/>
                </a:solidFill>
                <a:effectLst/>
                <a:uLnTx/>
                <a:uFillTx/>
                <a:latin typeface="Arial"/>
                <a:ea typeface="+mn-ea"/>
                <a:cs typeface="+mn-cs"/>
                <a:hlinkClick r:id="rId4">
                  <a:extLst>
                    <a:ext uri="{A12FA001-AC4F-418D-AE19-62706E023703}">
                      <ahyp:hlinkClr xmlns:ahyp="http://schemas.microsoft.com/office/drawing/2018/hyperlinkcolor" val="tx"/>
                    </a:ext>
                  </a:extLst>
                </a:hlinkClick>
              </a:rPr>
              <a:t>https://diabetessurvey.co.uk/latest-results</a:t>
            </a:r>
            <a:r>
              <a:rPr kumimoji="0" lang="en-GB" sz="1600" b="0" i="0" u="none" strike="noStrike" kern="1200" cap="none" spc="0" normalizeH="0" baseline="0" noProof="0" dirty="0">
                <a:ln>
                  <a:noFill/>
                </a:ln>
                <a:solidFill>
                  <a:schemeClr val="bg1"/>
                </a:solidFill>
                <a:effectLst/>
                <a:uLnTx/>
                <a:uFillTx/>
                <a:latin typeface="Arial"/>
                <a:ea typeface="+mn-ea"/>
                <a:cs typeface="+mn-cs"/>
              </a:rPr>
              <a:t>.</a:t>
            </a:r>
            <a:endParaRPr kumimoji="0" lang="en-GB" sz="1600" b="1" i="1" u="none" strike="noStrike" kern="1200" cap="none" spc="0" normalizeH="0" baseline="0" noProof="0" dirty="0">
              <a:ln>
                <a:noFill/>
              </a:ln>
              <a:solidFill>
                <a:schemeClr val="bg1"/>
              </a:solidFill>
              <a:effectLst/>
              <a:uLnTx/>
              <a:uFillTx/>
              <a:ea typeface="+mn-ea"/>
              <a:cs typeface="+mn-cs"/>
            </a:endParaRPr>
          </a:p>
        </p:txBody>
      </p:sp>
      <p:graphicFrame>
        <p:nvGraphicFramePr>
          <p:cNvPr id="3" name="Table1">
            <a:extLst>
              <a:ext uri="{FF2B5EF4-FFF2-40B4-BE49-F238E27FC236}">
                <a16:creationId xmlns:a16="http://schemas.microsoft.com/office/drawing/2014/main" id="{1ECC2626-565E-3D64-41B0-AA6A739AAD82}"/>
              </a:ext>
            </a:extLst>
          </p:cNvPr>
          <p:cNvGraphicFramePr>
            <a:graphicFrameLocks noGrp="1"/>
          </p:cNvGraphicFramePr>
          <p:nvPr>
            <p:extLst>
              <p:ext uri="{D42A27DB-BD31-4B8C-83A1-F6EECF244321}">
                <p14:modId xmlns:p14="http://schemas.microsoft.com/office/powerpoint/2010/main" val="279192911"/>
              </p:ext>
            </p:extLst>
          </p:nvPr>
        </p:nvGraphicFramePr>
        <p:xfrm>
          <a:off x="356110" y="6188409"/>
          <a:ext cx="10665937" cy="243840"/>
        </p:xfrm>
        <a:graphic>
          <a:graphicData uri="http://schemas.openxmlformats.org/drawingml/2006/table">
            <a:tbl>
              <a:tblPr firstRow="1" bandRow="1">
                <a:tableStyleId>{5C22544A-7EE6-4342-B048-85BDC9FD1C3A}</a:tableStyleId>
              </a:tblPr>
              <a:tblGrid>
                <a:gridCol w="10665937">
                  <a:extLst>
                    <a:ext uri="{9D8B030D-6E8A-4147-A177-3AD203B41FA5}">
                      <a16:colId xmlns:a16="http://schemas.microsoft.com/office/drawing/2014/main" val="20000"/>
                    </a:ext>
                  </a:extLst>
                </a:gridCol>
              </a:tblGrid>
              <a:tr h="186327">
                <a:tc>
                  <a:txBody>
                    <a:bodyPr/>
                    <a:lstStyle/>
                    <a:p>
                      <a:pPr marL="0" indent="0">
                        <a:buNone/>
                      </a:pPr>
                      <a:r>
                        <a:rPr kumimoji="0" lang="en-GB" sz="1000" b="0" i="0" u="none" strike="noStrike" kern="1200" cap="none" spc="0" normalizeH="0" baseline="30000" noProof="0" dirty="0">
                          <a:ln>
                            <a:noFill/>
                          </a:ln>
                          <a:solidFill>
                            <a:schemeClr val="tx1"/>
                          </a:solidFill>
                          <a:effectLst/>
                          <a:uLnTx/>
                          <a:uFillTx/>
                          <a:latin typeface="+mn-lt"/>
                          <a:ea typeface="+mn-ea"/>
                          <a:cs typeface="+mn-cs"/>
                        </a:rPr>
                        <a:t>1</a:t>
                      </a:r>
                      <a:r>
                        <a:rPr lang="en-GB" sz="1000" b="0" dirty="0">
                          <a:solidFill>
                            <a:schemeClr val="tx1"/>
                          </a:solidFill>
                          <a:latin typeface="Arial" panose="020B0604020202020204" pitchFamily="34" charset="0"/>
                        </a:rPr>
                        <a:t>See Technical Annex for a full definition of IMD.</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165198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a14="http://schemas.microsoft.com/office/drawing/2010/main" xmlns:adec="http://schemas.microsoft.com/office/drawing/2017/decorative" xmlns:a16="http://schemas.microsoft.com/office/drawing/2014/main"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BDD0502-123F-B878-0190-84AF6A7905F2}"/>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5FBA45B4-B92D-50EA-BF8F-5B1159014E0F}"/>
              </a:ext>
            </a:extLst>
          </p:cNvPr>
          <p:cNvSpPr/>
          <p:nvPr/>
        </p:nvSpPr>
        <p:spPr bwMode="auto">
          <a:xfrm>
            <a:off x="0" y="1080000"/>
            <a:ext cx="12192000" cy="543736"/>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Arial"/>
                <a:ea typeface="+mn-ea"/>
                <a:cs typeface="+mn-cs"/>
              </a:rPr>
              <a:t>Q15. </a:t>
            </a:r>
            <a:r>
              <a:rPr lang="en-GB" sz="1600" b="1" dirty="0">
                <a:solidFill>
                  <a:prstClr val="white"/>
                </a:solidFill>
                <a:latin typeface="Arial"/>
              </a:rPr>
              <a:t>Thinking about your last annual review, how good was the healthcare professional at each of the following? </a:t>
            </a:r>
          </a:p>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dirty="0">
                <a:solidFill>
                  <a:prstClr val="white"/>
                </a:solidFill>
                <a:latin typeface="Arial"/>
              </a:rPr>
              <a:t>“Involving you as much as you wanted to be in decisions about your care”</a:t>
            </a:r>
            <a:endParaRPr kumimoji="0" lang="en-GB" sz="1600" b="1" i="0" u="none" strike="noStrike" kern="1200" cap="none" spc="0" normalizeH="0" baseline="0" noProof="0" dirty="0">
              <a:ln>
                <a:noFill/>
              </a:ln>
              <a:solidFill>
                <a:prstClr val="white"/>
              </a:solidFill>
              <a:effectLst/>
              <a:uLnTx/>
              <a:uFillTx/>
              <a:latin typeface="Arial"/>
              <a:ea typeface="+mn-ea"/>
              <a:cs typeface="+mn-cs"/>
            </a:endParaRPr>
          </a:p>
        </p:txBody>
      </p:sp>
      <p:sp>
        <p:nvSpPr>
          <p:cNvPr id="4" name="Slide Number Placeholder 15">
            <a:extLst>
              <a:ext uri="{FF2B5EF4-FFF2-40B4-BE49-F238E27FC236}">
                <a16:creationId xmlns:a16="http://schemas.microsoft.com/office/drawing/2014/main" id="{4AEFC316-2C53-8F37-3DC1-119C226816D7}"/>
              </a:ext>
            </a:extLst>
          </p:cNvPr>
          <p:cNvSpPr txBox="1">
            <a:spLocks/>
          </p:cNvSpPr>
          <p:nvPr/>
        </p:nvSpPr>
        <p:spPr>
          <a:xfrm>
            <a:off x="356105" y="6461013"/>
            <a:ext cx="345937"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solidFill>
                <a:latin typeface="+mj-lt"/>
              </a:rPr>
              <a:pPr>
                <a:defRPr/>
              </a:pPr>
              <a:t>43</a:t>
            </a:fld>
            <a:r>
              <a:rPr lang="en-GB" sz="900" b="1">
                <a:solidFill>
                  <a:prstClr val="black"/>
                </a:solidFill>
                <a:latin typeface="Arial Black"/>
              </a:rPr>
              <a:t> </a:t>
            </a:r>
          </a:p>
        </p:txBody>
      </p:sp>
      <p:sp>
        <p:nvSpPr>
          <p:cNvPr id="17" name="Title 4">
            <a:extLst>
              <a:ext uri="{FF2B5EF4-FFF2-40B4-BE49-F238E27FC236}">
                <a16:creationId xmlns:a16="http://schemas.microsoft.com/office/drawing/2014/main" id="{6931F304-D468-177A-27FD-1962D6A124B2}"/>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effectLst/>
              </a:rPr>
              <a:t>Type 1: Involved in decisions - % who say ‘Good’ </a:t>
            </a:r>
            <a:endParaRPr lang="en-GB" sz="3200" dirty="0"/>
          </a:p>
        </p:txBody>
      </p:sp>
      <p:sp>
        <p:nvSpPr>
          <p:cNvPr id="52" name="Rectangle 51">
            <a:extLst>
              <a:ext uri="{FF2B5EF4-FFF2-40B4-BE49-F238E27FC236}">
                <a16:creationId xmlns:a16="http://schemas.microsoft.com/office/drawing/2014/main" id="{DAB73171-A358-E363-197C-9F2FEA3A6904}"/>
              </a:ext>
              <a:ext uri="{C183D7F6-B498-43B3-948B-1728B52AA6E4}">
                <adec:decorative xmlns:adec="http://schemas.microsoft.com/office/drawing/2017/decorative" val="1"/>
              </a:ext>
            </a:extLst>
          </p:cNvPr>
          <p:cNvSpPr/>
          <p:nvPr/>
        </p:nvSpPr>
        <p:spPr bwMode="gray">
          <a:xfrm>
            <a:off x="442913" y="1826970"/>
            <a:ext cx="5562487" cy="653022"/>
          </a:xfrm>
          <a:prstGeom prst="rect">
            <a:avLst/>
          </a:prstGeom>
          <a:no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3" name="Rectangle 52">
            <a:extLst>
              <a:ext uri="{FF2B5EF4-FFF2-40B4-BE49-F238E27FC236}">
                <a16:creationId xmlns:a16="http://schemas.microsoft.com/office/drawing/2014/main" id="{00C823D9-9BC8-37AC-1950-63AA5DC1D2C5}"/>
              </a:ext>
              <a:ext uri="{C183D7F6-B498-43B3-948B-1728B52AA6E4}">
                <adec:decorative xmlns:adec="http://schemas.microsoft.com/office/drawing/2017/decorative" val="1"/>
              </a:ext>
            </a:extLst>
          </p:cNvPr>
          <p:cNvSpPr/>
          <p:nvPr/>
        </p:nvSpPr>
        <p:spPr bwMode="gray">
          <a:xfrm>
            <a:off x="442913" y="2646599"/>
            <a:ext cx="5562487" cy="1550520"/>
          </a:xfrm>
          <a:prstGeom prst="rect">
            <a:avLst/>
          </a:prstGeom>
          <a:no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4" name="Rectangle 53">
            <a:extLst>
              <a:ext uri="{FF2B5EF4-FFF2-40B4-BE49-F238E27FC236}">
                <a16:creationId xmlns:a16="http://schemas.microsoft.com/office/drawing/2014/main" id="{6B260AA0-AF6F-B074-54A1-C53212592538}"/>
              </a:ext>
              <a:ext uri="{C183D7F6-B498-43B3-948B-1728B52AA6E4}">
                <adec:decorative xmlns:adec="http://schemas.microsoft.com/office/drawing/2017/decorative" val="1"/>
              </a:ext>
            </a:extLst>
          </p:cNvPr>
          <p:cNvSpPr/>
          <p:nvPr/>
        </p:nvSpPr>
        <p:spPr>
          <a:xfrm>
            <a:off x="514289" y="1713011"/>
            <a:ext cx="1057890" cy="270587"/>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Type 1</a:t>
            </a:r>
          </a:p>
        </p:txBody>
      </p:sp>
      <p:sp>
        <p:nvSpPr>
          <p:cNvPr id="56" name="Rectangle 55">
            <a:extLst>
              <a:ext uri="{FF2B5EF4-FFF2-40B4-BE49-F238E27FC236}">
                <a16:creationId xmlns:a16="http://schemas.microsoft.com/office/drawing/2014/main" id="{C6E88966-2B36-60ED-2E16-89172FC68874}"/>
              </a:ext>
              <a:ext uri="{C183D7F6-B498-43B3-948B-1728B52AA6E4}">
                <adec:decorative xmlns:adec="http://schemas.microsoft.com/office/drawing/2017/decorative" val="1"/>
              </a:ext>
            </a:extLst>
          </p:cNvPr>
          <p:cNvSpPr/>
          <p:nvPr/>
        </p:nvSpPr>
        <p:spPr bwMode="gray">
          <a:xfrm>
            <a:off x="442913" y="4401458"/>
            <a:ext cx="5562487" cy="1856321"/>
          </a:xfrm>
          <a:prstGeom prst="rect">
            <a:avLst/>
          </a:prstGeom>
          <a:no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7" name="Rectangle 56">
            <a:extLst>
              <a:ext uri="{FF2B5EF4-FFF2-40B4-BE49-F238E27FC236}">
                <a16:creationId xmlns:a16="http://schemas.microsoft.com/office/drawing/2014/main" id="{100FC47E-2575-C606-C324-A434CA15A20D}"/>
              </a:ext>
              <a:ext uri="{C183D7F6-B498-43B3-948B-1728B52AA6E4}">
                <adec:decorative xmlns:adec="http://schemas.microsoft.com/office/drawing/2017/decorative" val="1"/>
              </a:ext>
            </a:extLst>
          </p:cNvPr>
          <p:cNvSpPr/>
          <p:nvPr/>
        </p:nvSpPr>
        <p:spPr>
          <a:xfrm>
            <a:off x="514289" y="4286097"/>
            <a:ext cx="1057890" cy="270587"/>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Ethnicity</a:t>
            </a:r>
          </a:p>
        </p:txBody>
      </p:sp>
      <p:sp>
        <p:nvSpPr>
          <p:cNvPr id="58" name="Rectangle 57">
            <a:extLst>
              <a:ext uri="{FF2B5EF4-FFF2-40B4-BE49-F238E27FC236}">
                <a16:creationId xmlns:a16="http://schemas.microsoft.com/office/drawing/2014/main" id="{B804FFB9-A4E7-F8CC-E3A5-68A53CE4E955}"/>
              </a:ext>
              <a:ext uri="{C183D7F6-B498-43B3-948B-1728B52AA6E4}">
                <adec:decorative xmlns:adec="http://schemas.microsoft.com/office/drawing/2017/decorative" val="1"/>
              </a:ext>
            </a:extLst>
          </p:cNvPr>
          <p:cNvSpPr/>
          <p:nvPr/>
        </p:nvSpPr>
        <p:spPr bwMode="gray">
          <a:xfrm>
            <a:off x="6203908" y="1850395"/>
            <a:ext cx="5608936" cy="1520272"/>
          </a:xfrm>
          <a:prstGeom prst="rect">
            <a:avLst/>
          </a:prstGeom>
          <a:no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9" name="Rectangle 58">
            <a:extLst>
              <a:ext uri="{FF2B5EF4-FFF2-40B4-BE49-F238E27FC236}">
                <a16:creationId xmlns:a16="http://schemas.microsoft.com/office/drawing/2014/main" id="{7AB1C952-27B2-B80C-BB74-D90A1DF3064D}"/>
              </a:ext>
              <a:ext uri="{C183D7F6-B498-43B3-948B-1728B52AA6E4}">
                <adec:decorative xmlns:adec="http://schemas.microsoft.com/office/drawing/2017/decorative" val="1"/>
              </a:ext>
            </a:extLst>
          </p:cNvPr>
          <p:cNvSpPr/>
          <p:nvPr/>
        </p:nvSpPr>
        <p:spPr>
          <a:xfrm>
            <a:off x="6279781" y="1734614"/>
            <a:ext cx="1057890" cy="270587"/>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IMD</a:t>
            </a:r>
          </a:p>
        </p:txBody>
      </p:sp>
      <p:sp>
        <p:nvSpPr>
          <p:cNvPr id="60" name="Rectangle 59">
            <a:extLst>
              <a:ext uri="{FF2B5EF4-FFF2-40B4-BE49-F238E27FC236}">
                <a16:creationId xmlns:a16="http://schemas.microsoft.com/office/drawing/2014/main" id="{F33E8BDC-2CEB-01F8-2FEC-44F3479EB9EB}"/>
              </a:ext>
              <a:ext uri="{C183D7F6-B498-43B3-948B-1728B52AA6E4}">
                <adec:decorative xmlns:adec="http://schemas.microsoft.com/office/drawing/2017/decorative" val="1"/>
              </a:ext>
            </a:extLst>
          </p:cNvPr>
          <p:cNvSpPr/>
          <p:nvPr/>
        </p:nvSpPr>
        <p:spPr bwMode="gray">
          <a:xfrm>
            <a:off x="6205426" y="3518486"/>
            <a:ext cx="5608936" cy="1520272"/>
          </a:xfrm>
          <a:prstGeom prst="rect">
            <a:avLst/>
          </a:prstGeom>
          <a:no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61" name="Rectangle 60">
            <a:extLst>
              <a:ext uri="{FF2B5EF4-FFF2-40B4-BE49-F238E27FC236}">
                <a16:creationId xmlns:a16="http://schemas.microsoft.com/office/drawing/2014/main" id="{CFE38F37-19D7-27CA-314C-5F354C54FA79}"/>
              </a:ext>
              <a:ext uri="{C183D7F6-B498-43B3-948B-1728B52AA6E4}">
                <adec:decorative xmlns:adec="http://schemas.microsoft.com/office/drawing/2017/decorative" val="1"/>
              </a:ext>
            </a:extLst>
          </p:cNvPr>
          <p:cNvSpPr/>
          <p:nvPr/>
        </p:nvSpPr>
        <p:spPr>
          <a:xfrm>
            <a:off x="514289" y="2537522"/>
            <a:ext cx="1057890" cy="270587"/>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Age</a:t>
            </a:r>
          </a:p>
        </p:txBody>
      </p:sp>
      <p:graphicFrame>
        <p:nvGraphicFramePr>
          <p:cNvPr id="62" name="D_8c03dd8756c2777e">
            <a:extLst>
              <a:ext uri="{FF2B5EF4-FFF2-40B4-BE49-F238E27FC236}">
                <a16:creationId xmlns:a16="http://schemas.microsoft.com/office/drawing/2014/main" id="{327A8959-95E5-3DE7-17C2-2B6DB33859EF}"/>
              </a:ext>
            </a:extLst>
          </p:cNvPr>
          <p:cNvGraphicFramePr/>
          <p:nvPr>
            <p:extLst>
              <p:ext uri="{D42A27DB-BD31-4B8C-83A1-F6EECF244321}">
                <p14:modId xmlns:p14="http://schemas.microsoft.com/office/powerpoint/2010/main" val="1844416612"/>
              </p:ext>
            </p:extLst>
          </p:nvPr>
        </p:nvGraphicFramePr>
        <p:xfrm>
          <a:off x="553217" y="1808915"/>
          <a:ext cx="5452183" cy="79485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5" name="D_185a0c9040a9d94c">
            <a:extLst>
              <a:ext uri="{FF2B5EF4-FFF2-40B4-BE49-F238E27FC236}">
                <a16:creationId xmlns:a16="http://schemas.microsoft.com/office/drawing/2014/main" id="{F0A62555-C584-9A6B-7F19-C63B95EAD915}"/>
              </a:ext>
            </a:extLst>
          </p:cNvPr>
          <p:cNvGraphicFramePr/>
          <p:nvPr>
            <p:extLst>
              <p:ext uri="{D42A27DB-BD31-4B8C-83A1-F6EECF244321}">
                <p14:modId xmlns:p14="http://schemas.microsoft.com/office/powerpoint/2010/main" val="2908100514"/>
              </p:ext>
            </p:extLst>
          </p:nvPr>
        </p:nvGraphicFramePr>
        <p:xfrm>
          <a:off x="6352102" y="2004053"/>
          <a:ext cx="5036624" cy="136661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6" name="D_2e06bf0ccdd7807d">
            <a:extLst>
              <a:ext uri="{FF2B5EF4-FFF2-40B4-BE49-F238E27FC236}">
                <a16:creationId xmlns:a16="http://schemas.microsoft.com/office/drawing/2014/main" id="{091535D5-D2B7-2D6D-E6C8-C230BD5C8B9B}"/>
              </a:ext>
            </a:extLst>
          </p:cNvPr>
          <p:cNvGraphicFramePr/>
          <p:nvPr>
            <p:extLst>
              <p:ext uri="{D42A27DB-BD31-4B8C-83A1-F6EECF244321}">
                <p14:modId xmlns:p14="http://schemas.microsoft.com/office/powerpoint/2010/main" val="4034321405"/>
              </p:ext>
            </p:extLst>
          </p:nvPr>
        </p:nvGraphicFramePr>
        <p:xfrm>
          <a:off x="702043" y="2867022"/>
          <a:ext cx="4925646" cy="136838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7" name="D_07362cb87fc6761a">
            <a:extLst>
              <a:ext uri="{FF2B5EF4-FFF2-40B4-BE49-F238E27FC236}">
                <a16:creationId xmlns:a16="http://schemas.microsoft.com/office/drawing/2014/main" id="{09EC01AE-C146-28DB-7892-1AA4826966E6}"/>
              </a:ext>
            </a:extLst>
          </p:cNvPr>
          <p:cNvGraphicFramePr/>
          <p:nvPr>
            <p:extLst>
              <p:ext uri="{D42A27DB-BD31-4B8C-83A1-F6EECF244321}">
                <p14:modId xmlns:p14="http://schemas.microsoft.com/office/powerpoint/2010/main" val="459059069"/>
              </p:ext>
            </p:extLst>
          </p:nvPr>
        </p:nvGraphicFramePr>
        <p:xfrm>
          <a:off x="413322" y="4485797"/>
          <a:ext cx="5214366" cy="1643170"/>
        </p:xfrm>
        <a:graphic>
          <a:graphicData uri="http://schemas.openxmlformats.org/drawingml/2006/chart">
            <c:chart xmlns:c="http://schemas.openxmlformats.org/drawingml/2006/chart" xmlns:r="http://schemas.openxmlformats.org/officeDocument/2006/relationships" r:id="rId7"/>
          </a:graphicData>
        </a:graphic>
      </p:graphicFrame>
      <p:grpSp>
        <p:nvGrpSpPr>
          <p:cNvPr id="11" name="Group 10">
            <a:extLst>
              <a:ext uri="{FF2B5EF4-FFF2-40B4-BE49-F238E27FC236}">
                <a16:creationId xmlns:a16="http://schemas.microsoft.com/office/drawing/2014/main" id="{A8D32381-56F7-7E0E-0913-B1639C427A8C}"/>
              </a:ext>
            </a:extLst>
          </p:cNvPr>
          <p:cNvGrpSpPr/>
          <p:nvPr/>
        </p:nvGrpSpPr>
        <p:grpSpPr>
          <a:xfrm>
            <a:off x="7762838" y="6289656"/>
            <a:ext cx="3752103" cy="253279"/>
            <a:chOff x="7762838" y="6280131"/>
            <a:chExt cx="3752103" cy="253279"/>
          </a:xfrm>
        </p:grpSpPr>
        <p:pic>
          <p:nvPicPr>
            <p:cNvPr id="12" name="Graphic 11" descr="Information with solid fill">
              <a:extLst>
                <a:ext uri="{FF2B5EF4-FFF2-40B4-BE49-F238E27FC236}">
                  <a16:creationId xmlns:a16="http://schemas.microsoft.com/office/drawing/2014/main" id="{278E3531-1871-5F43-B120-3FE12DB02F80}"/>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8876618" y="6280131"/>
              <a:ext cx="253279" cy="253279"/>
            </a:xfrm>
            <a:prstGeom prst="rect">
              <a:avLst/>
            </a:prstGeom>
          </p:spPr>
        </p:pic>
        <p:sp>
          <p:nvSpPr>
            <p:cNvPr id="13" name="Rectangle 12">
              <a:extLst>
                <a:ext uri="{FF2B5EF4-FFF2-40B4-BE49-F238E27FC236}">
                  <a16:creationId xmlns:a16="http://schemas.microsoft.com/office/drawing/2014/main" id="{9D284471-72F7-9DB7-4E10-9D366235C0B9}"/>
                </a:ext>
              </a:extLst>
            </p:cNvPr>
            <p:cNvSpPr/>
            <p:nvPr/>
          </p:nvSpPr>
          <p:spPr>
            <a:xfrm>
              <a:off x="7762838" y="6281493"/>
              <a:ext cx="3752103" cy="246221"/>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 </a:t>
              </a:r>
              <a:r>
                <a:rPr kumimoji="0" lang="en-GB" sz="1000" b="0" i="0" u="none" strike="noStrike" kern="1200" cap="none" spc="0" normalizeH="0" baseline="0" noProof="0" dirty="0">
                  <a:ln>
                    <a:noFill/>
                  </a:ln>
                  <a:effectLst/>
                  <a:uLnTx/>
                  <a:uFillTx/>
                  <a:latin typeface="Arial"/>
                  <a:ea typeface="+mn-ea"/>
                  <a:cs typeface="+mn-cs"/>
                </a:rPr>
                <a:t>Good</a:t>
              </a:r>
              <a:r>
                <a:rPr kumimoji="0" lang="en-GB" sz="1000" b="0" i="0" u="none" strike="noStrike" kern="1200" cap="none" spc="0" normalizeH="0" baseline="0" noProof="0" dirty="0">
                  <a:ln>
                    <a:noFill/>
                  </a:ln>
                  <a:solidFill>
                    <a:prstClr val="black"/>
                  </a:solidFill>
                  <a:effectLst/>
                  <a:uLnTx/>
                  <a:uFillTx/>
                  <a:latin typeface="Arial"/>
                  <a:ea typeface="+mn-ea"/>
                  <a:cs typeface="+mn-cs"/>
                </a:rPr>
                <a:t> = % Very </a:t>
              </a:r>
              <a:r>
                <a:rPr kumimoji="0" lang="en-GB" sz="1000" b="0" i="0" u="none" strike="noStrike" kern="1200" cap="none" spc="0" normalizeH="0" baseline="0" noProof="0" dirty="0">
                  <a:ln>
                    <a:noFill/>
                  </a:ln>
                  <a:effectLst/>
                  <a:uLnTx/>
                  <a:uFillTx/>
                  <a:latin typeface="Arial"/>
                  <a:ea typeface="+mn-ea"/>
                  <a:cs typeface="+mn-cs"/>
                </a:rPr>
                <a:t>good</a:t>
              </a:r>
              <a:r>
                <a:rPr kumimoji="0" lang="en-GB" sz="1000" b="0" i="0" u="none" strike="noStrike" kern="1200" cap="none" spc="0" normalizeH="0" baseline="0" noProof="0" dirty="0">
                  <a:ln>
                    <a:noFill/>
                  </a:ln>
                  <a:solidFill>
                    <a:prstClr val="black"/>
                  </a:solidFill>
                  <a:effectLst/>
                  <a:uLnTx/>
                  <a:uFillTx/>
                  <a:latin typeface="Arial"/>
                  <a:ea typeface="+mn-ea"/>
                  <a:cs typeface="+mn-cs"/>
                </a:rPr>
                <a:t> + % Fairly good</a:t>
              </a:r>
            </a:p>
          </p:txBody>
        </p:sp>
      </p:grpSp>
      <p:graphicFrame>
        <p:nvGraphicFramePr>
          <p:cNvPr id="3" name="D_c36596b4f09e856a">
            <a:extLst>
              <a:ext uri="{FF2B5EF4-FFF2-40B4-BE49-F238E27FC236}">
                <a16:creationId xmlns:a16="http://schemas.microsoft.com/office/drawing/2014/main" id="{1BD5D924-13DF-C7F3-FD19-8E2A13E22540}"/>
              </a:ext>
            </a:extLst>
          </p:cNvPr>
          <p:cNvGraphicFramePr/>
          <p:nvPr>
            <p:extLst>
              <p:ext uri="{D42A27DB-BD31-4B8C-83A1-F6EECF244321}">
                <p14:modId xmlns:p14="http://schemas.microsoft.com/office/powerpoint/2010/main" val="2291265539"/>
              </p:ext>
            </p:extLst>
          </p:nvPr>
        </p:nvGraphicFramePr>
        <p:xfrm>
          <a:off x="6241110" y="3633333"/>
          <a:ext cx="5537568" cy="1405425"/>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9" name="D_10ae67d703a2f9dc">
            <a:extLst>
              <a:ext uri="{FF2B5EF4-FFF2-40B4-BE49-F238E27FC236}">
                <a16:creationId xmlns:a16="http://schemas.microsoft.com/office/drawing/2014/main" id="{886E861B-2E78-C3E6-ACC0-C829D7CDA358}"/>
              </a:ext>
            </a:extLst>
          </p:cNvPr>
          <p:cNvGraphicFramePr/>
          <p:nvPr>
            <p:extLst>
              <p:ext uri="{D42A27DB-BD31-4B8C-83A1-F6EECF244321}">
                <p14:modId xmlns:p14="http://schemas.microsoft.com/office/powerpoint/2010/main" val="2667427203"/>
              </p:ext>
            </p:extLst>
          </p:nvPr>
        </p:nvGraphicFramePr>
        <p:xfrm>
          <a:off x="6250358" y="5616296"/>
          <a:ext cx="5138368" cy="617300"/>
        </p:xfrm>
        <a:graphic>
          <a:graphicData uri="http://schemas.openxmlformats.org/drawingml/2006/chart">
            <c:chart xmlns:c="http://schemas.openxmlformats.org/drawingml/2006/chart" xmlns:r="http://schemas.openxmlformats.org/officeDocument/2006/relationships" r:id="rId11"/>
          </a:graphicData>
        </a:graphic>
      </p:graphicFrame>
      <p:sp>
        <p:nvSpPr>
          <p:cNvPr id="15" name="Rectangle 14">
            <a:extLst>
              <a:ext uri="{FF2B5EF4-FFF2-40B4-BE49-F238E27FC236}">
                <a16:creationId xmlns:a16="http://schemas.microsoft.com/office/drawing/2014/main" id="{B8A8D513-A36B-8EA8-8700-63DD61F54BFD}"/>
              </a:ext>
              <a:ext uri="{C183D7F6-B498-43B3-948B-1728B52AA6E4}">
                <adec:decorative xmlns:adec="http://schemas.microsoft.com/office/drawing/2017/decorative" val="1"/>
              </a:ext>
            </a:extLst>
          </p:cNvPr>
          <p:cNvSpPr/>
          <p:nvPr/>
        </p:nvSpPr>
        <p:spPr bwMode="gray">
          <a:xfrm>
            <a:off x="6182281" y="5178044"/>
            <a:ext cx="5608936" cy="1072677"/>
          </a:xfrm>
          <a:prstGeom prst="rect">
            <a:avLst/>
          </a:prstGeom>
          <a:no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8" name="Rectangle 17">
            <a:extLst>
              <a:ext uri="{FF2B5EF4-FFF2-40B4-BE49-F238E27FC236}">
                <a16:creationId xmlns:a16="http://schemas.microsoft.com/office/drawing/2014/main" id="{DF583DAA-54BA-A883-D6B3-24446F039B1C}"/>
              </a:ext>
              <a:ext uri="{C183D7F6-B498-43B3-948B-1728B52AA6E4}">
                <adec:decorative xmlns:adec="http://schemas.microsoft.com/office/drawing/2017/decorative" val="1"/>
              </a:ext>
            </a:extLst>
          </p:cNvPr>
          <p:cNvSpPr/>
          <p:nvPr/>
        </p:nvSpPr>
        <p:spPr>
          <a:xfrm>
            <a:off x="6279781" y="5087583"/>
            <a:ext cx="3620574" cy="510103"/>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10000"/>
              </a:lnSpc>
            </a:pPr>
            <a:r>
              <a:rPr lang="en-GB" sz="1400" b="1" dirty="0">
                <a:solidFill>
                  <a:schemeClr val="tx1"/>
                </a:solidFill>
              </a:rPr>
              <a:t>Is your gender identity the same as the sex you were registered at birth?</a:t>
            </a:r>
          </a:p>
        </p:txBody>
      </p:sp>
      <p:sp>
        <p:nvSpPr>
          <p:cNvPr id="19" name="Rectangle 18">
            <a:extLst>
              <a:ext uri="{FF2B5EF4-FFF2-40B4-BE49-F238E27FC236}">
                <a16:creationId xmlns:a16="http://schemas.microsoft.com/office/drawing/2014/main" id="{F1E82C93-C327-7706-32D1-48AEAA024A59}"/>
              </a:ext>
              <a:ext uri="{C183D7F6-B498-43B3-948B-1728B52AA6E4}">
                <adec:decorative xmlns:adec="http://schemas.microsoft.com/office/drawing/2017/decorative" val="1"/>
              </a:ext>
            </a:extLst>
          </p:cNvPr>
          <p:cNvSpPr/>
          <p:nvPr/>
        </p:nvSpPr>
        <p:spPr>
          <a:xfrm>
            <a:off x="6279781" y="3437172"/>
            <a:ext cx="4514541" cy="267604"/>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dirty="0">
                <a:solidFill>
                  <a:schemeClr val="tx1"/>
                </a:solidFill>
              </a:rPr>
              <a:t>Which of the following best describes you?</a:t>
            </a:r>
          </a:p>
        </p:txBody>
      </p:sp>
      <p:sp>
        <p:nvSpPr>
          <p:cNvPr id="10" name="D_55e61afb846e1830">
            <a:extLst>
              <a:ext uri="{FF2B5EF4-FFF2-40B4-BE49-F238E27FC236}">
                <a16:creationId xmlns:a16="http://schemas.microsoft.com/office/drawing/2014/main" id="{D40020C4-BA0E-936D-9E25-3D660C854729}"/>
              </a:ext>
            </a:extLst>
          </p:cNvPr>
          <p:cNvSpPr txBox="1"/>
          <p:nvPr/>
        </p:nvSpPr>
        <p:spPr>
          <a:xfrm>
            <a:off x="445304" y="628922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didn't want or need this' have been excluded. (Type 1, ICS (397))</a:t>
            </a:r>
            <a:endParaRPr lang="en-GB" sz="1000" b="0" dirty="0">
              <a:solidFill>
                <a:schemeClr val="tx1"/>
              </a:solidFill>
              <a:latin typeface="+mn-lt"/>
            </a:endParaRPr>
          </a:p>
        </p:txBody>
      </p:sp>
    </p:spTree>
    <p:extLst>
      <p:ext uri="{BB962C8B-B14F-4D97-AF65-F5344CB8AC3E}">
        <p14:creationId xmlns:p14="http://schemas.microsoft.com/office/powerpoint/2010/main" val="4043280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BDD0502-123F-B878-0190-84AF6A7905F2}"/>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5FBA45B4-B92D-50EA-BF8F-5B1159014E0F}"/>
              </a:ext>
            </a:extLst>
          </p:cNvPr>
          <p:cNvSpPr/>
          <p:nvPr/>
        </p:nvSpPr>
        <p:spPr bwMode="auto">
          <a:xfrm>
            <a:off x="0" y="1080000"/>
            <a:ext cx="12192000" cy="543736"/>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Arial"/>
                <a:ea typeface="+mn-ea"/>
                <a:cs typeface="+mn-cs"/>
              </a:rPr>
              <a:t>Q15. </a:t>
            </a:r>
            <a:r>
              <a:rPr lang="en-GB" sz="1600" b="1" dirty="0">
                <a:solidFill>
                  <a:prstClr val="white"/>
                </a:solidFill>
                <a:latin typeface="Arial"/>
              </a:rPr>
              <a:t>Thinking about your last annual review, how good was the healthcare professional at each of the following? </a:t>
            </a:r>
          </a:p>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dirty="0">
                <a:solidFill>
                  <a:prstClr val="white"/>
                </a:solidFill>
                <a:latin typeface="Arial"/>
              </a:rPr>
              <a:t>“Involving you as much as you wanted to be in decisions about your care”</a:t>
            </a:r>
            <a:endParaRPr kumimoji="0" lang="en-GB" sz="1600" b="1" i="0" u="none" strike="noStrike" kern="1200" cap="none" spc="0" normalizeH="0" baseline="0" noProof="0" dirty="0">
              <a:ln>
                <a:noFill/>
              </a:ln>
              <a:solidFill>
                <a:prstClr val="white"/>
              </a:solidFill>
              <a:effectLst/>
              <a:uLnTx/>
              <a:uFillTx/>
              <a:latin typeface="Arial"/>
              <a:ea typeface="+mn-ea"/>
              <a:cs typeface="+mn-cs"/>
            </a:endParaRPr>
          </a:p>
        </p:txBody>
      </p:sp>
      <p:sp>
        <p:nvSpPr>
          <p:cNvPr id="4" name="Slide Number Placeholder 15">
            <a:extLst>
              <a:ext uri="{FF2B5EF4-FFF2-40B4-BE49-F238E27FC236}">
                <a16:creationId xmlns:a16="http://schemas.microsoft.com/office/drawing/2014/main" id="{4AEFC316-2C53-8F37-3DC1-119C226816D7}"/>
              </a:ext>
            </a:extLst>
          </p:cNvPr>
          <p:cNvSpPr txBox="1">
            <a:spLocks/>
          </p:cNvSpPr>
          <p:nvPr/>
        </p:nvSpPr>
        <p:spPr>
          <a:xfrm>
            <a:off x="356105" y="6461013"/>
            <a:ext cx="345937"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solidFill>
                <a:latin typeface="+mj-lt"/>
              </a:rPr>
              <a:pPr>
                <a:defRPr/>
              </a:pPr>
              <a:t>44</a:t>
            </a:fld>
            <a:r>
              <a:rPr lang="en-GB" sz="900" b="1">
                <a:solidFill>
                  <a:prstClr val="black"/>
                </a:solidFill>
                <a:latin typeface="Arial Black"/>
              </a:rPr>
              <a:t> </a:t>
            </a:r>
          </a:p>
        </p:txBody>
      </p:sp>
      <p:sp>
        <p:nvSpPr>
          <p:cNvPr id="17" name="Title 4">
            <a:extLst>
              <a:ext uri="{FF2B5EF4-FFF2-40B4-BE49-F238E27FC236}">
                <a16:creationId xmlns:a16="http://schemas.microsoft.com/office/drawing/2014/main" id="{6931F304-D468-177A-27FD-1962D6A124B2}"/>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effectLst/>
              </a:rPr>
              <a:t>Type 2: Involved in decisions - % who say ‘Good’</a:t>
            </a:r>
            <a:endParaRPr lang="en-GB" sz="3200" dirty="0"/>
          </a:p>
        </p:txBody>
      </p:sp>
      <p:sp>
        <p:nvSpPr>
          <p:cNvPr id="52" name="Rectangle 51">
            <a:extLst>
              <a:ext uri="{FF2B5EF4-FFF2-40B4-BE49-F238E27FC236}">
                <a16:creationId xmlns:a16="http://schemas.microsoft.com/office/drawing/2014/main" id="{DAB73171-A358-E363-197C-9F2FEA3A6904}"/>
              </a:ext>
              <a:ext uri="{C183D7F6-B498-43B3-948B-1728B52AA6E4}">
                <adec:decorative xmlns:adec="http://schemas.microsoft.com/office/drawing/2017/decorative" val="1"/>
              </a:ext>
            </a:extLst>
          </p:cNvPr>
          <p:cNvSpPr/>
          <p:nvPr/>
        </p:nvSpPr>
        <p:spPr bwMode="gray">
          <a:xfrm>
            <a:off x="442913" y="1826970"/>
            <a:ext cx="5562487" cy="653022"/>
          </a:xfrm>
          <a:prstGeom prst="rect">
            <a:avLst/>
          </a:prstGeom>
          <a:no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3" name="Rectangle 52">
            <a:extLst>
              <a:ext uri="{FF2B5EF4-FFF2-40B4-BE49-F238E27FC236}">
                <a16:creationId xmlns:a16="http://schemas.microsoft.com/office/drawing/2014/main" id="{00C823D9-9BC8-37AC-1950-63AA5DC1D2C5}"/>
              </a:ext>
              <a:ext uri="{C183D7F6-B498-43B3-948B-1728B52AA6E4}">
                <adec:decorative xmlns:adec="http://schemas.microsoft.com/office/drawing/2017/decorative" val="1"/>
              </a:ext>
            </a:extLst>
          </p:cNvPr>
          <p:cNvSpPr/>
          <p:nvPr/>
        </p:nvSpPr>
        <p:spPr bwMode="gray">
          <a:xfrm>
            <a:off x="442913" y="2646599"/>
            <a:ext cx="5562487" cy="1550520"/>
          </a:xfrm>
          <a:prstGeom prst="rect">
            <a:avLst/>
          </a:prstGeom>
          <a:no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4" name="Rectangle 53">
            <a:extLst>
              <a:ext uri="{FF2B5EF4-FFF2-40B4-BE49-F238E27FC236}">
                <a16:creationId xmlns:a16="http://schemas.microsoft.com/office/drawing/2014/main" id="{6B260AA0-AF6F-B074-54A1-C53212592538}"/>
              </a:ext>
              <a:ext uri="{C183D7F6-B498-43B3-948B-1728B52AA6E4}">
                <adec:decorative xmlns:adec="http://schemas.microsoft.com/office/drawing/2017/decorative" val="1"/>
              </a:ext>
            </a:extLst>
          </p:cNvPr>
          <p:cNvSpPr/>
          <p:nvPr/>
        </p:nvSpPr>
        <p:spPr>
          <a:xfrm>
            <a:off x="514289" y="1713011"/>
            <a:ext cx="1057890" cy="270587"/>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Type 2</a:t>
            </a:r>
          </a:p>
        </p:txBody>
      </p:sp>
      <p:sp>
        <p:nvSpPr>
          <p:cNvPr id="56" name="Rectangle 55">
            <a:extLst>
              <a:ext uri="{FF2B5EF4-FFF2-40B4-BE49-F238E27FC236}">
                <a16:creationId xmlns:a16="http://schemas.microsoft.com/office/drawing/2014/main" id="{C6E88966-2B36-60ED-2E16-89172FC68874}"/>
              </a:ext>
              <a:ext uri="{C183D7F6-B498-43B3-948B-1728B52AA6E4}">
                <adec:decorative xmlns:adec="http://schemas.microsoft.com/office/drawing/2017/decorative" val="1"/>
              </a:ext>
            </a:extLst>
          </p:cNvPr>
          <p:cNvSpPr/>
          <p:nvPr/>
        </p:nvSpPr>
        <p:spPr bwMode="gray">
          <a:xfrm>
            <a:off x="442913" y="4401458"/>
            <a:ext cx="5562487" cy="1856321"/>
          </a:xfrm>
          <a:prstGeom prst="rect">
            <a:avLst/>
          </a:prstGeom>
          <a:no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7" name="Rectangle 56">
            <a:extLst>
              <a:ext uri="{FF2B5EF4-FFF2-40B4-BE49-F238E27FC236}">
                <a16:creationId xmlns:a16="http://schemas.microsoft.com/office/drawing/2014/main" id="{100FC47E-2575-C606-C324-A434CA15A20D}"/>
              </a:ext>
              <a:ext uri="{C183D7F6-B498-43B3-948B-1728B52AA6E4}">
                <adec:decorative xmlns:adec="http://schemas.microsoft.com/office/drawing/2017/decorative" val="1"/>
              </a:ext>
            </a:extLst>
          </p:cNvPr>
          <p:cNvSpPr/>
          <p:nvPr/>
        </p:nvSpPr>
        <p:spPr>
          <a:xfrm>
            <a:off x="514289" y="4286097"/>
            <a:ext cx="1057890" cy="270587"/>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Ethnicity</a:t>
            </a:r>
          </a:p>
        </p:txBody>
      </p:sp>
      <p:sp>
        <p:nvSpPr>
          <p:cNvPr id="58" name="Rectangle 57">
            <a:extLst>
              <a:ext uri="{FF2B5EF4-FFF2-40B4-BE49-F238E27FC236}">
                <a16:creationId xmlns:a16="http://schemas.microsoft.com/office/drawing/2014/main" id="{B804FFB9-A4E7-F8CC-E3A5-68A53CE4E955}"/>
              </a:ext>
              <a:ext uri="{C183D7F6-B498-43B3-948B-1728B52AA6E4}">
                <adec:decorative xmlns:adec="http://schemas.microsoft.com/office/drawing/2017/decorative" val="1"/>
              </a:ext>
            </a:extLst>
          </p:cNvPr>
          <p:cNvSpPr/>
          <p:nvPr/>
        </p:nvSpPr>
        <p:spPr bwMode="gray">
          <a:xfrm>
            <a:off x="6203908" y="1850395"/>
            <a:ext cx="5608936" cy="1520272"/>
          </a:xfrm>
          <a:prstGeom prst="rect">
            <a:avLst/>
          </a:prstGeom>
          <a:no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9" name="Rectangle 58">
            <a:extLst>
              <a:ext uri="{FF2B5EF4-FFF2-40B4-BE49-F238E27FC236}">
                <a16:creationId xmlns:a16="http://schemas.microsoft.com/office/drawing/2014/main" id="{7AB1C952-27B2-B80C-BB74-D90A1DF3064D}"/>
              </a:ext>
              <a:ext uri="{C183D7F6-B498-43B3-948B-1728B52AA6E4}">
                <adec:decorative xmlns:adec="http://schemas.microsoft.com/office/drawing/2017/decorative" val="1"/>
              </a:ext>
            </a:extLst>
          </p:cNvPr>
          <p:cNvSpPr/>
          <p:nvPr/>
        </p:nvSpPr>
        <p:spPr>
          <a:xfrm>
            <a:off x="6279781" y="1734614"/>
            <a:ext cx="1057890" cy="270587"/>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IMD</a:t>
            </a:r>
          </a:p>
        </p:txBody>
      </p:sp>
      <p:sp>
        <p:nvSpPr>
          <p:cNvPr id="60" name="Rectangle 59">
            <a:extLst>
              <a:ext uri="{FF2B5EF4-FFF2-40B4-BE49-F238E27FC236}">
                <a16:creationId xmlns:a16="http://schemas.microsoft.com/office/drawing/2014/main" id="{F33E8BDC-2CEB-01F8-2FEC-44F3479EB9EB}"/>
              </a:ext>
              <a:ext uri="{C183D7F6-B498-43B3-948B-1728B52AA6E4}">
                <adec:decorative xmlns:adec="http://schemas.microsoft.com/office/drawing/2017/decorative" val="1"/>
              </a:ext>
            </a:extLst>
          </p:cNvPr>
          <p:cNvSpPr/>
          <p:nvPr/>
        </p:nvSpPr>
        <p:spPr bwMode="gray">
          <a:xfrm>
            <a:off x="6205426" y="3518486"/>
            <a:ext cx="5608936" cy="1520272"/>
          </a:xfrm>
          <a:prstGeom prst="rect">
            <a:avLst/>
          </a:prstGeom>
          <a:no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61" name="Rectangle 60">
            <a:extLst>
              <a:ext uri="{FF2B5EF4-FFF2-40B4-BE49-F238E27FC236}">
                <a16:creationId xmlns:a16="http://schemas.microsoft.com/office/drawing/2014/main" id="{CFE38F37-19D7-27CA-314C-5F354C54FA79}"/>
              </a:ext>
              <a:ext uri="{C183D7F6-B498-43B3-948B-1728B52AA6E4}">
                <adec:decorative xmlns:adec="http://schemas.microsoft.com/office/drawing/2017/decorative" val="1"/>
              </a:ext>
            </a:extLst>
          </p:cNvPr>
          <p:cNvSpPr/>
          <p:nvPr/>
        </p:nvSpPr>
        <p:spPr>
          <a:xfrm>
            <a:off x="514289" y="2537522"/>
            <a:ext cx="1057890" cy="270587"/>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Age</a:t>
            </a:r>
          </a:p>
        </p:txBody>
      </p:sp>
      <p:graphicFrame>
        <p:nvGraphicFramePr>
          <p:cNvPr id="62" name="D_446ea138af532a14">
            <a:extLst>
              <a:ext uri="{FF2B5EF4-FFF2-40B4-BE49-F238E27FC236}">
                <a16:creationId xmlns:a16="http://schemas.microsoft.com/office/drawing/2014/main" id="{327A8959-95E5-3DE7-17C2-2B6DB33859EF}"/>
              </a:ext>
            </a:extLst>
          </p:cNvPr>
          <p:cNvGraphicFramePr/>
          <p:nvPr>
            <p:extLst>
              <p:ext uri="{D42A27DB-BD31-4B8C-83A1-F6EECF244321}">
                <p14:modId xmlns:p14="http://schemas.microsoft.com/office/powerpoint/2010/main" val="3321699223"/>
              </p:ext>
            </p:extLst>
          </p:nvPr>
        </p:nvGraphicFramePr>
        <p:xfrm>
          <a:off x="553217" y="1808915"/>
          <a:ext cx="5452183" cy="79485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5" name="D_1c4abde16b12b514">
            <a:extLst>
              <a:ext uri="{FF2B5EF4-FFF2-40B4-BE49-F238E27FC236}">
                <a16:creationId xmlns:a16="http://schemas.microsoft.com/office/drawing/2014/main" id="{F0A62555-C584-9A6B-7F19-C63B95EAD915}"/>
              </a:ext>
            </a:extLst>
          </p:cNvPr>
          <p:cNvGraphicFramePr/>
          <p:nvPr>
            <p:extLst>
              <p:ext uri="{D42A27DB-BD31-4B8C-83A1-F6EECF244321}">
                <p14:modId xmlns:p14="http://schemas.microsoft.com/office/powerpoint/2010/main" val="1248204656"/>
              </p:ext>
            </p:extLst>
          </p:nvPr>
        </p:nvGraphicFramePr>
        <p:xfrm>
          <a:off x="6352101" y="2004053"/>
          <a:ext cx="5462261" cy="136661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6" name="D_4cab77bc40bd0614">
            <a:extLst>
              <a:ext uri="{FF2B5EF4-FFF2-40B4-BE49-F238E27FC236}">
                <a16:creationId xmlns:a16="http://schemas.microsoft.com/office/drawing/2014/main" id="{091535D5-D2B7-2D6D-E6C8-C230BD5C8B9B}"/>
              </a:ext>
            </a:extLst>
          </p:cNvPr>
          <p:cNvGraphicFramePr/>
          <p:nvPr>
            <p:extLst>
              <p:ext uri="{D42A27DB-BD31-4B8C-83A1-F6EECF244321}">
                <p14:modId xmlns:p14="http://schemas.microsoft.com/office/powerpoint/2010/main" val="2099375639"/>
              </p:ext>
            </p:extLst>
          </p:nvPr>
        </p:nvGraphicFramePr>
        <p:xfrm>
          <a:off x="702043" y="2867022"/>
          <a:ext cx="4920991" cy="136838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7" name="D_67c64b0079fb8614">
            <a:extLst>
              <a:ext uri="{FF2B5EF4-FFF2-40B4-BE49-F238E27FC236}">
                <a16:creationId xmlns:a16="http://schemas.microsoft.com/office/drawing/2014/main" id="{09EC01AE-C146-28DB-7892-1AA4826966E6}"/>
              </a:ext>
            </a:extLst>
          </p:cNvPr>
          <p:cNvGraphicFramePr/>
          <p:nvPr>
            <p:extLst>
              <p:ext uri="{D42A27DB-BD31-4B8C-83A1-F6EECF244321}">
                <p14:modId xmlns:p14="http://schemas.microsoft.com/office/powerpoint/2010/main" val="1948893854"/>
              </p:ext>
            </p:extLst>
          </p:nvPr>
        </p:nvGraphicFramePr>
        <p:xfrm>
          <a:off x="478605" y="4485797"/>
          <a:ext cx="5526795" cy="1643170"/>
        </p:xfrm>
        <a:graphic>
          <a:graphicData uri="http://schemas.openxmlformats.org/drawingml/2006/chart">
            <c:chart xmlns:c="http://schemas.openxmlformats.org/drawingml/2006/chart" xmlns:r="http://schemas.openxmlformats.org/officeDocument/2006/relationships" r:id="rId7"/>
          </a:graphicData>
        </a:graphic>
      </p:graphicFrame>
      <p:grpSp>
        <p:nvGrpSpPr>
          <p:cNvPr id="11" name="Group 10">
            <a:extLst>
              <a:ext uri="{FF2B5EF4-FFF2-40B4-BE49-F238E27FC236}">
                <a16:creationId xmlns:a16="http://schemas.microsoft.com/office/drawing/2014/main" id="{A8D32381-56F7-7E0E-0913-B1639C427A8C}"/>
              </a:ext>
            </a:extLst>
          </p:cNvPr>
          <p:cNvGrpSpPr/>
          <p:nvPr/>
        </p:nvGrpSpPr>
        <p:grpSpPr>
          <a:xfrm>
            <a:off x="7744731" y="6286340"/>
            <a:ext cx="3752103" cy="253279"/>
            <a:chOff x="7744731" y="6575305"/>
            <a:chExt cx="3752103" cy="253279"/>
          </a:xfrm>
        </p:grpSpPr>
        <p:pic>
          <p:nvPicPr>
            <p:cNvPr id="12" name="Graphic 11" descr="Information with solid fill">
              <a:extLst>
                <a:ext uri="{FF2B5EF4-FFF2-40B4-BE49-F238E27FC236}">
                  <a16:creationId xmlns:a16="http://schemas.microsoft.com/office/drawing/2014/main" id="{278E3531-1871-5F43-B120-3FE12DB02F80}"/>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8858511" y="6575305"/>
              <a:ext cx="253279" cy="253279"/>
            </a:xfrm>
            <a:prstGeom prst="rect">
              <a:avLst/>
            </a:prstGeom>
          </p:spPr>
        </p:pic>
        <p:sp>
          <p:nvSpPr>
            <p:cNvPr id="13" name="Rectangle 12">
              <a:extLst>
                <a:ext uri="{FF2B5EF4-FFF2-40B4-BE49-F238E27FC236}">
                  <a16:creationId xmlns:a16="http://schemas.microsoft.com/office/drawing/2014/main" id="{9D284471-72F7-9DB7-4E10-9D366235C0B9}"/>
                </a:ext>
              </a:extLst>
            </p:cNvPr>
            <p:cNvSpPr/>
            <p:nvPr/>
          </p:nvSpPr>
          <p:spPr>
            <a:xfrm>
              <a:off x="7744731" y="6575305"/>
              <a:ext cx="3752103" cy="246221"/>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Arial"/>
                  <a:ea typeface="+mn-ea"/>
                  <a:cs typeface="+mn-cs"/>
                </a:rPr>
                <a:t>% </a:t>
              </a:r>
              <a:r>
                <a:rPr kumimoji="0" lang="en-GB" sz="1000" b="0" i="0" u="none" strike="noStrike" kern="1200" cap="none" spc="0" normalizeH="0" baseline="0" noProof="0">
                  <a:ln>
                    <a:noFill/>
                  </a:ln>
                  <a:effectLst/>
                  <a:uLnTx/>
                  <a:uFillTx/>
                  <a:latin typeface="Arial"/>
                  <a:ea typeface="+mn-ea"/>
                  <a:cs typeface="+mn-cs"/>
                </a:rPr>
                <a:t>Good</a:t>
              </a:r>
              <a:r>
                <a:rPr kumimoji="0" lang="en-GB" sz="1000" b="0" i="0" u="none" strike="noStrike" kern="1200" cap="none" spc="0" normalizeH="0" baseline="0" noProof="0">
                  <a:ln>
                    <a:noFill/>
                  </a:ln>
                  <a:solidFill>
                    <a:prstClr val="black"/>
                  </a:solidFill>
                  <a:effectLst/>
                  <a:uLnTx/>
                  <a:uFillTx/>
                  <a:latin typeface="Arial"/>
                  <a:ea typeface="+mn-ea"/>
                  <a:cs typeface="+mn-cs"/>
                </a:rPr>
                <a:t> = % Very </a:t>
              </a:r>
              <a:r>
                <a:rPr kumimoji="0" lang="en-GB" sz="1000" b="0" i="0" u="none" strike="noStrike" kern="1200" cap="none" spc="0" normalizeH="0" baseline="0" noProof="0">
                  <a:ln>
                    <a:noFill/>
                  </a:ln>
                  <a:effectLst/>
                  <a:uLnTx/>
                  <a:uFillTx/>
                  <a:latin typeface="Arial"/>
                  <a:ea typeface="+mn-ea"/>
                  <a:cs typeface="+mn-cs"/>
                </a:rPr>
                <a:t>good</a:t>
              </a:r>
              <a:r>
                <a:rPr kumimoji="0" lang="en-GB" sz="1000" b="0" i="0" u="none" strike="noStrike" kern="1200" cap="none" spc="0" normalizeH="0" baseline="0" noProof="0">
                  <a:ln>
                    <a:noFill/>
                  </a:ln>
                  <a:solidFill>
                    <a:prstClr val="black"/>
                  </a:solidFill>
                  <a:effectLst/>
                  <a:uLnTx/>
                  <a:uFillTx/>
                  <a:latin typeface="Arial"/>
                  <a:ea typeface="+mn-ea"/>
                  <a:cs typeface="+mn-cs"/>
                </a:rPr>
                <a:t> + % Fairly good</a:t>
              </a:r>
            </a:p>
          </p:txBody>
        </p:sp>
      </p:grpSp>
      <p:graphicFrame>
        <p:nvGraphicFramePr>
          <p:cNvPr id="3" name="D_6351f44c3c358614">
            <a:extLst>
              <a:ext uri="{FF2B5EF4-FFF2-40B4-BE49-F238E27FC236}">
                <a16:creationId xmlns:a16="http://schemas.microsoft.com/office/drawing/2014/main" id="{1BD5D924-13DF-C7F3-FD19-8E2A13E22540}"/>
              </a:ext>
            </a:extLst>
          </p:cNvPr>
          <p:cNvGraphicFramePr/>
          <p:nvPr>
            <p:extLst>
              <p:ext uri="{D42A27DB-BD31-4B8C-83A1-F6EECF244321}">
                <p14:modId xmlns:p14="http://schemas.microsoft.com/office/powerpoint/2010/main" val="2299294837"/>
              </p:ext>
            </p:extLst>
          </p:nvPr>
        </p:nvGraphicFramePr>
        <p:xfrm>
          <a:off x="6241110" y="3633333"/>
          <a:ext cx="5537568" cy="1405425"/>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9" name="D_a99bf0ecebbd0614">
            <a:extLst>
              <a:ext uri="{FF2B5EF4-FFF2-40B4-BE49-F238E27FC236}">
                <a16:creationId xmlns:a16="http://schemas.microsoft.com/office/drawing/2014/main" id="{886E861B-2E78-C3E6-ACC0-C829D7CDA358}"/>
              </a:ext>
            </a:extLst>
          </p:cNvPr>
          <p:cNvGraphicFramePr/>
          <p:nvPr>
            <p:extLst>
              <p:ext uri="{D42A27DB-BD31-4B8C-83A1-F6EECF244321}">
                <p14:modId xmlns:p14="http://schemas.microsoft.com/office/powerpoint/2010/main" val="260117960"/>
              </p:ext>
            </p:extLst>
          </p:nvPr>
        </p:nvGraphicFramePr>
        <p:xfrm>
          <a:off x="6250357" y="5616296"/>
          <a:ext cx="5562487" cy="617300"/>
        </p:xfrm>
        <a:graphic>
          <a:graphicData uri="http://schemas.openxmlformats.org/drawingml/2006/chart">
            <c:chart xmlns:c="http://schemas.openxmlformats.org/drawingml/2006/chart" xmlns:r="http://schemas.openxmlformats.org/officeDocument/2006/relationships" r:id="rId11"/>
          </a:graphicData>
        </a:graphic>
      </p:graphicFrame>
      <p:sp>
        <p:nvSpPr>
          <p:cNvPr id="15" name="Rectangle 14">
            <a:extLst>
              <a:ext uri="{FF2B5EF4-FFF2-40B4-BE49-F238E27FC236}">
                <a16:creationId xmlns:a16="http://schemas.microsoft.com/office/drawing/2014/main" id="{B8A8D513-A36B-8EA8-8700-63DD61F54BFD}"/>
              </a:ext>
              <a:ext uri="{C183D7F6-B498-43B3-948B-1728B52AA6E4}">
                <adec:decorative xmlns:adec="http://schemas.microsoft.com/office/drawing/2017/decorative" val="1"/>
              </a:ext>
            </a:extLst>
          </p:cNvPr>
          <p:cNvSpPr/>
          <p:nvPr/>
        </p:nvSpPr>
        <p:spPr bwMode="gray">
          <a:xfrm>
            <a:off x="6182281" y="5178044"/>
            <a:ext cx="5608936" cy="1072677"/>
          </a:xfrm>
          <a:prstGeom prst="rect">
            <a:avLst/>
          </a:prstGeom>
          <a:no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8" name="Rectangle 17">
            <a:extLst>
              <a:ext uri="{FF2B5EF4-FFF2-40B4-BE49-F238E27FC236}">
                <a16:creationId xmlns:a16="http://schemas.microsoft.com/office/drawing/2014/main" id="{DF583DAA-54BA-A883-D6B3-24446F039B1C}"/>
              </a:ext>
              <a:ext uri="{C183D7F6-B498-43B3-948B-1728B52AA6E4}">
                <adec:decorative xmlns:adec="http://schemas.microsoft.com/office/drawing/2017/decorative" val="1"/>
              </a:ext>
            </a:extLst>
          </p:cNvPr>
          <p:cNvSpPr/>
          <p:nvPr/>
        </p:nvSpPr>
        <p:spPr>
          <a:xfrm>
            <a:off x="6279781" y="5087583"/>
            <a:ext cx="3620574" cy="510103"/>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10000"/>
              </a:lnSpc>
            </a:pPr>
            <a:endParaRPr lang="en-GB" sz="1600" b="1">
              <a:solidFill>
                <a:schemeClr val="bg2"/>
              </a:solidFill>
            </a:endParaRPr>
          </a:p>
          <a:p>
            <a:pPr>
              <a:lnSpc>
                <a:spcPct val="110000"/>
              </a:lnSpc>
            </a:pPr>
            <a:r>
              <a:rPr lang="en-GB" sz="1400" b="1">
                <a:solidFill>
                  <a:schemeClr val="tx1"/>
                </a:solidFill>
              </a:rPr>
              <a:t>Is your gender identity the same as the sex you were registered at birth?</a:t>
            </a:r>
          </a:p>
          <a:p>
            <a:pPr>
              <a:lnSpc>
                <a:spcPct val="110000"/>
              </a:lnSpc>
            </a:pPr>
            <a:endParaRPr lang="en-GB" sz="1600" b="1">
              <a:solidFill>
                <a:schemeClr val="bg2"/>
              </a:solidFill>
            </a:endParaRPr>
          </a:p>
        </p:txBody>
      </p:sp>
      <p:sp>
        <p:nvSpPr>
          <p:cNvPr id="19" name="Rectangle 18">
            <a:extLst>
              <a:ext uri="{FF2B5EF4-FFF2-40B4-BE49-F238E27FC236}">
                <a16:creationId xmlns:a16="http://schemas.microsoft.com/office/drawing/2014/main" id="{F1E82C93-C327-7706-32D1-48AEAA024A59}"/>
              </a:ext>
              <a:ext uri="{C183D7F6-B498-43B3-948B-1728B52AA6E4}">
                <adec:decorative xmlns:adec="http://schemas.microsoft.com/office/drawing/2017/decorative" val="1"/>
              </a:ext>
            </a:extLst>
          </p:cNvPr>
          <p:cNvSpPr/>
          <p:nvPr/>
        </p:nvSpPr>
        <p:spPr>
          <a:xfrm>
            <a:off x="6279781" y="3437172"/>
            <a:ext cx="4514541" cy="313812"/>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dirty="0">
                <a:solidFill>
                  <a:schemeClr val="tx1"/>
                </a:solidFill>
              </a:rPr>
              <a:t>Which of the following best describes you?</a:t>
            </a:r>
          </a:p>
        </p:txBody>
      </p:sp>
      <p:sp>
        <p:nvSpPr>
          <p:cNvPr id="10" name="D_1fb5573bcfad8614">
            <a:extLst>
              <a:ext uri="{FF2B5EF4-FFF2-40B4-BE49-F238E27FC236}">
                <a16:creationId xmlns:a16="http://schemas.microsoft.com/office/drawing/2014/main" id="{3EC023FB-0FA8-011D-DF3D-D6B301E5CE61}"/>
              </a:ext>
            </a:extLst>
          </p:cNvPr>
          <p:cNvSpPr txBox="1"/>
          <p:nvPr/>
        </p:nvSpPr>
        <p:spPr>
          <a:xfrm>
            <a:off x="445304" y="628922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didn't want or need this' have been excluded. (Type 2, ICS (521))</a:t>
            </a:r>
            <a:endParaRPr lang="en-GB" sz="1000" b="0" dirty="0">
              <a:solidFill>
                <a:schemeClr val="tx1"/>
              </a:solidFill>
              <a:latin typeface="+mn-lt"/>
            </a:endParaRPr>
          </a:p>
        </p:txBody>
      </p:sp>
    </p:spTree>
    <p:extLst>
      <p:ext uri="{BB962C8B-B14F-4D97-AF65-F5344CB8AC3E}">
        <p14:creationId xmlns:p14="http://schemas.microsoft.com/office/powerpoint/2010/main" val="890865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psos logo">
            <a:extLst>
              <a:ext uri="{FF2B5EF4-FFF2-40B4-BE49-F238E27FC236}">
                <a16:creationId xmlns:a16="http://schemas.microsoft.com/office/drawing/2014/main" id="{8654CDB0-A636-43EB-A876-2FDDF436E16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3" name="Picture 2" descr="NHS logo">
            <a:extLst>
              <a:ext uri="{FF2B5EF4-FFF2-40B4-BE49-F238E27FC236}">
                <a16:creationId xmlns:a16="http://schemas.microsoft.com/office/drawing/2014/main" id="{4C31B3ED-5FC5-602D-575F-522D552DD771}"/>
              </a:ext>
              <a:ext uri="{C183D7F6-B498-43B3-948B-1728B52AA6E4}">
                <adec:decorative xmlns:adec="http://schemas.microsoft.com/office/drawing/2017/decorative" val="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5" name="Title1">
            <a:extLst>
              <a:ext uri="{FF2B5EF4-FFF2-40B4-BE49-F238E27FC236}">
                <a16:creationId xmlns:a16="http://schemas.microsoft.com/office/drawing/2014/main" id="{4125DF8E-5186-9435-6528-80FF9ED90921}"/>
              </a:ext>
            </a:extLst>
          </p:cNvPr>
          <p:cNvSpPr txBox="1">
            <a:spLocks/>
          </p:cNvSpPr>
          <p:nvPr/>
        </p:nvSpPr>
        <p:spPr>
          <a:xfrm>
            <a:off x="297532" y="1427261"/>
            <a:ext cx="11674089" cy="963175"/>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a:solidFill>
                  <a:prstClr val="white"/>
                </a:solidFill>
                <a:latin typeface="Arial Black" panose="020B0A04020102020204" pitchFamily="34" charset="0"/>
              </a:rPr>
              <a:t>National Diabetes Experience Survey</a:t>
            </a:r>
            <a:br>
              <a:rPr lang="en-GB" sz="4400" b="0">
                <a:solidFill>
                  <a:prstClr val="white"/>
                </a:solidFill>
                <a:latin typeface="Arial Black" panose="020B0A04020102020204" pitchFamily="34" charset="0"/>
              </a:rPr>
            </a:br>
            <a:endParaRPr lang="en-GB" sz="3100" b="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a:solidFill>
                  <a:prstClr val="white"/>
                </a:solidFill>
                <a:latin typeface="Arial" panose="020B0604020202020204" pitchFamily="34" charset="0"/>
                <a:cs typeface="Arial" panose="020B0604020202020204" pitchFamily="34" charset="0"/>
              </a:rPr>
              <a:t>Find out more</a:t>
            </a:r>
          </a:p>
          <a:p>
            <a:pPr>
              <a:lnSpc>
                <a:spcPct val="110000"/>
              </a:lnSpc>
              <a:spcBef>
                <a:spcPts val="0"/>
              </a:spcBef>
              <a:defRPr/>
            </a:pPr>
            <a:endParaRPr lang="en-GB" sz="3100" b="0">
              <a:solidFill>
                <a:prstClr val="white"/>
              </a:solidFill>
              <a:latin typeface="Arial" panose="020B0604020202020204" pitchFamily="34" charset="0"/>
              <a:cs typeface="Arial" panose="020B0604020202020204" pitchFamily="34" charset="0"/>
            </a:endParaRPr>
          </a:p>
          <a:p>
            <a:pPr>
              <a:lnSpc>
                <a:spcPct val="110000"/>
              </a:lnSpc>
              <a:spcBef>
                <a:spcPts val="0"/>
              </a:spcBef>
              <a:defRPr/>
            </a:pPr>
            <a:endParaRPr lang="en-GB" sz="3100" b="0">
              <a:solidFill>
                <a:prstClr val="black"/>
              </a:solidFill>
              <a:latin typeface="Arial"/>
            </a:endParaRPr>
          </a:p>
        </p:txBody>
      </p:sp>
    </p:spTree>
    <p:extLst>
      <p:ext uri="{BB962C8B-B14F-4D97-AF65-F5344CB8AC3E}">
        <p14:creationId xmlns:p14="http://schemas.microsoft.com/office/powerpoint/2010/main" val="1941528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dec="http://schemas.microsoft.com/office/drawing/2017/decorative" xmlns:a16="http://schemas.microsoft.com/office/drawing/2014/main"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032F46B-9299-4773-AF5D-74A127CF65B2}"/>
              </a:ext>
            </a:extLst>
          </p:cNvPr>
          <p:cNvSpPr>
            <a:spLocks noGrp="1"/>
          </p:cNvSpPr>
          <p:nvPr>
            <p:ph type="title"/>
          </p:nvPr>
        </p:nvSpPr>
        <p:spPr>
          <a:xfrm>
            <a:off x="450000" y="313428"/>
            <a:ext cx="9608400" cy="775597"/>
          </a:xfrm>
        </p:spPr>
        <p:txBody>
          <a:bodyPr/>
          <a:lstStyle/>
          <a:p>
            <a:r>
              <a:rPr lang="en-GB"/>
              <a:t>Find out more</a:t>
            </a:r>
          </a:p>
        </p:txBody>
      </p:sp>
      <p:sp>
        <p:nvSpPr>
          <p:cNvPr id="9" name="Slide Number Placeholder 8">
            <a:extLst>
              <a:ext uri="{FF2B5EF4-FFF2-40B4-BE49-F238E27FC236}">
                <a16:creationId xmlns:a16="http://schemas.microsoft.com/office/drawing/2014/main" id="{A61956E4-391B-413B-8F7F-884D411E04FC}"/>
              </a:ext>
              <a:ext uri="{C183D7F6-B498-43B3-948B-1728B52AA6E4}">
                <adec:decorative xmlns:adec="http://schemas.microsoft.com/office/drawing/2017/decorative" val="1"/>
              </a:ext>
            </a:extLst>
          </p:cNvPr>
          <p:cNvSpPr>
            <a:spLocks noGrp="1"/>
          </p:cNvSpPr>
          <p:nvPr>
            <p:ph type="sldNum" sz="quarter" idx="4"/>
          </p:nvPr>
        </p:nvSpPr>
        <p:spPr>
          <a:xfrm>
            <a:off x="450000" y="6279028"/>
            <a:ext cx="304370" cy="365125"/>
          </a:xfrm>
        </p:spPr>
        <p:txBody>
          <a:bodyPr/>
          <a:lstStyle/>
          <a:p>
            <a:fld id="{D61AABEC-672F-4B68-B914-690DA978312C}" type="slidenum">
              <a:rPr lang="en-GB" smtClean="0"/>
              <a:pPr/>
              <a:t>46</a:t>
            </a:fld>
            <a:r>
              <a:rPr lang="en-GB"/>
              <a:t>  </a:t>
            </a:r>
          </a:p>
        </p:txBody>
      </p:sp>
      <p:sp>
        <p:nvSpPr>
          <p:cNvPr id="7" name="Content Placeholder 5">
            <a:extLst>
              <a:ext uri="{FF2B5EF4-FFF2-40B4-BE49-F238E27FC236}">
                <a16:creationId xmlns:a16="http://schemas.microsoft.com/office/drawing/2014/main" id="{1E408FBF-6B1A-4CC4-A584-8B78B46EF730}"/>
              </a:ext>
            </a:extLst>
          </p:cNvPr>
          <p:cNvSpPr txBox="1">
            <a:spLocks/>
          </p:cNvSpPr>
          <p:nvPr/>
        </p:nvSpPr>
        <p:spPr>
          <a:xfrm>
            <a:off x="202082" y="671718"/>
            <a:ext cx="7642479" cy="5345620"/>
          </a:xfrm>
          <a:prstGeom prst="rect">
            <a:avLst/>
          </a:prstGeom>
          <a:ln w="28575">
            <a:noFill/>
          </a:ln>
        </p:spPr>
        <p:txBody>
          <a:bodyPr lIns="0" tIns="0" rIns="0" bIns="0" numCol="1" spcCol="360000" anchor="ctr"/>
          <a:lstStyle>
            <a:lvl1pPr marL="0" indent="0" algn="l" defTabSz="914400" rtl="0" eaLnBrk="1" latinLnBrk="0" hangingPunct="1">
              <a:lnSpc>
                <a:spcPct val="11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1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52450" lvl="1" indent="-285750">
              <a:lnSpc>
                <a:spcPct val="112000"/>
              </a:lnSpc>
              <a:spcBef>
                <a:spcPts val="300"/>
              </a:spcBef>
              <a:spcAft>
                <a:spcPts val="300"/>
              </a:spcAft>
              <a:buClr>
                <a:srgbClr val="005EB8"/>
              </a:buClr>
              <a:buSzPct val="150000"/>
              <a:buFont typeface="Arial" panose="020B0604020202020204" pitchFamily="34" charset="0"/>
              <a:buChar char="•"/>
            </a:pPr>
            <a:r>
              <a:rPr lang="en-GB" sz="1800" dirty="0"/>
              <a:t>The survey was sent to around </a:t>
            </a:r>
            <a:r>
              <a:rPr lang="en-GB" sz="1800" b="1" dirty="0">
                <a:solidFill>
                  <a:srgbClr val="005EB8"/>
                </a:solidFill>
                <a:ea typeface="Roboto" panose="02000000000000000000" pitchFamily="2" charset="0"/>
              </a:rPr>
              <a:t>108,895 people aged 18 or over living with type 1 or type 2 diabetes</a:t>
            </a:r>
            <a:r>
              <a:rPr lang="en-GB" sz="1800" dirty="0"/>
              <a:t>. </a:t>
            </a:r>
          </a:p>
          <a:p>
            <a:pPr marL="552450" lvl="1" indent="-285750">
              <a:lnSpc>
                <a:spcPct val="112000"/>
              </a:lnSpc>
              <a:spcBef>
                <a:spcPts val="300"/>
              </a:spcBef>
              <a:spcAft>
                <a:spcPts val="300"/>
              </a:spcAft>
              <a:buClr>
                <a:srgbClr val="005EB8"/>
              </a:buClr>
              <a:buSzPct val="150000"/>
              <a:buFont typeface="Arial" panose="020B0604020202020204" pitchFamily="34" charset="0"/>
              <a:buChar char="•"/>
            </a:pPr>
            <a:r>
              <a:rPr lang="en-GB" sz="1800" dirty="0"/>
              <a:t>The overall national response rate to the survey is </a:t>
            </a:r>
            <a:r>
              <a:rPr lang="en-GB" sz="1800" b="1" dirty="0">
                <a:solidFill>
                  <a:srgbClr val="005EB8"/>
                </a:solidFill>
                <a:ea typeface="Roboto" panose="02000000000000000000" pitchFamily="2" charset="0"/>
              </a:rPr>
              <a:t>39%, </a:t>
            </a:r>
            <a:r>
              <a:rPr lang="en-GB" sz="1800" dirty="0"/>
              <a:t>based on </a:t>
            </a:r>
            <a:r>
              <a:rPr lang="en-GB" sz="1800" b="1" dirty="0">
                <a:solidFill>
                  <a:srgbClr val="005EB8"/>
                </a:solidFill>
                <a:ea typeface="Roboto" panose="02000000000000000000" pitchFamily="2" charset="0"/>
              </a:rPr>
              <a:t>42,502</a:t>
            </a:r>
            <a:r>
              <a:rPr lang="en-GB" sz="1800" dirty="0"/>
              <a:t> completed surveys. </a:t>
            </a:r>
          </a:p>
          <a:p>
            <a:pPr marL="552450" lvl="1" indent="-285750">
              <a:lnSpc>
                <a:spcPct val="112000"/>
              </a:lnSpc>
              <a:spcBef>
                <a:spcPts val="300"/>
              </a:spcBef>
              <a:spcAft>
                <a:spcPts val="300"/>
              </a:spcAft>
              <a:buClr>
                <a:srgbClr val="005EB8"/>
              </a:buClr>
              <a:buSzPct val="150000"/>
              <a:buFont typeface="Arial" panose="020B0604020202020204" pitchFamily="34" charset="0"/>
              <a:buChar char="•"/>
            </a:pPr>
            <a:r>
              <a:rPr lang="en-GB" sz="1800" dirty="0"/>
              <a:t>Go to </a:t>
            </a:r>
            <a:r>
              <a:rPr lang="en-GB" sz="1800" b="1" dirty="0">
                <a:cs typeface="Segoe UI" panose="020B0502040204020203" pitchFamily="34" charset="0"/>
                <a:hlinkClick r:id="rId3"/>
              </a:rPr>
              <a:t>https://diabetessurvey.co.uk/latest-results</a:t>
            </a:r>
            <a:r>
              <a:rPr lang="en-GB" sz="1800" b="1" dirty="0">
                <a:cs typeface="Segoe UI" panose="020B0502040204020203" pitchFamily="34" charset="0"/>
              </a:rPr>
              <a:t> </a:t>
            </a:r>
            <a:r>
              <a:rPr lang="en-GB" sz="1800" dirty="0">
                <a:cs typeface="Segoe UI" panose="020B0502040204020203" pitchFamily="34" charset="0"/>
              </a:rPr>
              <a:t>for:</a:t>
            </a:r>
          </a:p>
          <a:p>
            <a:pPr marL="915988" lvl="2" indent="-285750">
              <a:lnSpc>
                <a:spcPct val="112000"/>
              </a:lnSpc>
              <a:spcBef>
                <a:spcPts val="300"/>
              </a:spcBef>
              <a:spcAft>
                <a:spcPts val="300"/>
              </a:spcAft>
              <a:buClr>
                <a:srgbClr val="005EB8"/>
              </a:buClr>
              <a:buSzPct val="150000"/>
              <a:buFont typeface="Arial" panose="020B0604020202020204" pitchFamily="34" charset="0"/>
              <a:buChar char="•"/>
            </a:pPr>
            <a:r>
              <a:rPr lang="en-GB" sz="1800" dirty="0">
                <a:cs typeface="Segoe UI" panose="020B0502040204020203" pitchFamily="34" charset="0"/>
              </a:rPr>
              <a:t>The ICS specific tables which can be used for additional analysis.</a:t>
            </a:r>
            <a:endParaRPr lang="en-GB" sz="1800" dirty="0"/>
          </a:p>
          <a:p>
            <a:pPr marL="915988" lvl="2" indent="-285750">
              <a:lnSpc>
                <a:spcPct val="112000"/>
              </a:lnSpc>
              <a:spcBef>
                <a:spcPts val="300"/>
              </a:spcBef>
              <a:spcAft>
                <a:spcPts val="300"/>
              </a:spcAft>
              <a:buClr>
                <a:srgbClr val="005EB8"/>
              </a:buClr>
              <a:buSzPct val="150000"/>
              <a:buFont typeface="Arial" panose="020B0604020202020204" pitchFamily="34" charset="0"/>
              <a:buChar char="•"/>
            </a:pPr>
            <a:r>
              <a:rPr lang="en-GB" sz="1800" dirty="0"/>
              <a:t>The Technical Annex. This provides further information about the methodology and technical information including questionnaire design, sampling, communication with people taking part, data collection, data analysis, definitions of terms used in this output, response rates and reporting. </a:t>
            </a:r>
          </a:p>
        </p:txBody>
      </p:sp>
      <p:sp>
        <p:nvSpPr>
          <p:cNvPr id="6" name="Rectangle: Top Corners Rounded 5">
            <a:extLst>
              <a:ext uri="{FF2B5EF4-FFF2-40B4-BE49-F238E27FC236}">
                <a16:creationId xmlns:a16="http://schemas.microsoft.com/office/drawing/2014/main" id="{DA4087C3-5B3A-4FC6-BA63-309D9C68B863}"/>
              </a:ext>
              <a:ext uri="{C183D7F6-B498-43B3-948B-1728B52AA6E4}">
                <adec:decorative xmlns:adec="http://schemas.microsoft.com/office/drawing/2017/decorative" val="1"/>
              </a:ext>
            </a:extLst>
          </p:cNvPr>
          <p:cNvSpPr/>
          <p:nvPr/>
        </p:nvSpPr>
        <p:spPr bwMode="auto">
          <a:xfrm rot="16200000">
            <a:off x="7754342" y="1473854"/>
            <a:ext cx="4838701" cy="4010027"/>
          </a:xfrm>
          <a:prstGeom prst="round2SameRect">
            <a:avLst/>
          </a:prstGeom>
          <a:solidFill>
            <a:srgbClr val="005EB8"/>
          </a:solidFill>
          <a:ln w="9525" cap="flat" cmpd="sng" algn="ctr">
            <a:solidFill>
              <a:srgbClr val="005EB8"/>
            </a:solidFill>
            <a:prstDash val="solid"/>
            <a:round/>
            <a:headEnd type="none" w="med" len="med"/>
            <a:tailEnd type="none" w="med" len="med"/>
          </a:ln>
          <a:effectLst/>
        </p:spPr>
        <p:txBody>
          <a:bodyPr vert="horz" wrap="square" lIns="108000" tIns="180000" rIns="108000" bIns="180000" numCol="1" rtlCol="0" anchor="t" anchorCtr="0" compatLnSpc="1">
            <a:prstTxWarp prst="textNoShape">
              <a:avLst/>
            </a:prstTxWarp>
            <a:noAutofit/>
          </a:bodyPr>
          <a:lstStyle/>
          <a:p>
            <a:pPr marR="0" algn="l" defTabSz="914400" rtl="0" eaLnBrk="1" fontAlgn="base" latinLnBrk="0" hangingPunct="1">
              <a:lnSpc>
                <a:spcPct val="100000"/>
              </a:lnSpc>
              <a:spcBef>
                <a:spcPct val="0"/>
              </a:spcBef>
              <a:spcAft>
                <a:spcPct val="0"/>
              </a:spcAft>
              <a:buClrTx/>
              <a:buSzTx/>
              <a:tabLst/>
            </a:pPr>
            <a:endParaRPr kumimoji="0" lang="en-GB" sz="1800" b="0" i="0" u="none" strike="noStrike" cap="none" normalizeH="0" baseline="0">
              <a:ln>
                <a:noFill/>
              </a:ln>
              <a:solidFill>
                <a:schemeClr val="bg1"/>
              </a:solidFill>
              <a:effectLst/>
              <a:latin typeface="Arial" charset="0"/>
            </a:endParaRPr>
          </a:p>
        </p:txBody>
      </p:sp>
      <p:pic>
        <p:nvPicPr>
          <p:cNvPr id="3" name="Picture 2">
            <a:extLst>
              <a:ext uri="{FF2B5EF4-FFF2-40B4-BE49-F238E27FC236}">
                <a16:creationId xmlns:a16="http://schemas.microsoft.com/office/drawing/2014/main" id="{B00CC3F0-4697-6D29-CF6A-A3701CE02D10}"/>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F101004-3580-0459-CCA7-B104A31A82F8}"/>
              </a:ext>
            </a:extLst>
          </p:cNvPr>
          <p:cNvSpPr txBox="1"/>
          <p:nvPr/>
        </p:nvSpPr>
        <p:spPr>
          <a:xfrm>
            <a:off x="7891124" y="1658355"/>
            <a:ext cx="4334552" cy="3074752"/>
          </a:xfrm>
          <a:prstGeom prst="rect">
            <a:avLst/>
          </a:prstGeom>
          <a:noFill/>
        </p:spPr>
        <p:txBody>
          <a:bodyPr wrap="square" lIns="0" tIns="0" rIns="0" bIns="0" rtlCol="0">
            <a:spAutoFit/>
          </a:bodyPr>
          <a:lstStyle/>
          <a:p>
            <a:pPr marL="447675">
              <a:lnSpc>
                <a:spcPct val="112000"/>
              </a:lnSpc>
              <a:spcBef>
                <a:spcPts val="300"/>
              </a:spcBef>
              <a:spcAft>
                <a:spcPts val="300"/>
              </a:spcAft>
            </a:pPr>
            <a:r>
              <a:rPr lang="en-GB" b="1" dirty="0">
                <a:solidFill>
                  <a:schemeClr val="bg1"/>
                </a:solidFill>
              </a:rPr>
              <a:t>Contact Ipsos at </a:t>
            </a:r>
            <a:r>
              <a:rPr lang="en-GB" b="1" dirty="0">
                <a:solidFill>
                  <a:schemeClr val="bg1"/>
                </a:solidFill>
                <a:hlinkClick r:id="rId5">
                  <a:extLst>
                    <a:ext uri="{A12FA001-AC4F-418D-AE19-62706E023703}">
                      <ahyp:hlinkClr xmlns:ahyp="http://schemas.microsoft.com/office/drawing/2018/hyperlinkcolor" val="tx"/>
                    </a:ext>
                  </a:extLst>
                </a:hlinkClick>
              </a:rPr>
              <a:t>diabetessurvey@ipsos.com</a:t>
            </a:r>
            <a:r>
              <a:rPr lang="en-GB" b="1" dirty="0">
                <a:solidFill>
                  <a:schemeClr val="bg1"/>
                </a:solidFill>
              </a:rPr>
              <a:t> to:</a:t>
            </a:r>
          </a:p>
          <a:p>
            <a:pPr marL="447675">
              <a:lnSpc>
                <a:spcPct val="112000"/>
              </a:lnSpc>
              <a:spcBef>
                <a:spcPts val="300"/>
              </a:spcBef>
              <a:spcAft>
                <a:spcPts val="300"/>
              </a:spcAft>
            </a:pPr>
            <a:endParaRPr lang="en-GB" b="1" dirty="0">
              <a:solidFill>
                <a:schemeClr val="bg1"/>
              </a:solidFill>
            </a:endParaRPr>
          </a:p>
          <a:p>
            <a:pPr marL="733425" indent="-285750">
              <a:lnSpc>
                <a:spcPct val="112000"/>
              </a:lnSpc>
              <a:spcBef>
                <a:spcPts val="300"/>
              </a:spcBef>
              <a:spcAft>
                <a:spcPts val="300"/>
              </a:spcAft>
              <a:buFont typeface="Arial" panose="020B0604020202020204" pitchFamily="34" charset="0"/>
              <a:buChar char="•"/>
            </a:pPr>
            <a:r>
              <a:rPr lang="en-GB" b="1" dirty="0">
                <a:solidFill>
                  <a:schemeClr val="bg1"/>
                </a:solidFill>
              </a:rPr>
              <a:t>Request further information about the National Diabetes Experience Survey</a:t>
            </a:r>
          </a:p>
          <a:p>
            <a:pPr marL="733425" indent="-285750">
              <a:lnSpc>
                <a:spcPct val="112000"/>
              </a:lnSpc>
              <a:spcBef>
                <a:spcPts val="300"/>
              </a:spcBef>
              <a:spcAft>
                <a:spcPts val="300"/>
              </a:spcAft>
              <a:buFont typeface="Arial" panose="020B0604020202020204" pitchFamily="34" charset="0"/>
              <a:buChar char="•"/>
            </a:pPr>
            <a:r>
              <a:rPr lang="en-GB" b="1" dirty="0">
                <a:solidFill>
                  <a:schemeClr val="bg1"/>
                </a:solidFill>
              </a:rPr>
              <a:t>Share feedback on this slide pack.</a:t>
            </a:r>
          </a:p>
          <a:p>
            <a:pPr marL="733425" indent="-285750">
              <a:lnSpc>
                <a:spcPct val="112000"/>
              </a:lnSpc>
              <a:spcBef>
                <a:spcPts val="300"/>
              </a:spcBef>
              <a:spcAft>
                <a:spcPts val="300"/>
              </a:spcAft>
              <a:buFont typeface="Arial" panose="020B0604020202020204" pitchFamily="34" charset="0"/>
              <a:buChar char="•"/>
            </a:pPr>
            <a:endParaRPr lang="en-GB" b="1" dirty="0">
              <a:solidFill>
                <a:schemeClr val="bg1"/>
              </a:solidFill>
            </a:endParaRPr>
          </a:p>
        </p:txBody>
      </p:sp>
    </p:spTree>
    <p:extLst>
      <p:ext uri="{BB962C8B-B14F-4D97-AF65-F5344CB8AC3E}">
        <p14:creationId xmlns:p14="http://schemas.microsoft.com/office/powerpoint/2010/main" val="3075686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a14="http://schemas.microsoft.com/office/drawing/2010/main" xmlns:adec="http://schemas.microsoft.com/office/drawing/2017/decorative" xmlns:a16="http://schemas.microsoft.com/office/drawing/2014/main"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E1B3C2F-067A-970F-0CC2-A21FAD966249}"/>
              </a:ext>
            </a:extLst>
          </p:cNvPr>
          <p:cNvSpPr>
            <a:spLocks noGrp="1"/>
          </p:cNvSpPr>
          <p:nvPr>
            <p:ph type="title"/>
          </p:nvPr>
        </p:nvSpPr>
        <p:spPr>
          <a:xfrm>
            <a:off x="450000" y="397170"/>
            <a:ext cx="10681420" cy="775597"/>
          </a:xfrm>
        </p:spPr>
        <p:txBody>
          <a:bodyPr/>
          <a:lstStyle/>
          <a:p>
            <a:r>
              <a:rPr lang="en-GB" sz="3200"/>
              <a:t>How to use this report </a:t>
            </a:r>
          </a:p>
        </p:txBody>
      </p:sp>
      <p:sp>
        <p:nvSpPr>
          <p:cNvPr id="18" name="Rectangle 17">
            <a:extLst>
              <a:ext uri="{FF2B5EF4-FFF2-40B4-BE49-F238E27FC236}">
                <a16:creationId xmlns:a16="http://schemas.microsoft.com/office/drawing/2014/main" id="{E326E20B-337E-3594-7295-F3937C11E628}"/>
              </a:ext>
            </a:extLst>
          </p:cNvPr>
          <p:cNvSpPr/>
          <p:nvPr/>
        </p:nvSpPr>
        <p:spPr>
          <a:xfrm>
            <a:off x="401372" y="2029985"/>
            <a:ext cx="11403745" cy="1844670"/>
          </a:xfrm>
          <a:prstGeom prst="rect">
            <a:avLst/>
          </a:prstGeom>
          <a:solidFill>
            <a:schemeClr val="bg1"/>
          </a:solidFill>
          <a:ln w="28575">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08000" rIns="180000" bIns="108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4000"/>
              </a:lnSpc>
              <a:spcBef>
                <a:spcPts val="400"/>
              </a:spcBef>
              <a:spcAft>
                <a:spcPts val="100"/>
              </a:spcAft>
              <a:buClr>
                <a:srgbClr val="005EB8"/>
              </a:buClr>
              <a:buSzPct val="150000"/>
              <a:buFontTx/>
              <a:buNone/>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The data in this slide pack can be used to help to improve diabetes services in your ICS, in the following ways: </a:t>
            </a:r>
          </a:p>
          <a:p>
            <a:pPr marL="171450" indent="-171450">
              <a:lnSpc>
                <a:spcPct val="114000"/>
              </a:lnSpc>
              <a:spcBef>
                <a:spcPts val="400"/>
              </a:spcBef>
              <a:spcAft>
                <a:spcPts val="100"/>
              </a:spcAft>
              <a:buClr>
                <a:srgbClr val="005EB8"/>
              </a:buClr>
              <a:buSzPct val="150000"/>
              <a:buFont typeface="Arial" panose="020B0604020202020204" pitchFamily="34" charset="0"/>
              <a:buChar char="•"/>
              <a:defRPr/>
            </a:pPr>
            <a:r>
              <a:rPr lang="en-GB" sz="1200" b="1" dirty="0">
                <a:solidFill>
                  <a:schemeClr val="tx1"/>
                </a:solidFill>
              </a:rPr>
              <a:t>Understanding the experience of diabetes service users in your ICS. </a:t>
            </a:r>
            <a:r>
              <a:rPr lang="en-GB" sz="1200" dirty="0">
                <a:solidFill>
                  <a:schemeClr val="tx1"/>
                </a:solidFill>
              </a:rPr>
              <a:t>The results allow you to understand the experience of people living with diabetes in your ICS, and how experiences can vary by different subgroups. </a:t>
            </a:r>
          </a:p>
          <a:p>
            <a:pPr marL="171450" indent="-171450">
              <a:lnSpc>
                <a:spcPct val="114000"/>
              </a:lnSpc>
              <a:spcBef>
                <a:spcPts val="400"/>
              </a:spcBef>
              <a:spcAft>
                <a:spcPts val="100"/>
              </a:spcAft>
              <a:buClr>
                <a:srgbClr val="005EB8"/>
              </a:buClr>
              <a:buSzPct val="150000"/>
              <a:buFont typeface="Arial" panose="020B0604020202020204" pitchFamily="34" charset="0"/>
              <a:buChar char="•"/>
              <a:defRPr/>
            </a:pPr>
            <a:r>
              <a:rPr kumimoji="0" lang="en-GB" sz="1200" b="1" i="0" u="none" strike="noStrike" kern="1200" cap="none" spc="0" normalizeH="0" baseline="0" noProof="0" dirty="0">
                <a:ln>
                  <a:noFill/>
                </a:ln>
                <a:solidFill>
                  <a:schemeClr val="tx1"/>
                </a:solidFill>
                <a:effectLst/>
                <a:uLnTx/>
                <a:uFillTx/>
                <a:latin typeface="Arial"/>
                <a:ea typeface="+mn-ea"/>
                <a:cs typeface="+mn-cs"/>
              </a:rPr>
              <a:t>Comparing ICS results with national results: </a:t>
            </a:r>
            <a:r>
              <a:rPr kumimoji="0" lang="en-GB" sz="1200" b="0" i="0" u="none" strike="noStrike" kern="1200" cap="none" spc="0" normalizeH="0" baseline="0" noProof="0" dirty="0">
                <a:ln>
                  <a:noFill/>
                </a:ln>
                <a:solidFill>
                  <a:schemeClr val="tx1"/>
                </a:solidFill>
                <a:effectLst/>
                <a:uLnTx/>
                <a:uFillTx/>
                <a:latin typeface="Arial"/>
                <a:ea typeface="+mn-ea"/>
                <a:cs typeface="+mn-cs"/>
              </a:rPr>
              <a:t>benchmarking of ICS results against the national results can provide context when interpreting results. The ICS may wish to focus on areas where it compares less favourably. </a:t>
            </a:r>
            <a:endParaRPr kumimoji="0" lang="en-GB" sz="1200" i="0" u="none" strike="noStrike" kern="1200" cap="none" spc="0" normalizeH="0" baseline="0" noProof="0" dirty="0">
              <a:ln>
                <a:noFill/>
              </a:ln>
              <a:solidFill>
                <a:schemeClr val="tx1"/>
              </a:solidFill>
              <a:effectLst/>
              <a:uLnTx/>
              <a:uFillTx/>
              <a:latin typeface="Arial"/>
              <a:ea typeface="+mn-ea"/>
              <a:cs typeface="+mn-cs"/>
            </a:endParaRPr>
          </a:p>
          <a:p>
            <a:pPr>
              <a:lnSpc>
                <a:spcPct val="114000"/>
              </a:lnSpc>
              <a:spcBef>
                <a:spcPts val="400"/>
              </a:spcBef>
              <a:spcAft>
                <a:spcPts val="100"/>
              </a:spcAft>
              <a:buClr>
                <a:srgbClr val="005EB8"/>
              </a:buClr>
              <a:buSzPct val="150000"/>
              <a:defRPr/>
            </a:pPr>
            <a:r>
              <a:rPr lang="en-GB" sz="1200" dirty="0">
                <a:solidFill>
                  <a:schemeClr val="tx1"/>
                </a:solidFill>
              </a:rPr>
              <a:t>For further advice on how you can use insight to continually improve please see NHS Impact pages </a:t>
            </a:r>
            <a:r>
              <a:rPr lang="en-GB" sz="1200" dirty="0">
                <a:solidFill>
                  <a:prstClr val="black"/>
                </a:solidFill>
                <a:hlinkClick r:id="rId3"/>
              </a:rPr>
              <a:t>here</a:t>
            </a:r>
            <a:r>
              <a:rPr lang="en-GB" sz="1200" dirty="0">
                <a:solidFill>
                  <a:prstClr val="black"/>
                </a:solidFill>
              </a:rPr>
              <a:t> </a:t>
            </a:r>
            <a:r>
              <a:rPr lang="en-GB" sz="1200" dirty="0">
                <a:solidFill>
                  <a:schemeClr val="tx1"/>
                </a:solidFill>
              </a:rPr>
              <a:t>as well the National Quality Board’s improving experience of care guidance </a:t>
            </a:r>
            <a:r>
              <a:rPr lang="en-GB" sz="1200" dirty="0">
                <a:solidFill>
                  <a:prstClr val="black"/>
                </a:solidFill>
                <a:latin typeface="Arial"/>
                <a:hlinkClick r:id="rId4"/>
              </a:rPr>
              <a:t>here</a:t>
            </a:r>
            <a:r>
              <a:rPr lang="en-GB" sz="1200" dirty="0">
                <a:solidFill>
                  <a:prstClr val="black"/>
                </a:solidFill>
                <a:latin typeface="Arial"/>
              </a:rPr>
              <a:t>.</a:t>
            </a:r>
            <a:endParaRPr kumimoji="0" lang="en-GB" sz="13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Slide Number Placeholder 4">
            <a:extLst>
              <a:ext uri="{FF2B5EF4-FFF2-40B4-BE49-F238E27FC236}">
                <a16:creationId xmlns:a16="http://schemas.microsoft.com/office/drawing/2014/main" id="{3B8ACB2C-58AE-520F-A2A8-C3E13B06CDD5}"/>
              </a:ext>
              <a:ext uri="{C183D7F6-B498-43B3-948B-1728B52AA6E4}">
                <adec:decorative xmlns:adec="http://schemas.microsoft.com/office/drawing/2017/decorative" val="1"/>
              </a:ext>
            </a:extLst>
          </p:cNvPr>
          <p:cNvSpPr>
            <a:spLocks noGrp="1"/>
          </p:cNvSpPr>
          <p:nvPr>
            <p:ph type="sldNum" sz="quarter" idx="19"/>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2" name="Picture 1">
            <a:extLst>
              <a:ext uri="{FF2B5EF4-FFF2-40B4-BE49-F238E27FC236}">
                <a16:creationId xmlns:a16="http://schemas.microsoft.com/office/drawing/2014/main" id="{0DC5FB51-F330-6FCB-44A9-2AE223334530}"/>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8C9BB792-54CC-67DF-72D5-C13D52958AB8}"/>
              </a:ext>
            </a:extLst>
          </p:cNvPr>
          <p:cNvSpPr/>
          <p:nvPr/>
        </p:nvSpPr>
        <p:spPr>
          <a:xfrm>
            <a:off x="386882" y="1544275"/>
            <a:ext cx="3361772" cy="485710"/>
          </a:xfrm>
          <a:prstGeom prst="rect">
            <a:avLst/>
          </a:prstGeom>
          <a:solidFill>
            <a:srgbClr val="005EB8"/>
          </a:solidFill>
          <a:ln w="158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a:ea typeface="+mn-ea"/>
                <a:cs typeface="+mn-cs"/>
              </a:rPr>
              <a:t>Ways to use this data</a:t>
            </a:r>
          </a:p>
        </p:txBody>
      </p:sp>
      <p:sp>
        <p:nvSpPr>
          <p:cNvPr id="9" name="Rectangle 8">
            <a:extLst>
              <a:ext uri="{FF2B5EF4-FFF2-40B4-BE49-F238E27FC236}">
                <a16:creationId xmlns:a16="http://schemas.microsoft.com/office/drawing/2014/main" id="{2D2D8E36-B811-7997-E96B-5121AE279F27}"/>
              </a:ext>
            </a:extLst>
          </p:cNvPr>
          <p:cNvSpPr/>
          <p:nvPr/>
        </p:nvSpPr>
        <p:spPr>
          <a:xfrm>
            <a:off x="401372" y="4400550"/>
            <a:ext cx="11403745" cy="1903037"/>
          </a:xfrm>
          <a:prstGeom prst="rect">
            <a:avLst/>
          </a:prstGeom>
          <a:solidFill>
            <a:schemeClr val="bg1"/>
          </a:solidFill>
          <a:ln w="28575">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08000" rIns="180000" bIns="108000" numCol="1" spcCol="0" rtlCol="0" fromWordArt="0" anchor="ctr" anchorCtr="0" forceAA="0" compatLnSpc="1">
            <a:prstTxWarp prst="textNoShape">
              <a:avLst/>
            </a:prstTxWarp>
            <a:noAutofit/>
          </a:bodyPr>
          <a:lstStyle/>
          <a:p>
            <a:pPr marL="355600" marR="0" lvl="0" indent="-268288" algn="l" defTabSz="914400" rtl="0" eaLnBrk="1" fontAlgn="auto" latinLnBrk="0" hangingPunct="1">
              <a:lnSpc>
                <a:spcPct val="114000"/>
              </a:lnSpc>
              <a:spcBef>
                <a:spcPts val="400"/>
              </a:spcBef>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The number of participants providing a response is stated for each question (the unweighted base).</a:t>
            </a:r>
          </a:p>
          <a:p>
            <a:pPr marL="355600" indent="-268288">
              <a:lnSpc>
                <a:spcPct val="114000"/>
              </a:lnSpc>
              <a:spcBef>
                <a:spcPts val="400"/>
              </a:spcBef>
              <a:buClr>
                <a:srgbClr val="005EB8"/>
              </a:buClr>
              <a:buSzPct val="150000"/>
              <a:buFont typeface="Arial" panose="020B0604020202020204" pitchFamily="34" charset="0"/>
              <a:buChar char="•"/>
              <a:defRPr/>
            </a:pPr>
            <a:r>
              <a:rPr kumimoji="0" lang="en-GB" sz="1200" i="0" u="none" strike="noStrike" kern="1200" cap="none" spc="0" normalizeH="0" baseline="0" noProof="0" dirty="0">
                <a:ln>
                  <a:noFill/>
                </a:ln>
                <a:solidFill>
                  <a:schemeClr val="tx1"/>
                </a:solidFill>
                <a:effectLst/>
                <a:uLnTx/>
                <a:uFillTx/>
                <a:latin typeface="Arial"/>
                <a:ea typeface="Roboto" panose="02000000000000000000" pitchFamily="2" charset="0"/>
                <a:cs typeface="+mn-cs"/>
              </a:rPr>
              <a:t>Weights have been applied </a:t>
            </a:r>
            <a:r>
              <a:rPr kumimoji="0" lang="en-GB" sz="1200" i="0" u="none" strike="noStrike" kern="1200" cap="none" spc="0" normalizeH="0" baseline="0" noProof="0" dirty="0">
                <a:ln>
                  <a:noFill/>
                </a:ln>
                <a:solidFill>
                  <a:schemeClr val="tx1"/>
                </a:solidFill>
                <a:effectLst/>
                <a:uLnTx/>
                <a:uFillTx/>
                <a:latin typeface="Arial"/>
                <a:ea typeface="+mn-ea"/>
                <a:cs typeface="+mn-cs"/>
              </a:rPr>
              <a:t>to </a:t>
            </a:r>
            <a:r>
              <a:rPr kumimoji="0" lang="en-GB" sz="1200" b="0" i="0" u="none" strike="noStrike" kern="1200" cap="none" spc="0" normalizeH="0" baseline="0" noProof="0" dirty="0">
                <a:ln>
                  <a:noFill/>
                </a:ln>
                <a:solidFill>
                  <a:schemeClr val="tx1"/>
                </a:solidFill>
                <a:effectLst/>
                <a:uLnTx/>
                <a:uFillTx/>
                <a:latin typeface="Arial"/>
                <a:ea typeface="+mn-ea"/>
                <a:cs typeface="+mn-cs"/>
              </a:rPr>
              <a:t>adjust the data to account for potential differences between the profile of eligible people and the people who complete a questionnaire. </a:t>
            </a:r>
          </a:p>
          <a:p>
            <a:pPr marL="355600" marR="0" lvl="0" indent="-268288" algn="l" defTabSz="914400" rtl="0" eaLnBrk="1" fontAlgn="auto" latinLnBrk="0" hangingPunct="1">
              <a:lnSpc>
                <a:spcPct val="114000"/>
              </a:lnSpc>
              <a:spcBef>
                <a:spcPts val="400"/>
              </a:spcBef>
              <a:buClr>
                <a:srgbClr val="005EB8"/>
              </a:buClr>
              <a:buSzPct val="150000"/>
              <a:buFont typeface="Arial" panose="020B0604020202020204" pitchFamily="34" charset="0"/>
              <a:buChar char="•"/>
              <a:tabLst/>
              <a:defRPr/>
            </a:pPr>
            <a:r>
              <a:rPr lang="en-GB" sz="1200" dirty="0">
                <a:solidFill>
                  <a:schemeClr val="tx1"/>
                </a:solidFill>
                <a:latin typeface="Arial"/>
              </a:rPr>
              <a:t>Where </a:t>
            </a:r>
            <a:r>
              <a:rPr kumimoji="0" lang="en-GB" sz="1200" b="0" i="0" u="none" strike="noStrike" kern="1200" cap="none" spc="0" normalizeH="0" baseline="0" noProof="0" dirty="0">
                <a:ln>
                  <a:noFill/>
                </a:ln>
                <a:solidFill>
                  <a:schemeClr val="tx1"/>
                </a:solidFill>
                <a:effectLst/>
                <a:uLnTx/>
                <a:uFillTx/>
                <a:latin typeface="Arial"/>
                <a:ea typeface="+mn-ea"/>
                <a:cs typeface="+mn-cs"/>
              </a:rPr>
              <a:t>base sizes in some ICS areas are relatively small (less than 100), results should be treated with caution.</a:t>
            </a:r>
          </a:p>
          <a:p>
            <a:pPr marL="355600" marR="0" lvl="0" indent="-268288" algn="l" defTabSz="914400" rtl="0" eaLnBrk="1" fontAlgn="auto" latinLnBrk="0" hangingPunct="1">
              <a:lnSpc>
                <a:spcPct val="114000"/>
              </a:lnSpc>
              <a:spcBef>
                <a:spcPts val="400"/>
              </a:spcBef>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Not every question from the survey has been included in this report. Full survey results for your ICS are available here: </a:t>
            </a:r>
            <a:r>
              <a:rPr kumimoji="0" lang="en-GB" sz="1200" b="0" i="0" u="none" strike="noStrike" kern="1200" cap="none" spc="0" normalizeH="0" baseline="0" noProof="0" dirty="0">
                <a:ln>
                  <a:noFill/>
                </a:ln>
                <a:solidFill>
                  <a:schemeClr val="tx1"/>
                </a:solidFill>
                <a:effectLst/>
                <a:uLnTx/>
                <a:uFillTx/>
                <a:latin typeface="Arial"/>
                <a:ea typeface="+mn-ea"/>
                <a:cs typeface="+mn-cs"/>
                <a:hlinkClick r:id="rId6"/>
              </a:rPr>
              <a:t>https://diabetessurvey.co.uk/latest-results</a:t>
            </a:r>
            <a:endParaRPr lang="en-GB" sz="1200" dirty="0">
              <a:solidFill>
                <a:schemeClr val="tx1"/>
              </a:solidFill>
              <a:latin typeface="Arial"/>
            </a:endParaRPr>
          </a:p>
          <a:p>
            <a:pPr marL="355600" marR="0" lvl="0" indent="-268288" algn="l" defTabSz="914400" rtl="0" eaLnBrk="1" fontAlgn="auto" latinLnBrk="0" hangingPunct="1">
              <a:lnSpc>
                <a:spcPct val="114000"/>
              </a:lnSpc>
              <a:spcBef>
                <a:spcPts val="400"/>
              </a:spcBef>
              <a:buClr>
                <a:srgbClr val="005EB8"/>
              </a:buClr>
              <a:buSzPct val="150000"/>
              <a:buFont typeface="Arial" panose="020B0604020202020204" pitchFamily="34" charset="0"/>
              <a:buChar char="•"/>
              <a:tabLst/>
              <a:defRPr/>
            </a:pPr>
            <a:r>
              <a:rPr lang="en-GB" sz="1200" dirty="0">
                <a:solidFill>
                  <a:schemeClr val="tx1"/>
                </a:solidFill>
                <a:latin typeface="Arial"/>
              </a:rPr>
              <a:t>D</a:t>
            </a:r>
            <a:r>
              <a:rPr kumimoji="0" lang="en-GB" sz="1200" b="0" i="0" u="none" strike="noStrike" kern="1200" cap="none" spc="0" normalizeH="0" baseline="0" noProof="0" dirty="0" err="1">
                <a:ln>
                  <a:noFill/>
                </a:ln>
                <a:solidFill>
                  <a:schemeClr val="tx1"/>
                </a:solidFill>
                <a:effectLst/>
                <a:uLnTx/>
                <a:uFillTx/>
                <a:latin typeface="Arial"/>
                <a:ea typeface="+mn-ea"/>
                <a:cs typeface="+mn-cs"/>
              </a:rPr>
              <a:t>ata</a:t>
            </a:r>
            <a:r>
              <a:rPr kumimoji="0" lang="en-GB" sz="1200" b="0" i="0" u="none" strike="noStrike" kern="1200" cap="none" spc="0" normalizeH="0" baseline="0" noProof="0" dirty="0">
                <a:ln>
                  <a:noFill/>
                </a:ln>
                <a:solidFill>
                  <a:schemeClr val="tx1"/>
                </a:solidFill>
                <a:effectLst/>
                <a:uLnTx/>
                <a:uFillTx/>
                <a:latin typeface="Arial"/>
                <a:ea typeface="+mn-ea"/>
                <a:cs typeface="+mn-cs"/>
              </a:rPr>
              <a:t> users are encouraged to use the insights from the National Diabetes Experience Survey as one element of evidence, alongside local intelligence and other sources, when considering the experience of people living with diabetes to identify potential improvements.</a:t>
            </a:r>
          </a:p>
        </p:txBody>
      </p:sp>
      <p:sp>
        <p:nvSpPr>
          <p:cNvPr id="10" name="Rectangle 9">
            <a:extLst>
              <a:ext uri="{FF2B5EF4-FFF2-40B4-BE49-F238E27FC236}">
                <a16:creationId xmlns:a16="http://schemas.microsoft.com/office/drawing/2014/main" id="{8F87C8F7-2EBA-8669-E83E-22B045F09780}"/>
              </a:ext>
            </a:extLst>
          </p:cNvPr>
          <p:cNvSpPr/>
          <p:nvPr/>
        </p:nvSpPr>
        <p:spPr>
          <a:xfrm>
            <a:off x="386882" y="3923931"/>
            <a:ext cx="3361772" cy="48571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a:ea typeface="+mn-ea"/>
                <a:cs typeface="+mn-cs"/>
              </a:rPr>
              <a:t>Key points to note</a:t>
            </a:r>
          </a:p>
        </p:txBody>
      </p:sp>
      <p:sp>
        <p:nvSpPr>
          <p:cNvPr id="14" name="TextBox 13">
            <a:extLst>
              <a:ext uri="{FF2B5EF4-FFF2-40B4-BE49-F238E27FC236}">
                <a16:creationId xmlns:a16="http://schemas.microsoft.com/office/drawing/2014/main" id="{EDE19BE7-26C0-AC3E-2264-E60CF3534102}"/>
              </a:ext>
            </a:extLst>
          </p:cNvPr>
          <p:cNvSpPr txBox="1"/>
          <p:nvPr/>
        </p:nvSpPr>
        <p:spPr>
          <a:xfrm>
            <a:off x="352746" y="979690"/>
            <a:ext cx="11389254" cy="562975"/>
          </a:xfrm>
          <a:prstGeom prst="rect">
            <a:avLst/>
          </a:prstGeom>
          <a:noFill/>
        </p:spPr>
        <p:txBody>
          <a:bodyPr wrap="square">
            <a:spAutoFit/>
          </a:bodyPr>
          <a:lstStyle/>
          <a:p>
            <a:pPr marL="0" marR="0" lvl="0" indent="0" algn="l" defTabSz="914400" rtl="0" eaLnBrk="1" fontAlgn="auto" latinLnBrk="0" hangingPunct="1">
              <a:lnSpc>
                <a:spcPct val="114000"/>
              </a:lnSpc>
              <a:spcBef>
                <a:spcPts val="300"/>
              </a:spcBef>
              <a:spcAft>
                <a:spcPts val="300"/>
              </a:spcAft>
              <a:buClr>
                <a:srgbClr val="005EB8"/>
              </a:buClr>
              <a:buSzPct val="150000"/>
              <a:buFontTx/>
              <a:buNone/>
              <a:tabLst/>
              <a:defRPr/>
            </a:pPr>
            <a:r>
              <a:rPr kumimoji="0" lang="en-GB" sz="1400" b="0" i="0" u="none" strike="noStrike" kern="1200" cap="none" spc="0" normalizeH="0" baseline="0" noProof="0">
                <a:ln>
                  <a:noFill/>
                </a:ln>
                <a:effectLst/>
                <a:uLnTx/>
                <a:uFillTx/>
                <a:latin typeface="Arial"/>
                <a:ea typeface="+mn-ea"/>
                <a:cs typeface="+mn-cs"/>
              </a:rPr>
              <a:t>This slide pack presents some of the </a:t>
            </a:r>
            <a:r>
              <a:rPr kumimoji="0" lang="en-GB" sz="1400" b="1" i="0" u="none" strike="noStrike" kern="1200" cap="none" spc="0" normalizeH="0" baseline="0" noProof="0">
                <a:ln>
                  <a:noFill/>
                </a:ln>
                <a:effectLst/>
                <a:uLnTx/>
                <a:uFillTx/>
                <a:latin typeface="Arial"/>
                <a:ea typeface="+mn-ea"/>
                <a:cs typeface="+mn-cs"/>
              </a:rPr>
              <a:t>key results</a:t>
            </a:r>
            <a:r>
              <a:rPr kumimoji="0" lang="en-GB" sz="1400" b="0" i="0" u="none" strike="noStrike" kern="1200" cap="none" spc="0" normalizeH="0" baseline="0" noProof="0">
                <a:ln>
                  <a:noFill/>
                </a:ln>
                <a:effectLst/>
                <a:uLnTx/>
                <a:uFillTx/>
                <a:latin typeface="Arial"/>
                <a:ea typeface="+mn-ea"/>
                <a:cs typeface="+mn-cs"/>
              </a:rPr>
              <a:t> for </a:t>
            </a:r>
            <a:r>
              <a:rPr kumimoji="0" lang="en-GB" sz="1400" b="1" i="0" u="none" strike="noStrike" kern="1200" cap="none" spc="0" normalizeH="0" baseline="0" noProof="0">
                <a:ln>
                  <a:noFill/>
                </a:ln>
                <a:effectLst/>
                <a:uLnTx/>
                <a:uFillTx/>
                <a:latin typeface="Arial"/>
                <a:ea typeface="+mn-ea"/>
                <a:cs typeface="+mn-cs"/>
              </a:rPr>
              <a:t>HAMPSHIRE AND ISLE OF WIGHT INTEGRATED CARE SYSTEM</a:t>
            </a:r>
            <a:r>
              <a:rPr kumimoji="0" lang="en-GB" sz="1400" b="0" i="0" u="none" strike="noStrike" kern="1200" cap="none" spc="0" normalizeH="0" baseline="0" noProof="0">
                <a:ln>
                  <a:noFill/>
                </a:ln>
                <a:effectLst/>
                <a:uLnTx/>
                <a:uFillTx/>
                <a:latin typeface="Arial"/>
                <a:ea typeface="+mn-ea"/>
                <a:cs typeface="+mn-cs"/>
              </a:rPr>
              <a:t>. In this ICS, </a:t>
            </a:r>
            <a:r>
              <a:rPr kumimoji="0" lang="en-GB" sz="1400" b="1" i="0" u="none" strike="noStrike" kern="1200" cap="none" spc="0" normalizeH="0" baseline="0" noProof="0">
                <a:ln>
                  <a:noFill/>
                </a:ln>
                <a:solidFill>
                  <a:srgbClr val="005EB8"/>
                </a:solidFill>
                <a:effectLst/>
                <a:uLnTx/>
                <a:uFillTx/>
                <a:latin typeface="Arial"/>
                <a:ea typeface="+mn-ea"/>
                <a:cs typeface="+mn-cs"/>
              </a:rPr>
              <a:t>2,239</a:t>
            </a:r>
            <a:r>
              <a:rPr kumimoji="0" lang="en-GB" sz="1400" b="0" i="0" u="none" strike="noStrike" kern="1200" cap="none" spc="0" normalizeH="0" baseline="0" noProof="0">
                <a:ln>
                  <a:noFill/>
                </a:ln>
                <a:effectLst/>
                <a:uLnTx/>
                <a:uFillTx/>
                <a:latin typeface="Arial"/>
                <a:ea typeface="+mn-ea"/>
                <a:cs typeface="+mn-cs"/>
              </a:rPr>
              <a:t> questionnaires were sent out, and </a:t>
            </a:r>
            <a:r>
              <a:rPr kumimoji="0" lang="en-GB" sz="1400" b="1" i="0" u="none" strike="noStrike" kern="1200" cap="none" spc="0" normalizeH="0" baseline="0" noProof="0">
                <a:ln>
                  <a:noFill/>
                </a:ln>
                <a:solidFill>
                  <a:srgbClr val="005EB8"/>
                </a:solidFill>
                <a:effectLst/>
                <a:uLnTx/>
                <a:uFillTx/>
                <a:latin typeface="Arial"/>
                <a:ea typeface="+mn-ea"/>
                <a:cs typeface="+mn-cs"/>
              </a:rPr>
              <a:t>978</a:t>
            </a:r>
            <a:r>
              <a:rPr kumimoji="0" lang="en-GB" sz="1400" b="0" i="0" u="none" strike="noStrike" kern="1200" cap="none" spc="0" normalizeH="0" baseline="0" noProof="0">
                <a:ln>
                  <a:noFill/>
                </a:ln>
                <a:effectLst/>
                <a:uLnTx/>
                <a:uFillTx/>
                <a:latin typeface="Arial"/>
                <a:ea typeface="+mn-ea"/>
                <a:cs typeface="+mn-cs"/>
              </a:rPr>
              <a:t> were returned completed. This represents a response rate of </a:t>
            </a:r>
            <a:r>
              <a:rPr kumimoji="0" lang="en-GB" sz="1400" b="1" i="0" u="none" strike="noStrike" kern="1200" cap="none" spc="0" normalizeH="0" baseline="0" noProof="0">
                <a:ln>
                  <a:noFill/>
                </a:ln>
                <a:solidFill>
                  <a:srgbClr val="005EB8"/>
                </a:solidFill>
                <a:effectLst/>
                <a:uLnTx/>
                <a:uFillTx/>
                <a:latin typeface="Arial"/>
                <a:ea typeface="+mn-ea"/>
                <a:cs typeface="+mn-cs"/>
              </a:rPr>
              <a:t>44%</a:t>
            </a:r>
            <a:r>
              <a:rPr kumimoji="0" lang="en-GB" sz="1400" b="0" i="0" u="none" strike="noStrike" kern="1200" cap="none" spc="0" normalizeH="0" baseline="0" noProof="0">
                <a:ln>
                  <a:noFill/>
                </a:ln>
                <a:effectLst/>
                <a:uLnTx/>
                <a:uFillTx/>
                <a:latin typeface="Arial"/>
                <a:ea typeface="+mn-ea"/>
                <a:cs typeface="+mn-cs"/>
              </a:rPr>
              <a:t>.</a:t>
            </a:r>
            <a:endParaRPr kumimoji="0" lang="en-GB" sz="1400" b="0" i="0" u="none" strike="noStrike" kern="1200" cap="none" spc="0" normalizeH="0" baseline="0" noProof="0" dirty="0">
              <a:ln>
                <a:noFill/>
              </a:ln>
              <a:effectLst/>
              <a:uLnTx/>
              <a:uFillTx/>
              <a:latin typeface="Arial"/>
              <a:ea typeface="+mn-ea"/>
              <a:cs typeface="+mn-cs"/>
            </a:endParaRPr>
          </a:p>
        </p:txBody>
      </p:sp>
    </p:spTree>
    <p:extLst>
      <p:ext uri="{BB962C8B-B14F-4D97-AF65-F5344CB8AC3E}">
        <p14:creationId xmlns:p14="http://schemas.microsoft.com/office/powerpoint/2010/main" val="16756861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B8ACB2C-58AE-520F-A2A8-C3E13B06CDD5}"/>
              </a:ext>
              <a:ext uri="{C183D7F6-B498-43B3-948B-1728B52AA6E4}">
                <adec:decorative xmlns:adec="http://schemas.microsoft.com/office/drawing/2017/decorative" val="1"/>
              </a:ext>
            </a:extLst>
          </p:cNvPr>
          <p:cNvSpPr>
            <a:spLocks noGrp="1"/>
          </p:cNvSpPr>
          <p:nvPr>
            <p:ph type="sldNum" sz="quarter" idx="19"/>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6" name="Title 5">
            <a:extLst>
              <a:ext uri="{FF2B5EF4-FFF2-40B4-BE49-F238E27FC236}">
                <a16:creationId xmlns:a16="http://schemas.microsoft.com/office/drawing/2014/main" id="{0E1B3C2F-067A-970F-0CC2-A21FAD966249}"/>
              </a:ext>
            </a:extLst>
          </p:cNvPr>
          <p:cNvSpPr>
            <a:spLocks noGrp="1"/>
          </p:cNvSpPr>
          <p:nvPr>
            <p:ph type="title"/>
          </p:nvPr>
        </p:nvSpPr>
        <p:spPr>
          <a:xfrm>
            <a:off x="450000" y="397170"/>
            <a:ext cx="10681420" cy="775597"/>
          </a:xfrm>
        </p:spPr>
        <p:txBody>
          <a:bodyPr/>
          <a:lstStyle/>
          <a:p>
            <a:r>
              <a:rPr lang="en-GB" sz="3200" dirty="0"/>
              <a:t>Interpreting the results</a:t>
            </a:r>
          </a:p>
        </p:txBody>
      </p:sp>
      <p:sp>
        <p:nvSpPr>
          <p:cNvPr id="18" name="Rectangle 17">
            <a:extLst>
              <a:ext uri="{FF2B5EF4-FFF2-40B4-BE49-F238E27FC236}">
                <a16:creationId xmlns:a16="http://schemas.microsoft.com/office/drawing/2014/main" id="{E326E20B-337E-3594-7295-F3937C11E628}"/>
              </a:ext>
            </a:extLst>
          </p:cNvPr>
          <p:cNvSpPr/>
          <p:nvPr/>
        </p:nvSpPr>
        <p:spPr>
          <a:xfrm>
            <a:off x="431197" y="1207203"/>
            <a:ext cx="5569200" cy="576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dirty="0">
                <a:solidFill>
                  <a:prstClr val="white"/>
                </a:solidFill>
                <a:effectLst/>
                <a:uLnTx/>
                <a:uFillTx/>
                <a:latin typeface="Arial"/>
                <a:ea typeface="+mn-ea"/>
                <a:cs typeface="+mn-cs"/>
              </a:rPr>
              <a:t>Significance testing</a:t>
            </a:r>
          </a:p>
        </p:txBody>
      </p:sp>
      <p:sp>
        <p:nvSpPr>
          <p:cNvPr id="15" name="Rectangle 14">
            <a:extLst>
              <a:ext uri="{FF2B5EF4-FFF2-40B4-BE49-F238E27FC236}">
                <a16:creationId xmlns:a16="http://schemas.microsoft.com/office/drawing/2014/main" id="{66793E7A-5DF0-DD69-E253-6909FF3D0015}"/>
              </a:ext>
            </a:extLst>
          </p:cNvPr>
          <p:cNvSpPr/>
          <p:nvPr/>
        </p:nvSpPr>
        <p:spPr>
          <a:xfrm>
            <a:off x="440476" y="1895090"/>
            <a:ext cx="5544000" cy="3829168"/>
          </a:xfrm>
          <a:prstGeom prst="rect">
            <a:avLst/>
          </a:prstGeom>
          <a:solidFill>
            <a:schemeClr val="bg1"/>
          </a:solidFill>
          <a:ln w="28575">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marL="355600" marR="0" lvl="0" indent="-268288" algn="l" defTabSz="914400" rtl="0" eaLnBrk="1" fontAlgn="auto" latinLnBrk="0" hangingPunct="1">
              <a:lnSpc>
                <a:spcPct val="114000"/>
              </a:lnSpc>
              <a:spcBef>
                <a:spcPts val="300"/>
              </a:spcBef>
              <a:spcAft>
                <a:spcPts val="30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Statistical significance testing has been carried out to compare the ICS results with the national results. </a:t>
            </a:r>
          </a:p>
          <a:p>
            <a:pPr marL="355600" marR="0" lvl="0" indent="-268288" algn="l" defTabSz="914400" rtl="0" eaLnBrk="1" fontAlgn="auto" latinLnBrk="0" hangingPunct="1">
              <a:lnSpc>
                <a:spcPct val="114000"/>
              </a:lnSpc>
              <a:spcBef>
                <a:spcPts val="300"/>
              </a:spcBef>
              <a:spcAft>
                <a:spcPts val="30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Where a difference in results is shown as ‘significant’, this indicates that the change is likely due to a particular factor, rather than random chance. When sample sizes are smaller, differences between results need to be greater to be considered statistically significant.</a:t>
            </a:r>
            <a:endParaRPr kumimoji="0" lang="en-GB" sz="1200" b="0" i="0" u="none" strike="noStrike" kern="0" cap="none" spc="0" normalizeH="0" baseline="0" noProof="0" dirty="0">
              <a:ln>
                <a:noFill/>
              </a:ln>
              <a:solidFill>
                <a:schemeClr val="tx1"/>
              </a:solidFill>
              <a:effectLst/>
              <a:uLnTx/>
              <a:uFillTx/>
              <a:latin typeface="Arial"/>
              <a:ea typeface="Roboto" panose="02000000000000000000" pitchFamily="2" charset="0"/>
              <a:cs typeface="+mn-cs"/>
            </a:endParaRPr>
          </a:p>
          <a:p>
            <a:pPr marL="355600" marR="0" lvl="0" indent="-268288" algn="l" defTabSz="914400" rtl="0" eaLnBrk="1" fontAlgn="auto" latinLnBrk="0" hangingPunct="1">
              <a:lnSpc>
                <a:spcPct val="114000"/>
              </a:lnSpc>
              <a:spcBef>
                <a:spcPts val="300"/>
              </a:spcBef>
              <a:spcAft>
                <a:spcPts val="30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These differences are shown with an up arrow (</a:t>
            </a:r>
            <a:r>
              <a:rPr kumimoji="0" lang="en-GB" sz="1200" b="0" i="0" u="none" strike="noStrike" kern="1200" cap="none" spc="0" normalizeH="0" baseline="0" noProof="0" dirty="0">
                <a:ln>
                  <a:noFill/>
                </a:ln>
                <a:solidFill>
                  <a:srgbClr val="595959"/>
                </a:solidFill>
                <a:effectLst/>
                <a:uLnTx/>
                <a:uFillTx/>
                <a:latin typeface="Arial"/>
                <a:ea typeface="+mn-ea"/>
                <a:cs typeface="+mn-cs"/>
              </a:rPr>
              <a:t>▲</a:t>
            </a:r>
            <a:r>
              <a:rPr kumimoji="0" lang="en-GB" sz="1200" b="0" i="0" u="none" strike="noStrike" kern="1200" cap="none" spc="0" normalizeH="0" baseline="0" noProof="0" dirty="0">
                <a:ln>
                  <a:noFill/>
                </a:ln>
                <a:solidFill>
                  <a:schemeClr val="tx1"/>
                </a:solidFill>
                <a:effectLst/>
                <a:uLnTx/>
                <a:uFillTx/>
                <a:latin typeface="Arial"/>
                <a:ea typeface="+mn-ea"/>
                <a:cs typeface="+mn-cs"/>
              </a:rPr>
              <a:t>) for a significant increase and a down arrow (</a:t>
            </a:r>
            <a:r>
              <a:rPr lang="en-GB" sz="1200" dirty="0">
                <a:solidFill>
                  <a:srgbClr val="595959"/>
                </a:solidFill>
                <a:latin typeface="Arial"/>
              </a:rPr>
              <a:t>▼</a:t>
            </a:r>
            <a:r>
              <a:rPr kumimoji="0" lang="en-GB" sz="1200" b="0" i="0" u="none" strike="noStrike" kern="1200" cap="none" spc="0" normalizeH="0" baseline="0" noProof="0" dirty="0">
                <a:ln>
                  <a:noFill/>
                </a:ln>
                <a:solidFill>
                  <a:schemeClr val="tx1"/>
                </a:solidFill>
                <a:effectLst/>
                <a:uLnTx/>
                <a:uFillTx/>
                <a:latin typeface="Arial"/>
                <a:ea typeface="+mn-ea"/>
                <a:cs typeface="+mn-cs"/>
              </a:rPr>
              <a:t>) for a significant decrease. A key can be found at the bottom left-hand side of each slide. </a:t>
            </a:r>
          </a:p>
          <a:p>
            <a:pPr marL="355600" marR="0" lvl="0" indent="-268288" algn="l" defTabSz="914400" rtl="0" eaLnBrk="1" fontAlgn="auto" latinLnBrk="0" hangingPunct="1">
              <a:lnSpc>
                <a:spcPct val="114000"/>
              </a:lnSpc>
              <a:spcBef>
                <a:spcPts val="300"/>
              </a:spcBef>
              <a:spcAft>
                <a:spcPts val="300"/>
              </a:spcAft>
              <a:buClr>
                <a:srgbClr val="005EB8"/>
              </a:buClr>
              <a:buSzPct val="150000"/>
              <a:buFont typeface="Arial" panose="020B0604020202020204" pitchFamily="34" charset="0"/>
              <a:buChar char="•"/>
              <a:tabLst/>
              <a:defRPr/>
            </a:pPr>
            <a:r>
              <a:rPr kumimoji="0" lang="en-GB" sz="1200" b="0" i="0" u="none" strike="noStrike" kern="0" cap="none" spc="0" normalizeH="0" baseline="0" noProof="0" dirty="0">
                <a:ln>
                  <a:noFill/>
                </a:ln>
                <a:solidFill>
                  <a:schemeClr val="tx1"/>
                </a:solidFill>
                <a:effectLst/>
                <a:uLnTx/>
                <a:uFillTx/>
                <a:latin typeface="Arial"/>
                <a:ea typeface="Roboto" panose="02000000000000000000" pitchFamily="2" charset="0"/>
                <a:cs typeface="+mn-cs"/>
              </a:rPr>
              <a:t>Significance tests can also be found in the Excel tables (</a:t>
            </a:r>
            <a:r>
              <a:rPr kumimoji="0" lang="en-GB" sz="1200" b="0" i="0" u="none" strike="noStrike" kern="1200" cap="none" spc="0" normalizeH="0" baseline="0" noProof="0" dirty="0">
                <a:ln>
                  <a:noFill/>
                </a:ln>
                <a:solidFill>
                  <a:schemeClr val="tx1"/>
                </a:solidFill>
                <a:effectLst/>
                <a:uLnTx/>
                <a:uFillTx/>
                <a:latin typeface="Arial"/>
                <a:ea typeface="+mn-ea"/>
                <a:cs typeface="+mn-cs"/>
                <a:hlinkClick r:id="rId3"/>
              </a:rPr>
              <a:t>https://diabetessurvey.co.uk/latest-results</a:t>
            </a:r>
            <a:r>
              <a:rPr kumimoji="0" lang="en-GB" sz="1200" b="0" i="0" u="none" strike="noStrike" kern="0" cap="none" spc="0" normalizeH="0" baseline="0" noProof="0" dirty="0">
                <a:ln>
                  <a:noFill/>
                </a:ln>
                <a:solidFill>
                  <a:schemeClr val="tx1"/>
                </a:solidFill>
                <a:effectLst/>
                <a:uLnTx/>
                <a:uFillTx/>
                <a:latin typeface="Arial"/>
                <a:ea typeface="Roboto" panose="02000000000000000000" pitchFamily="2" charset="0"/>
                <a:cs typeface="+mn-cs"/>
              </a:rPr>
              <a:t>). The tests indicate that if repeated samples were taken, 95% of the time we’d get similar findings</a:t>
            </a:r>
            <a:r>
              <a:rPr lang="en-GB" sz="1200" kern="0" dirty="0">
                <a:solidFill>
                  <a:schemeClr val="tx1"/>
                </a:solidFill>
                <a:latin typeface="Arial"/>
                <a:ea typeface="Roboto" panose="02000000000000000000" pitchFamily="2" charset="0"/>
              </a:rPr>
              <a:t>. This means </a:t>
            </a:r>
            <a:r>
              <a:rPr kumimoji="0" lang="en-GB" sz="1200" b="0" i="0" u="none" strike="noStrike" kern="0" cap="none" spc="0" normalizeH="0" baseline="0" noProof="0" dirty="0">
                <a:ln>
                  <a:noFill/>
                </a:ln>
                <a:solidFill>
                  <a:schemeClr val="tx1"/>
                </a:solidFill>
                <a:effectLst/>
                <a:uLnTx/>
                <a:uFillTx/>
                <a:latin typeface="Arial"/>
                <a:ea typeface="Roboto" panose="02000000000000000000" pitchFamily="2" charset="0"/>
                <a:cs typeface="+mn-cs"/>
              </a:rPr>
              <a:t>we can be confident the differences seen in our sampled respondents are reflective of the population.</a:t>
            </a:r>
          </a:p>
        </p:txBody>
      </p:sp>
      <p:sp>
        <p:nvSpPr>
          <p:cNvPr id="19" name="Rectangle 18">
            <a:extLst>
              <a:ext uri="{FF2B5EF4-FFF2-40B4-BE49-F238E27FC236}">
                <a16:creationId xmlns:a16="http://schemas.microsoft.com/office/drawing/2014/main" id="{A2D0C393-5E41-65F3-87EF-0CCA658EC9E2}"/>
              </a:ext>
            </a:extLst>
          </p:cNvPr>
          <p:cNvSpPr/>
          <p:nvPr/>
        </p:nvSpPr>
        <p:spPr>
          <a:xfrm>
            <a:off x="6198967" y="1207203"/>
            <a:ext cx="5569200" cy="576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Arial"/>
                <a:ea typeface="+mn-ea"/>
                <a:cs typeface="+mn-cs"/>
              </a:rPr>
              <a:t>Data presentation </a:t>
            </a:r>
          </a:p>
        </p:txBody>
      </p:sp>
      <p:sp>
        <p:nvSpPr>
          <p:cNvPr id="16" name="Rectangle 15">
            <a:extLst>
              <a:ext uri="{FF2B5EF4-FFF2-40B4-BE49-F238E27FC236}">
                <a16:creationId xmlns:a16="http://schemas.microsoft.com/office/drawing/2014/main" id="{721E071C-A1EA-558C-A1A1-3944412ABBB3}"/>
              </a:ext>
            </a:extLst>
          </p:cNvPr>
          <p:cNvSpPr/>
          <p:nvPr/>
        </p:nvSpPr>
        <p:spPr>
          <a:xfrm>
            <a:off x="6211567" y="1895090"/>
            <a:ext cx="5544000" cy="3829168"/>
          </a:xfrm>
          <a:prstGeom prst="rect">
            <a:avLst/>
          </a:prstGeom>
          <a:solidFill>
            <a:schemeClr val="bg1"/>
          </a:solidFill>
          <a:ln w="28575">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marL="355600" marR="0" lvl="1" indent="-268288" algn="l" defTabSz="914400" rtl="0" eaLnBrk="1" fontAlgn="auto" latinLnBrk="0" hangingPunct="1">
              <a:lnSpc>
                <a:spcPct val="114000"/>
              </a:lnSpc>
              <a:spcBef>
                <a:spcPts val="800"/>
              </a:spcBef>
              <a:spcAft>
                <a:spcPts val="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A * represents a percentage greater than 0% but less than 0.5%</a:t>
            </a:r>
          </a:p>
          <a:p>
            <a:pPr marL="355600" marR="0" lvl="1" indent="-268288" algn="l" defTabSz="914400" rtl="0" eaLnBrk="1" fontAlgn="auto" latinLnBrk="0" hangingPunct="1">
              <a:lnSpc>
                <a:spcPct val="114000"/>
              </a:lnSpc>
              <a:spcBef>
                <a:spcPts val="800"/>
              </a:spcBef>
              <a:spcAft>
                <a:spcPts val="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There are cases where percentages for each of the different responses to a question do not add up to the combined percentage totals (e.g. ‘Very good’ and ‘Fairly good’, compared with the combined total ‘Good’), or where results do not sum to 100%. This may be due to computer rounding, the rounding of weighted data, or where questions allow for multiple responses.</a:t>
            </a:r>
          </a:p>
          <a:p>
            <a:pPr marL="355600" marR="0" lvl="1" indent="-268288" algn="l" defTabSz="914400" rtl="0" eaLnBrk="1" fontAlgn="auto" latinLnBrk="0" hangingPunct="1">
              <a:lnSpc>
                <a:spcPct val="114000"/>
              </a:lnSpc>
              <a:spcBef>
                <a:spcPts val="800"/>
              </a:spcBef>
              <a:spcAft>
                <a:spcPts val="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Two levels of suppression have been applied to the data. In cases where a result is based on fewer than 10 responses, the result has been suppressed, and results will not appear within the charts. In addition, where fewer than 10 individuals in total have selected a specific response option for a question, this response has been suppressed for all sub-groups; and in the case of questions about the individual (Q41-Q50) the total response at ICS level has also been suppressed.</a:t>
            </a:r>
          </a:p>
          <a:p>
            <a:pPr marL="355600" marR="0" lvl="1" indent="-268288" algn="l" defTabSz="914400" rtl="0" eaLnBrk="1" fontAlgn="auto" latinLnBrk="0" hangingPunct="1">
              <a:lnSpc>
                <a:spcPct val="114000"/>
              </a:lnSpc>
              <a:spcBef>
                <a:spcPts val="800"/>
              </a:spcBef>
              <a:spcAft>
                <a:spcPts val="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Labels are not shown on pie charts where the results are 2% or less. </a:t>
            </a:r>
            <a:r>
              <a:rPr kumimoji="0" lang="en-GB" sz="1200" b="0" i="0" u="none" strike="noStrike" kern="1200" cap="none" spc="0" normalizeH="0" baseline="0" noProof="0">
                <a:ln>
                  <a:noFill/>
                </a:ln>
                <a:solidFill>
                  <a:schemeClr val="tx1"/>
                </a:solidFill>
                <a:effectLst/>
                <a:uLnTx/>
                <a:uFillTx/>
                <a:latin typeface="Arial"/>
                <a:ea typeface="+mn-ea"/>
                <a:cs typeface="+mn-cs"/>
              </a:rPr>
              <a:t>Hovering over the segment on the pie chart will show the percentage.</a:t>
            </a:r>
            <a:endParaRPr lang="en-GB" sz="1200">
              <a:solidFill>
                <a:prstClr val="black"/>
              </a:solidFill>
              <a:latin typeface="Arial"/>
            </a:endParaRPr>
          </a:p>
          <a:p>
            <a:pPr marL="355600" marR="0" lvl="1" indent="-268288" algn="l" defTabSz="914400" rtl="0" eaLnBrk="1" fontAlgn="auto" latinLnBrk="0" hangingPunct="1">
              <a:lnSpc>
                <a:spcPct val="114000"/>
              </a:lnSpc>
              <a:spcBef>
                <a:spcPts val="800"/>
              </a:spcBef>
              <a:spcAft>
                <a:spcPts val="0"/>
              </a:spcAft>
              <a:buClr>
                <a:srgbClr val="005EB8"/>
              </a:buClr>
              <a:buSzPct val="150000"/>
              <a:buFont typeface="Arial" panose="020B0604020202020204" pitchFamily="34" charset="0"/>
              <a:buChar char="•"/>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pic>
        <p:nvPicPr>
          <p:cNvPr id="2" name="Picture 1">
            <a:extLst>
              <a:ext uri="{FF2B5EF4-FFF2-40B4-BE49-F238E27FC236}">
                <a16:creationId xmlns:a16="http://schemas.microsoft.com/office/drawing/2014/main" id="{FBBB5C5B-46EA-2476-2A2F-C1DD6F16D584}"/>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CFE44EF-E9DB-31E6-D078-166534AD5544}"/>
              </a:ext>
            </a:extLst>
          </p:cNvPr>
          <p:cNvSpPr txBox="1"/>
          <p:nvPr/>
        </p:nvSpPr>
        <p:spPr>
          <a:xfrm>
            <a:off x="285159" y="5858975"/>
            <a:ext cx="11211675" cy="285335"/>
          </a:xfrm>
          <a:prstGeom prst="rect">
            <a:avLst/>
          </a:prstGeom>
          <a:noFill/>
        </p:spPr>
        <p:txBody>
          <a:bodyPr wrap="square">
            <a:spAutoFit/>
          </a:bodyPr>
          <a:lstStyle/>
          <a:p>
            <a:pPr marL="87312" marR="0" lvl="0" algn="l" defTabSz="914400" rtl="0" eaLnBrk="1" fontAlgn="auto" latinLnBrk="0" hangingPunct="1">
              <a:lnSpc>
                <a:spcPct val="114000"/>
              </a:lnSpc>
              <a:spcBef>
                <a:spcPts val="300"/>
              </a:spcBef>
              <a:spcAft>
                <a:spcPts val="300"/>
              </a:spcAft>
              <a:buClr>
                <a:srgbClr val="005EB8"/>
              </a:buClr>
              <a:buSzPct val="150000"/>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For further guidance on statistical significance testing and suppressions, please see the Technical Annex available here: </a:t>
            </a:r>
            <a:r>
              <a:rPr kumimoji="0" lang="en-GB" sz="1200" b="0" i="0" u="none" strike="noStrike" kern="1200" cap="none" spc="0" normalizeH="0" baseline="0" noProof="0" dirty="0">
                <a:ln>
                  <a:noFill/>
                </a:ln>
                <a:solidFill>
                  <a:schemeClr val="tx1"/>
                </a:solidFill>
                <a:effectLst/>
                <a:uLnTx/>
                <a:uFillTx/>
                <a:latin typeface="Arial"/>
                <a:ea typeface="+mn-ea"/>
                <a:cs typeface="+mn-cs"/>
                <a:hlinkClick r:id="rId3"/>
              </a:rPr>
              <a:t>https://diabetessurvey.co.uk/latest-results</a:t>
            </a:r>
            <a:r>
              <a:rPr kumimoji="0" lang="en-GB" sz="1200" b="0" i="0" u="none" strike="noStrike" kern="1200" cap="none" spc="0" normalizeH="0" baseline="0" noProof="0" dirty="0">
                <a:ln>
                  <a:noFill/>
                </a:ln>
                <a:solidFill>
                  <a:prstClr val="black"/>
                </a:solidFill>
                <a:effectLst/>
                <a:uLnTx/>
                <a:uFillTx/>
                <a:latin typeface="Arial"/>
                <a:ea typeface="+mn-ea"/>
                <a:cs typeface="+mn-cs"/>
              </a:rPr>
              <a:t>.</a:t>
            </a:r>
          </a:p>
        </p:txBody>
      </p:sp>
    </p:spTree>
    <p:extLst>
      <p:ext uri="{BB962C8B-B14F-4D97-AF65-F5344CB8AC3E}">
        <p14:creationId xmlns:p14="http://schemas.microsoft.com/office/powerpoint/2010/main" val="27774919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B49AADF4-0F87-8A0A-A04A-91425ADB1D4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0F05509E-49FF-28DC-C777-970014F5816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1">
            <a:extLst>
              <a:ext uri="{FF2B5EF4-FFF2-40B4-BE49-F238E27FC236}">
                <a16:creationId xmlns:a16="http://schemas.microsoft.com/office/drawing/2014/main" id="{DABD8A9A-450A-F731-5F5E-B6615DD7F60F}"/>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Who took part in the survey?</a:t>
            </a: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Headline results</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35938927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B8ACB2C-58AE-520F-A2A8-C3E13B06CDD5}"/>
              </a:ext>
              <a:ext uri="{C183D7F6-B498-43B3-948B-1728B52AA6E4}">
                <adec:decorative xmlns:adec="http://schemas.microsoft.com/office/drawing/2017/decorative" val="1"/>
              </a:ext>
            </a:extLst>
          </p:cNvPr>
          <p:cNvSpPr>
            <a:spLocks noGrp="1"/>
          </p:cNvSpPr>
          <p:nvPr>
            <p:ph type="sldNum" sz="quarter" idx="19"/>
          </p:nvPr>
        </p:nvSpPr>
        <p:spPr/>
        <p:txBody>
          <a:bodyPr/>
          <a:lstStyle/>
          <a:p>
            <a:fld id="{D61AABEC-672F-4B68-B914-690DA978312C}" type="slidenum">
              <a:rPr lang="en-GB" smtClean="0"/>
              <a:pPr/>
              <a:t>8</a:t>
            </a:fld>
            <a:r>
              <a:rPr lang="en-GB"/>
              <a:t> </a:t>
            </a:r>
          </a:p>
        </p:txBody>
      </p:sp>
      <p:sp>
        <p:nvSpPr>
          <p:cNvPr id="6" name="Title 5">
            <a:extLst>
              <a:ext uri="{FF2B5EF4-FFF2-40B4-BE49-F238E27FC236}">
                <a16:creationId xmlns:a16="http://schemas.microsoft.com/office/drawing/2014/main" id="{0E1B3C2F-067A-970F-0CC2-A21FAD966249}"/>
              </a:ext>
            </a:extLst>
          </p:cNvPr>
          <p:cNvSpPr>
            <a:spLocks noGrp="1"/>
          </p:cNvSpPr>
          <p:nvPr>
            <p:ph type="title"/>
          </p:nvPr>
        </p:nvSpPr>
        <p:spPr>
          <a:xfrm>
            <a:off x="383182" y="370305"/>
            <a:ext cx="9341700" cy="775597"/>
          </a:xfrm>
        </p:spPr>
        <p:txBody>
          <a:bodyPr/>
          <a:lstStyle/>
          <a:p>
            <a:r>
              <a:rPr lang="en-GB" sz="3200"/>
              <a:t>Who took part in the survey?</a:t>
            </a:r>
          </a:p>
        </p:txBody>
      </p:sp>
      <p:pic>
        <p:nvPicPr>
          <p:cNvPr id="2" name="Picture 1">
            <a:extLst>
              <a:ext uri="{FF2B5EF4-FFF2-40B4-BE49-F238E27FC236}">
                <a16:creationId xmlns:a16="http://schemas.microsoft.com/office/drawing/2014/main" id="{FB34E040-F95F-6826-6447-E329E604BABE}"/>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20" name="Text Placeholder 19">
            <a:extLst>
              <a:ext uri="{FF2B5EF4-FFF2-40B4-BE49-F238E27FC236}">
                <a16:creationId xmlns:a16="http://schemas.microsoft.com/office/drawing/2014/main" id="{C12219D9-6541-A8C3-2C9B-DB71A8B1B4DE}"/>
              </a:ext>
            </a:extLst>
          </p:cNvPr>
          <p:cNvSpPr>
            <a:spLocks noGrp="1"/>
          </p:cNvSpPr>
          <p:nvPr>
            <p:ph type="body" sz="quarter" idx="15"/>
          </p:nvPr>
        </p:nvSpPr>
        <p:spPr>
          <a:xfrm>
            <a:off x="386369" y="932881"/>
            <a:ext cx="11641462" cy="246221"/>
          </a:xfrm>
        </p:spPr>
        <p:txBody>
          <a:bodyPr/>
          <a:lstStyle/>
          <a:p>
            <a:r>
              <a:rPr kumimoji="0" lang="en-GB" sz="1600" b="0" i="0" u="none" strike="noStrike" kern="1200" cap="none" spc="0" normalizeH="0" baseline="0" noProof="0" dirty="0">
                <a:ln>
                  <a:noFill/>
                </a:ln>
                <a:solidFill>
                  <a:schemeClr val="tx1"/>
                </a:solidFill>
                <a:effectLst/>
                <a:uLnTx/>
                <a:uFillTx/>
                <a:ea typeface="+mn-ea"/>
                <a:cs typeface="+mn-cs"/>
              </a:rPr>
              <a:t>This slide provides information about people living with type 1 or type 2 diabetes who took part in the survey in your ICS.</a:t>
            </a:r>
            <a:endParaRPr lang="en-GB" b="0" dirty="0">
              <a:solidFill>
                <a:schemeClr val="tx1"/>
              </a:solidFill>
            </a:endParaRPr>
          </a:p>
        </p:txBody>
      </p:sp>
      <p:grpSp>
        <p:nvGrpSpPr>
          <p:cNvPr id="38" name="Group 37">
            <a:extLst>
              <a:ext uri="{FF2B5EF4-FFF2-40B4-BE49-F238E27FC236}">
                <a16:creationId xmlns:a16="http://schemas.microsoft.com/office/drawing/2014/main" id="{7BECC6C1-99FE-64F6-070D-88AE6BDFC903}"/>
              </a:ext>
            </a:extLst>
          </p:cNvPr>
          <p:cNvGrpSpPr/>
          <p:nvPr/>
        </p:nvGrpSpPr>
        <p:grpSpPr>
          <a:xfrm>
            <a:off x="399778" y="1278749"/>
            <a:ext cx="2127522" cy="247746"/>
            <a:chOff x="9637218" y="1314250"/>
            <a:chExt cx="2127522" cy="247746"/>
          </a:xfrm>
        </p:grpSpPr>
        <p:sp>
          <p:nvSpPr>
            <p:cNvPr id="40" name="TextBox 39">
              <a:extLst>
                <a:ext uri="{FF2B5EF4-FFF2-40B4-BE49-F238E27FC236}">
                  <a16:creationId xmlns:a16="http://schemas.microsoft.com/office/drawing/2014/main" id="{ADAC58A9-8B51-F4FE-8B67-85B18E38A74D}"/>
                </a:ext>
              </a:extLst>
            </p:cNvPr>
            <p:cNvSpPr txBox="1"/>
            <p:nvPr/>
          </p:nvSpPr>
          <p:spPr>
            <a:xfrm>
              <a:off x="9873481" y="1315775"/>
              <a:ext cx="830357" cy="246221"/>
            </a:xfrm>
            <a:prstGeom prst="rect">
              <a:avLst/>
            </a:prstGeom>
            <a:noFill/>
          </p:spPr>
          <p:txBody>
            <a:bodyPr wrap="square" lIns="0" tIns="0" rIns="0" bIns="0" rtlCol="0">
              <a:spAutoFit/>
            </a:bodyPr>
            <a:lstStyle/>
            <a:p>
              <a:pPr algn="l">
                <a:spcBef>
                  <a:spcPts val="400"/>
                </a:spcBef>
                <a:spcAft>
                  <a:spcPts val="400"/>
                </a:spcAft>
              </a:pPr>
              <a:r>
                <a:rPr lang="en-GB" sz="1600" b="1"/>
                <a:t>Type 1</a:t>
              </a:r>
            </a:p>
          </p:txBody>
        </p:sp>
        <p:sp>
          <p:nvSpPr>
            <p:cNvPr id="41" name="TextBox 40">
              <a:extLst>
                <a:ext uri="{FF2B5EF4-FFF2-40B4-BE49-F238E27FC236}">
                  <a16:creationId xmlns:a16="http://schemas.microsoft.com/office/drawing/2014/main" id="{6C16A176-D859-4274-57BE-09935066A811}"/>
                </a:ext>
              </a:extLst>
            </p:cNvPr>
            <p:cNvSpPr txBox="1"/>
            <p:nvPr/>
          </p:nvSpPr>
          <p:spPr>
            <a:xfrm>
              <a:off x="10934383" y="1314250"/>
              <a:ext cx="830357" cy="246221"/>
            </a:xfrm>
            <a:prstGeom prst="rect">
              <a:avLst/>
            </a:prstGeom>
            <a:noFill/>
          </p:spPr>
          <p:txBody>
            <a:bodyPr wrap="square" lIns="0" tIns="0" rIns="0" bIns="0" rtlCol="0">
              <a:spAutoFit/>
            </a:bodyPr>
            <a:lstStyle/>
            <a:p>
              <a:pPr algn="l">
                <a:spcBef>
                  <a:spcPts val="400"/>
                </a:spcBef>
                <a:spcAft>
                  <a:spcPts val="400"/>
                </a:spcAft>
              </a:pPr>
              <a:r>
                <a:rPr lang="en-GB" sz="1600" b="1" dirty="0"/>
                <a:t>Type 2</a:t>
              </a:r>
              <a:r>
                <a:rPr kumimoji="0" lang="en-GB" sz="1200" i="0" u="none" strike="noStrike" kern="1200" cap="none" spc="0" normalizeH="0" baseline="70000" noProof="0" dirty="0">
                  <a:ln>
                    <a:noFill/>
                  </a:ln>
                  <a:effectLst/>
                  <a:uLnTx/>
                  <a:uFillTx/>
                  <a:latin typeface="Arial"/>
                  <a:ea typeface="+mn-ea"/>
                  <a:cs typeface="+mn-cs"/>
                </a:rPr>
                <a:t>1</a:t>
              </a:r>
              <a:endParaRPr lang="en-GB" sz="1200" baseline="70000" dirty="0"/>
            </a:p>
          </p:txBody>
        </p:sp>
        <p:sp>
          <p:nvSpPr>
            <p:cNvPr id="43" name="Rectangle 42">
              <a:extLst>
                <a:ext uri="{FF2B5EF4-FFF2-40B4-BE49-F238E27FC236}">
                  <a16:creationId xmlns:a16="http://schemas.microsoft.com/office/drawing/2014/main" id="{47FBF4B9-43DD-31B4-8EC5-0B6150832266}"/>
                </a:ext>
              </a:extLst>
            </p:cNvPr>
            <p:cNvSpPr/>
            <p:nvPr/>
          </p:nvSpPr>
          <p:spPr>
            <a:xfrm>
              <a:off x="9637218" y="1359086"/>
              <a:ext cx="186859" cy="190841"/>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pSp>
      <p:sp>
        <p:nvSpPr>
          <p:cNvPr id="51" name="Rectangle 50">
            <a:extLst>
              <a:ext uri="{FF2B5EF4-FFF2-40B4-BE49-F238E27FC236}">
                <a16:creationId xmlns:a16="http://schemas.microsoft.com/office/drawing/2014/main" id="{01658396-A9F9-5772-B63A-6B632F3B849A}"/>
              </a:ext>
            </a:extLst>
          </p:cNvPr>
          <p:cNvSpPr/>
          <p:nvPr/>
        </p:nvSpPr>
        <p:spPr>
          <a:xfrm>
            <a:off x="1432315" y="1323380"/>
            <a:ext cx="186859" cy="190841"/>
          </a:xfrm>
          <a:prstGeom prst="rect">
            <a:avLst/>
          </a:prstGeom>
          <a:solidFill>
            <a:srgbClr val="FFB81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2" name="Rectangle 31">
            <a:extLst>
              <a:ext uri="{FF2B5EF4-FFF2-40B4-BE49-F238E27FC236}">
                <a16:creationId xmlns:a16="http://schemas.microsoft.com/office/drawing/2014/main" id="{8BA13269-34DD-485E-13D8-58F79487E5E6}"/>
              </a:ext>
            </a:extLst>
          </p:cNvPr>
          <p:cNvSpPr/>
          <p:nvPr/>
        </p:nvSpPr>
        <p:spPr>
          <a:xfrm>
            <a:off x="386369" y="1585274"/>
            <a:ext cx="4524731" cy="2252597"/>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endParaRPr lang="en-GB" sz="1600" b="1">
              <a:solidFill>
                <a:srgbClr val="003087"/>
              </a:solidFill>
            </a:endParaRPr>
          </a:p>
        </p:txBody>
      </p:sp>
      <p:graphicFrame>
        <p:nvGraphicFramePr>
          <p:cNvPr id="44" name="Table 43">
            <a:extLst>
              <a:ext uri="{FF2B5EF4-FFF2-40B4-BE49-F238E27FC236}">
                <a16:creationId xmlns:a16="http://schemas.microsoft.com/office/drawing/2014/main" id="{A3A01393-FF8A-BB02-6F78-D943F3FD47CD}"/>
              </a:ext>
            </a:extLst>
          </p:cNvPr>
          <p:cNvGraphicFramePr>
            <a:graphicFrameLocks noGrp="1"/>
          </p:cNvGraphicFramePr>
          <p:nvPr>
            <p:extLst>
              <p:ext uri="{D42A27DB-BD31-4B8C-83A1-F6EECF244321}">
                <p14:modId xmlns:p14="http://schemas.microsoft.com/office/powerpoint/2010/main" val="3213454793"/>
              </p:ext>
            </p:extLst>
          </p:nvPr>
        </p:nvGraphicFramePr>
        <p:xfrm>
          <a:off x="364926" y="2365991"/>
          <a:ext cx="1592716" cy="1509460"/>
        </p:xfrm>
        <a:graphic>
          <a:graphicData uri="http://schemas.openxmlformats.org/drawingml/2006/table">
            <a:tbl>
              <a:tblPr firstRow="1" bandRow="1">
                <a:tableStyleId>{2D5ABB26-0587-4C30-8999-92F81FD0307C}</a:tableStyleId>
              </a:tblPr>
              <a:tblGrid>
                <a:gridCol w="1592716">
                  <a:extLst>
                    <a:ext uri="{9D8B030D-6E8A-4147-A177-3AD203B41FA5}">
                      <a16:colId xmlns:a16="http://schemas.microsoft.com/office/drawing/2014/main" val="3797714653"/>
                    </a:ext>
                  </a:extLst>
                </a:gridCol>
              </a:tblGrid>
              <a:tr h="490081">
                <a:tc>
                  <a:txBody>
                    <a:bodyPr/>
                    <a:lstStyle/>
                    <a:p>
                      <a:pPr algn="r"/>
                      <a:r>
                        <a:rPr lang="en-GB" sz="1200" b="1" dirty="0">
                          <a:solidFill>
                            <a:schemeClr val="tx1"/>
                          </a:solidFill>
                        </a:rPr>
                        <a:t>Number invited</a:t>
                      </a:r>
                    </a:p>
                  </a:txBody>
                  <a:tcPr marT="41804" marB="41804" anchor="ctr"/>
                </a:tc>
                <a:extLst>
                  <a:ext uri="{0D108BD9-81ED-4DB2-BD59-A6C34878D82A}">
                    <a16:rowId xmlns:a16="http://schemas.microsoft.com/office/drawing/2014/main" val="7009882"/>
                  </a:ext>
                </a:extLst>
              </a:tr>
              <a:tr h="507903">
                <a:tc>
                  <a:txBody>
                    <a:bodyPr/>
                    <a:lstStyle/>
                    <a:p>
                      <a:pPr algn="r"/>
                      <a:r>
                        <a:rPr lang="en-GB" sz="1200" b="1" dirty="0">
                          <a:solidFill>
                            <a:schemeClr val="tx1"/>
                          </a:solidFill>
                        </a:rPr>
                        <a:t>Number completed</a:t>
                      </a:r>
                    </a:p>
                  </a:txBody>
                  <a:tcPr marT="41804" marB="41804" anchor="ctr"/>
                </a:tc>
                <a:extLst>
                  <a:ext uri="{0D108BD9-81ED-4DB2-BD59-A6C34878D82A}">
                    <a16:rowId xmlns:a16="http://schemas.microsoft.com/office/drawing/2014/main" val="2924121704"/>
                  </a:ext>
                </a:extLst>
              </a:tr>
              <a:tr h="511476">
                <a:tc>
                  <a:txBody>
                    <a:bodyPr/>
                    <a:lstStyle/>
                    <a:p>
                      <a:pPr algn="r"/>
                      <a:r>
                        <a:rPr lang="en-GB" sz="1200" b="1" dirty="0">
                          <a:solidFill>
                            <a:schemeClr val="tx1"/>
                          </a:solidFill>
                        </a:rPr>
                        <a:t>Response rate (%)</a:t>
                      </a:r>
                    </a:p>
                  </a:txBody>
                  <a:tcPr marT="41804" marB="41804" anchor="ctr"/>
                </a:tc>
                <a:extLst>
                  <a:ext uri="{0D108BD9-81ED-4DB2-BD59-A6C34878D82A}">
                    <a16:rowId xmlns:a16="http://schemas.microsoft.com/office/drawing/2014/main" val="591850164"/>
                  </a:ext>
                </a:extLst>
              </a:tr>
            </a:tbl>
          </a:graphicData>
        </a:graphic>
      </p:graphicFrame>
      <p:sp>
        <p:nvSpPr>
          <p:cNvPr id="45" name="D_a7a6dd816053665f">
            <a:extLst>
              <a:ext uri="{FF2B5EF4-FFF2-40B4-BE49-F238E27FC236}">
                <a16:creationId xmlns:a16="http://schemas.microsoft.com/office/drawing/2014/main" id="{6DCCA4FD-4059-3AB7-7649-323049BF740C}"/>
              </a:ext>
            </a:extLst>
          </p:cNvPr>
          <p:cNvSpPr/>
          <p:nvPr/>
        </p:nvSpPr>
        <p:spPr>
          <a:xfrm>
            <a:off x="1974153" y="2931196"/>
            <a:ext cx="1360808" cy="360000"/>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400" b="1" dirty="0">
                <a:solidFill>
                  <a:srgbClr val="292926"/>
                </a:solidFill>
                <a:latin typeface="Arial (Body)"/>
              </a:rPr>
              <a:t>415</a:t>
            </a:r>
          </a:p>
        </p:txBody>
      </p:sp>
      <p:sp>
        <p:nvSpPr>
          <p:cNvPr id="47" name="D_b6fa26cc885944d4">
            <a:extLst>
              <a:ext uri="{FF2B5EF4-FFF2-40B4-BE49-F238E27FC236}">
                <a16:creationId xmlns:a16="http://schemas.microsoft.com/office/drawing/2014/main" id="{41CF6597-B0DD-28FC-D71F-89470B184F10}"/>
              </a:ext>
            </a:extLst>
          </p:cNvPr>
          <p:cNvSpPr/>
          <p:nvPr/>
        </p:nvSpPr>
        <p:spPr>
          <a:xfrm>
            <a:off x="3441904" y="2931196"/>
            <a:ext cx="1360808" cy="360000"/>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400" b="1" dirty="0">
                <a:solidFill>
                  <a:srgbClr val="292926"/>
                </a:solidFill>
                <a:latin typeface="Arial (Body)"/>
              </a:rPr>
              <a:t>563</a:t>
            </a:r>
          </a:p>
        </p:txBody>
      </p:sp>
      <p:sp>
        <p:nvSpPr>
          <p:cNvPr id="50" name="D_d0b623615753d720">
            <a:extLst>
              <a:ext uri="{FF2B5EF4-FFF2-40B4-BE49-F238E27FC236}">
                <a16:creationId xmlns:a16="http://schemas.microsoft.com/office/drawing/2014/main" id="{50CF3755-99B5-1576-57B3-069750575EFD}"/>
              </a:ext>
            </a:extLst>
          </p:cNvPr>
          <p:cNvSpPr/>
          <p:nvPr/>
        </p:nvSpPr>
        <p:spPr>
          <a:xfrm>
            <a:off x="1974153" y="2446860"/>
            <a:ext cx="1360808" cy="360000"/>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400" b="1" dirty="0">
                <a:solidFill>
                  <a:srgbClr val="292926"/>
                </a:solidFill>
                <a:latin typeface="Arial (Body)"/>
              </a:rPr>
              <a:t>870</a:t>
            </a:r>
          </a:p>
        </p:txBody>
      </p:sp>
      <p:sp>
        <p:nvSpPr>
          <p:cNvPr id="52" name="D_c133d7364393cac7">
            <a:extLst>
              <a:ext uri="{FF2B5EF4-FFF2-40B4-BE49-F238E27FC236}">
                <a16:creationId xmlns:a16="http://schemas.microsoft.com/office/drawing/2014/main" id="{0DB1BD91-37A8-BB6C-01E5-44ECBAE95735}"/>
              </a:ext>
            </a:extLst>
          </p:cNvPr>
          <p:cNvSpPr/>
          <p:nvPr/>
        </p:nvSpPr>
        <p:spPr>
          <a:xfrm>
            <a:off x="3441904" y="2446860"/>
            <a:ext cx="1360808" cy="360000"/>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400" b="1" dirty="0">
                <a:solidFill>
                  <a:srgbClr val="292926"/>
                </a:solidFill>
                <a:latin typeface="Arial (Body)"/>
              </a:rPr>
              <a:t>1,369</a:t>
            </a:r>
          </a:p>
        </p:txBody>
      </p:sp>
      <p:sp>
        <p:nvSpPr>
          <p:cNvPr id="53" name="TextBox 52">
            <a:extLst>
              <a:ext uri="{FF2B5EF4-FFF2-40B4-BE49-F238E27FC236}">
                <a16:creationId xmlns:a16="http://schemas.microsoft.com/office/drawing/2014/main" id="{A664CBF2-93B9-FDFE-E6C0-CCAFDA5580A7}"/>
              </a:ext>
            </a:extLst>
          </p:cNvPr>
          <p:cNvSpPr txBox="1"/>
          <p:nvPr/>
        </p:nvSpPr>
        <p:spPr>
          <a:xfrm>
            <a:off x="2304483" y="2166275"/>
            <a:ext cx="775037" cy="184666"/>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effectLst/>
                <a:uLnTx/>
                <a:uFillTx/>
                <a:latin typeface="Arial"/>
                <a:ea typeface="+mn-ea"/>
                <a:cs typeface="+mn-cs"/>
              </a:rPr>
              <a:t>Type 1</a:t>
            </a:r>
            <a:endParaRPr kumimoji="0" lang="en-GB" sz="1200" b="0" i="0" u="none" strike="noStrike" kern="1200" cap="none" spc="0" normalizeH="0" baseline="0" noProof="0">
              <a:ln>
                <a:noFill/>
              </a:ln>
              <a:effectLst/>
              <a:uLnTx/>
              <a:uFillTx/>
              <a:latin typeface="Arial"/>
              <a:ea typeface="+mn-ea"/>
              <a:cs typeface="+mn-cs"/>
            </a:endParaRPr>
          </a:p>
        </p:txBody>
      </p:sp>
      <p:sp>
        <p:nvSpPr>
          <p:cNvPr id="54" name="TextBox 53">
            <a:extLst>
              <a:ext uri="{FF2B5EF4-FFF2-40B4-BE49-F238E27FC236}">
                <a16:creationId xmlns:a16="http://schemas.microsoft.com/office/drawing/2014/main" id="{E69ADB77-D04B-D009-D814-828816AB255C}"/>
              </a:ext>
            </a:extLst>
          </p:cNvPr>
          <p:cNvSpPr txBox="1"/>
          <p:nvPr/>
        </p:nvSpPr>
        <p:spPr>
          <a:xfrm>
            <a:off x="3734789" y="2166275"/>
            <a:ext cx="775037" cy="184666"/>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a:ea typeface="+mn-ea"/>
                <a:cs typeface="+mn-cs"/>
              </a:rPr>
              <a:t>Type 2 </a:t>
            </a:r>
            <a:r>
              <a:rPr lang="en-GB" sz="1200" b="1" baseline="30000" dirty="0">
                <a:latin typeface="Arial"/>
              </a:rPr>
              <a:t>1</a:t>
            </a:r>
            <a:endParaRPr kumimoji="0" lang="en-GB" sz="1200" b="0" i="0" u="none" strike="noStrike" kern="1200" cap="none" spc="0" normalizeH="0" baseline="0" noProof="0" dirty="0">
              <a:ln>
                <a:noFill/>
              </a:ln>
              <a:effectLst/>
              <a:uLnTx/>
              <a:uFillTx/>
              <a:latin typeface="Arial"/>
              <a:ea typeface="+mn-ea"/>
              <a:cs typeface="+mn-cs"/>
            </a:endParaRPr>
          </a:p>
        </p:txBody>
      </p:sp>
      <p:sp>
        <p:nvSpPr>
          <p:cNvPr id="56" name="Rectangle 55">
            <a:extLst>
              <a:ext uri="{FF2B5EF4-FFF2-40B4-BE49-F238E27FC236}">
                <a16:creationId xmlns:a16="http://schemas.microsoft.com/office/drawing/2014/main" id="{0F765B4F-4873-E456-3216-F8C416F2BE5A}"/>
              </a:ext>
            </a:extLst>
          </p:cNvPr>
          <p:cNvSpPr/>
          <p:nvPr/>
        </p:nvSpPr>
        <p:spPr>
          <a:xfrm>
            <a:off x="383183" y="1585274"/>
            <a:ext cx="4524730" cy="5178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r>
              <a:rPr lang="en-GB" sz="1600" b="1">
                <a:solidFill>
                  <a:schemeClr val="bg1"/>
                </a:solidFill>
              </a:rPr>
              <a:t>Response rate</a:t>
            </a:r>
          </a:p>
        </p:txBody>
      </p:sp>
      <p:sp>
        <p:nvSpPr>
          <p:cNvPr id="57" name="Rectangle 56">
            <a:extLst>
              <a:ext uri="{FF2B5EF4-FFF2-40B4-BE49-F238E27FC236}">
                <a16:creationId xmlns:a16="http://schemas.microsoft.com/office/drawing/2014/main" id="{7E8AB261-ECC0-152A-B362-7F28FE46B08F}"/>
              </a:ext>
            </a:extLst>
          </p:cNvPr>
          <p:cNvSpPr/>
          <p:nvPr/>
        </p:nvSpPr>
        <p:spPr>
          <a:xfrm>
            <a:off x="4962407" y="1585274"/>
            <a:ext cx="4524731" cy="2252597"/>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endParaRPr lang="en-GB" sz="1600" b="1">
              <a:solidFill>
                <a:srgbClr val="003087"/>
              </a:solidFill>
            </a:endParaRPr>
          </a:p>
        </p:txBody>
      </p:sp>
      <p:sp>
        <p:nvSpPr>
          <p:cNvPr id="58" name="Rectangle 57">
            <a:extLst>
              <a:ext uri="{FF2B5EF4-FFF2-40B4-BE49-F238E27FC236}">
                <a16:creationId xmlns:a16="http://schemas.microsoft.com/office/drawing/2014/main" id="{04D80D51-A854-58BC-529A-6DC0B5A3C289}"/>
              </a:ext>
            </a:extLst>
          </p:cNvPr>
          <p:cNvSpPr/>
          <p:nvPr/>
        </p:nvSpPr>
        <p:spPr>
          <a:xfrm>
            <a:off x="4968364" y="1585274"/>
            <a:ext cx="4518774" cy="5178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r>
              <a:rPr lang="en-GB" sz="1600" b="1">
                <a:solidFill>
                  <a:schemeClr val="bg1"/>
                </a:solidFill>
              </a:rPr>
              <a:t>Ethnicity </a:t>
            </a:r>
          </a:p>
        </p:txBody>
      </p:sp>
      <p:sp>
        <p:nvSpPr>
          <p:cNvPr id="60" name="Rectangle 59">
            <a:extLst>
              <a:ext uri="{FF2B5EF4-FFF2-40B4-BE49-F238E27FC236}">
                <a16:creationId xmlns:a16="http://schemas.microsoft.com/office/drawing/2014/main" id="{0853A4FD-54ED-4F6E-33D2-D8E6A71CC398}"/>
              </a:ext>
            </a:extLst>
          </p:cNvPr>
          <p:cNvSpPr/>
          <p:nvPr/>
        </p:nvSpPr>
        <p:spPr>
          <a:xfrm>
            <a:off x="9553233" y="1585274"/>
            <a:ext cx="2252399" cy="2252597"/>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endParaRPr lang="en-GB" sz="1600" b="1">
              <a:solidFill>
                <a:srgbClr val="003087"/>
              </a:solidFill>
            </a:endParaRPr>
          </a:p>
        </p:txBody>
      </p:sp>
      <p:sp>
        <p:nvSpPr>
          <p:cNvPr id="61" name="Rectangle 60">
            <a:extLst>
              <a:ext uri="{FF2B5EF4-FFF2-40B4-BE49-F238E27FC236}">
                <a16:creationId xmlns:a16="http://schemas.microsoft.com/office/drawing/2014/main" id="{68616B0A-6F1E-909F-B34B-CADB095467A6}"/>
              </a:ext>
            </a:extLst>
          </p:cNvPr>
          <p:cNvSpPr/>
          <p:nvPr/>
        </p:nvSpPr>
        <p:spPr>
          <a:xfrm>
            <a:off x="9553232" y="1585274"/>
            <a:ext cx="2252399" cy="5178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r>
              <a:rPr lang="en-GB" sz="1600" b="1">
                <a:solidFill>
                  <a:schemeClr val="bg1"/>
                </a:solidFill>
              </a:rPr>
              <a:t>Age </a:t>
            </a:r>
          </a:p>
        </p:txBody>
      </p:sp>
      <p:graphicFrame>
        <p:nvGraphicFramePr>
          <p:cNvPr id="62" name="D_a2ad079c4abeae54">
            <a:extLst>
              <a:ext uri="{FF2B5EF4-FFF2-40B4-BE49-F238E27FC236}">
                <a16:creationId xmlns:a16="http://schemas.microsoft.com/office/drawing/2014/main" id="{04F3C87B-4CA1-0C51-E06E-D69E88F63200}"/>
              </a:ext>
            </a:extLst>
          </p:cNvPr>
          <p:cNvGraphicFramePr/>
          <p:nvPr>
            <p:extLst>
              <p:ext uri="{D42A27DB-BD31-4B8C-83A1-F6EECF244321}">
                <p14:modId xmlns:p14="http://schemas.microsoft.com/office/powerpoint/2010/main" val="687642927"/>
              </p:ext>
            </p:extLst>
          </p:nvPr>
        </p:nvGraphicFramePr>
        <p:xfrm>
          <a:off x="9574886" y="2148275"/>
          <a:ext cx="2549151" cy="1662345"/>
        </p:xfrm>
        <a:graphic>
          <a:graphicData uri="http://schemas.openxmlformats.org/drawingml/2006/chart">
            <c:chart xmlns:c="http://schemas.openxmlformats.org/drawingml/2006/chart" xmlns:r="http://schemas.openxmlformats.org/officeDocument/2006/relationships" r:id="rId4"/>
          </a:graphicData>
        </a:graphic>
      </p:graphicFrame>
      <p:sp>
        <p:nvSpPr>
          <p:cNvPr id="63" name="Rectangle 62">
            <a:extLst>
              <a:ext uri="{FF2B5EF4-FFF2-40B4-BE49-F238E27FC236}">
                <a16:creationId xmlns:a16="http://schemas.microsoft.com/office/drawing/2014/main" id="{5A27A308-13BF-7C68-E831-F9457504B9C3}"/>
              </a:ext>
            </a:extLst>
          </p:cNvPr>
          <p:cNvSpPr/>
          <p:nvPr/>
        </p:nvSpPr>
        <p:spPr>
          <a:xfrm>
            <a:off x="383182" y="3880863"/>
            <a:ext cx="4706839" cy="2252597"/>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endParaRPr lang="en-GB" sz="1600" b="1">
              <a:solidFill>
                <a:srgbClr val="003087"/>
              </a:solidFill>
            </a:endParaRPr>
          </a:p>
        </p:txBody>
      </p:sp>
      <p:sp>
        <p:nvSpPr>
          <p:cNvPr id="64" name="Rectangle 63">
            <a:extLst>
              <a:ext uri="{FF2B5EF4-FFF2-40B4-BE49-F238E27FC236}">
                <a16:creationId xmlns:a16="http://schemas.microsoft.com/office/drawing/2014/main" id="{096DABF7-D995-99DB-623E-CBA77A56D55D}"/>
              </a:ext>
            </a:extLst>
          </p:cNvPr>
          <p:cNvSpPr/>
          <p:nvPr/>
        </p:nvSpPr>
        <p:spPr>
          <a:xfrm>
            <a:off x="379996" y="3880863"/>
            <a:ext cx="4713212" cy="5178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r>
              <a:rPr lang="en-GB" sz="1600" b="1">
                <a:solidFill>
                  <a:schemeClr val="bg1"/>
                </a:solidFill>
              </a:rPr>
              <a:t>Which of the following best describes you?</a:t>
            </a:r>
          </a:p>
        </p:txBody>
      </p:sp>
      <p:graphicFrame>
        <p:nvGraphicFramePr>
          <p:cNvPr id="65" name="D_11753fa9b34e3dac">
            <a:extLst>
              <a:ext uri="{FF2B5EF4-FFF2-40B4-BE49-F238E27FC236}">
                <a16:creationId xmlns:a16="http://schemas.microsoft.com/office/drawing/2014/main" id="{507AED47-5D12-D0FC-2662-671BA6F6931E}"/>
              </a:ext>
            </a:extLst>
          </p:cNvPr>
          <p:cNvGraphicFramePr/>
          <p:nvPr>
            <p:extLst>
              <p:ext uri="{D42A27DB-BD31-4B8C-83A1-F6EECF244321}">
                <p14:modId xmlns:p14="http://schemas.microsoft.com/office/powerpoint/2010/main" val="1745695795"/>
              </p:ext>
            </p:extLst>
          </p:nvPr>
        </p:nvGraphicFramePr>
        <p:xfrm>
          <a:off x="417300" y="4441700"/>
          <a:ext cx="4675908" cy="1686169"/>
        </p:xfrm>
        <a:graphic>
          <a:graphicData uri="http://schemas.openxmlformats.org/drawingml/2006/chart">
            <c:chart xmlns:c="http://schemas.openxmlformats.org/drawingml/2006/chart" xmlns:r="http://schemas.openxmlformats.org/officeDocument/2006/relationships" r:id="rId5"/>
          </a:graphicData>
        </a:graphic>
      </p:graphicFrame>
      <p:sp>
        <p:nvSpPr>
          <p:cNvPr id="66" name="Rectangle 65">
            <a:extLst>
              <a:ext uri="{FF2B5EF4-FFF2-40B4-BE49-F238E27FC236}">
                <a16:creationId xmlns:a16="http://schemas.microsoft.com/office/drawing/2014/main" id="{4A13D298-016B-CDF1-FE03-947C24126034}"/>
              </a:ext>
            </a:extLst>
          </p:cNvPr>
          <p:cNvSpPr/>
          <p:nvPr/>
        </p:nvSpPr>
        <p:spPr>
          <a:xfrm>
            <a:off x="5136143" y="3880863"/>
            <a:ext cx="3813856" cy="2252597"/>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endParaRPr lang="en-GB" sz="1600" b="1">
              <a:solidFill>
                <a:srgbClr val="003087"/>
              </a:solidFill>
            </a:endParaRPr>
          </a:p>
        </p:txBody>
      </p:sp>
      <p:sp>
        <p:nvSpPr>
          <p:cNvPr id="67" name="Rectangle 66">
            <a:extLst>
              <a:ext uri="{FF2B5EF4-FFF2-40B4-BE49-F238E27FC236}">
                <a16:creationId xmlns:a16="http://schemas.microsoft.com/office/drawing/2014/main" id="{A0F7A922-C62B-4132-E868-B885AC62DC05}"/>
              </a:ext>
            </a:extLst>
          </p:cNvPr>
          <p:cNvSpPr/>
          <p:nvPr/>
        </p:nvSpPr>
        <p:spPr>
          <a:xfrm>
            <a:off x="5132956" y="3880863"/>
            <a:ext cx="3819020" cy="5178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r>
              <a:rPr lang="en-GB" sz="1600" b="1">
                <a:solidFill>
                  <a:schemeClr val="bg1"/>
                </a:solidFill>
              </a:rPr>
              <a:t>Is your gender identity the same as the sex you were registered at birth?</a:t>
            </a:r>
          </a:p>
        </p:txBody>
      </p:sp>
      <p:graphicFrame>
        <p:nvGraphicFramePr>
          <p:cNvPr id="68" name="D_596142e55341d953">
            <a:extLst>
              <a:ext uri="{FF2B5EF4-FFF2-40B4-BE49-F238E27FC236}">
                <a16:creationId xmlns:a16="http://schemas.microsoft.com/office/drawing/2014/main" id="{07CEB085-5BE7-8B17-8A3C-5439B41BC1FF}"/>
              </a:ext>
            </a:extLst>
          </p:cNvPr>
          <p:cNvGraphicFramePr/>
          <p:nvPr>
            <p:extLst>
              <p:ext uri="{D42A27DB-BD31-4B8C-83A1-F6EECF244321}">
                <p14:modId xmlns:p14="http://schemas.microsoft.com/office/powerpoint/2010/main" val="3934967443"/>
              </p:ext>
            </p:extLst>
          </p:nvPr>
        </p:nvGraphicFramePr>
        <p:xfrm>
          <a:off x="5123811" y="4414706"/>
          <a:ext cx="3810669" cy="1735132"/>
        </p:xfrm>
        <a:graphic>
          <a:graphicData uri="http://schemas.openxmlformats.org/drawingml/2006/chart">
            <c:chart xmlns:c="http://schemas.openxmlformats.org/drawingml/2006/chart" xmlns:r="http://schemas.openxmlformats.org/officeDocument/2006/relationships" r:id="rId6"/>
          </a:graphicData>
        </a:graphic>
      </p:graphicFrame>
      <p:sp>
        <p:nvSpPr>
          <p:cNvPr id="69" name="Rectangle 68">
            <a:extLst>
              <a:ext uri="{FF2B5EF4-FFF2-40B4-BE49-F238E27FC236}">
                <a16:creationId xmlns:a16="http://schemas.microsoft.com/office/drawing/2014/main" id="{F6E100D0-1558-AEF0-CA19-8BE76673B0F2}"/>
              </a:ext>
            </a:extLst>
          </p:cNvPr>
          <p:cNvSpPr/>
          <p:nvPr/>
        </p:nvSpPr>
        <p:spPr>
          <a:xfrm>
            <a:off x="8998219" y="3875273"/>
            <a:ext cx="2807411" cy="2252597"/>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endParaRPr lang="en-GB" sz="1600" b="1">
              <a:solidFill>
                <a:srgbClr val="003087"/>
              </a:solidFill>
            </a:endParaRPr>
          </a:p>
        </p:txBody>
      </p:sp>
      <p:sp>
        <p:nvSpPr>
          <p:cNvPr id="70" name="Rectangle 69">
            <a:extLst>
              <a:ext uri="{FF2B5EF4-FFF2-40B4-BE49-F238E27FC236}">
                <a16:creationId xmlns:a16="http://schemas.microsoft.com/office/drawing/2014/main" id="{20A4326C-E0ED-E67A-98EF-9AE86ABD02E3}"/>
              </a:ext>
            </a:extLst>
          </p:cNvPr>
          <p:cNvSpPr/>
          <p:nvPr/>
        </p:nvSpPr>
        <p:spPr>
          <a:xfrm>
            <a:off x="9008978" y="3875273"/>
            <a:ext cx="2796652" cy="5178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r>
              <a:rPr lang="en-GB" sz="1600" b="1" dirty="0">
                <a:solidFill>
                  <a:prstClr val="white"/>
                </a:solidFill>
                <a:latin typeface="Arial"/>
              </a:rPr>
              <a:t>IMD</a:t>
            </a:r>
            <a:r>
              <a:rPr lang="en-GB" sz="1200" baseline="70000" dirty="0">
                <a:solidFill>
                  <a:prstClr val="white"/>
                </a:solidFill>
                <a:latin typeface="Arial"/>
              </a:rPr>
              <a:t>2</a:t>
            </a:r>
            <a:r>
              <a:rPr lang="en-GB" sz="1600" b="1" dirty="0">
                <a:solidFill>
                  <a:schemeClr val="bg1"/>
                </a:solidFill>
              </a:rPr>
              <a:t> quintile</a:t>
            </a:r>
          </a:p>
        </p:txBody>
      </p:sp>
      <p:graphicFrame>
        <p:nvGraphicFramePr>
          <p:cNvPr id="72" name="D_17767309622c848f">
            <a:extLst>
              <a:ext uri="{FF2B5EF4-FFF2-40B4-BE49-F238E27FC236}">
                <a16:creationId xmlns:a16="http://schemas.microsoft.com/office/drawing/2014/main" id="{014AECF9-4834-DD4D-FA89-AE14B8BAE18D}"/>
              </a:ext>
            </a:extLst>
          </p:cNvPr>
          <p:cNvGraphicFramePr/>
          <p:nvPr>
            <p:extLst>
              <p:ext uri="{D42A27DB-BD31-4B8C-83A1-F6EECF244321}">
                <p14:modId xmlns:p14="http://schemas.microsoft.com/office/powerpoint/2010/main" val="2408646705"/>
              </p:ext>
            </p:extLst>
          </p:nvPr>
        </p:nvGraphicFramePr>
        <p:xfrm>
          <a:off x="8992934" y="4416575"/>
          <a:ext cx="3781234" cy="169625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73" name="Table1">
            <a:extLst>
              <a:ext uri="{FF2B5EF4-FFF2-40B4-BE49-F238E27FC236}">
                <a16:creationId xmlns:a16="http://schemas.microsoft.com/office/drawing/2014/main" id="{D4593499-85B9-782D-8032-3EA6BC9287E4}"/>
              </a:ext>
            </a:extLst>
          </p:cNvPr>
          <p:cNvGraphicFramePr>
            <a:graphicFrameLocks noGrp="1"/>
          </p:cNvGraphicFramePr>
          <p:nvPr>
            <p:extLst>
              <p:ext uri="{D42A27DB-BD31-4B8C-83A1-F6EECF244321}">
                <p14:modId xmlns:p14="http://schemas.microsoft.com/office/powerpoint/2010/main" val="102056209"/>
              </p:ext>
            </p:extLst>
          </p:nvPr>
        </p:nvGraphicFramePr>
        <p:xfrm>
          <a:off x="383182" y="6118125"/>
          <a:ext cx="10895827" cy="548640"/>
        </p:xfrm>
        <a:graphic>
          <a:graphicData uri="http://schemas.openxmlformats.org/drawingml/2006/table">
            <a:tbl>
              <a:tblPr firstRow="1" bandRow="1">
                <a:tableStyleId>{5C22544A-7EE6-4342-B048-85BDC9FD1C3A}</a:tableStyleId>
              </a:tblPr>
              <a:tblGrid>
                <a:gridCol w="10895827">
                  <a:extLst>
                    <a:ext uri="{9D8B030D-6E8A-4147-A177-3AD203B41FA5}">
                      <a16:colId xmlns:a16="http://schemas.microsoft.com/office/drawing/2014/main" val="20000"/>
                    </a:ext>
                  </a:extLst>
                </a:gridCol>
              </a:tblGrid>
              <a:tr h="186327">
                <a:tc>
                  <a:txBody>
                    <a:bodyPr/>
                    <a:lstStyle/>
                    <a:p>
                      <a:pPr marL="0" indent="0">
                        <a:lnSpc>
                          <a:spcPct val="100000"/>
                        </a:lnSpc>
                        <a:spcBef>
                          <a:spcPts val="0"/>
                        </a:spcBef>
                        <a:spcAft>
                          <a:spcPts val="0"/>
                        </a:spcAft>
                        <a:buNone/>
                      </a:pPr>
                      <a:r>
                        <a:rPr lang="en-GB" sz="1000" b="0" baseline="30000" dirty="0">
                          <a:solidFill>
                            <a:schemeClr val="tx1"/>
                          </a:solidFill>
                          <a:latin typeface="Arial" panose="020B0604020202020204" pitchFamily="34" charset="0"/>
                        </a:rPr>
                        <a:t>1 </a:t>
                      </a:r>
                      <a:r>
                        <a:rPr lang="en-GB" sz="1000" b="0" dirty="0">
                          <a:solidFill>
                            <a:schemeClr val="tx1"/>
                          </a:solidFill>
                          <a:latin typeface="Arial" panose="020B0604020202020204" pitchFamily="34" charset="0"/>
                        </a:rPr>
                        <a:t>Diabetes type derived from sample data.</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baseline="30000" dirty="0">
                          <a:solidFill>
                            <a:schemeClr val="tx1"/>
                          </a:solidFill>
                          <a:latin typeface="Arial" panose="020B0604020202020204" pitchFamily="34" charset="0"/>
                        </a:rPr>
                        <a:t>2 </a:t>
                      </a:r>
                      <a:r>
                        <a:rPr lang="en-GB" sz="1000" b="0" dirty="0">
                          <a:solidFill>
                            <a:schemeClr val="tx1"/>
                          </a:solidFill>
                          <a:latin typeface="Arial" panose="020B0604020202020204" pitchFamily="34" charset="0"/>
                        </a:rPr>
                        <a:t>Index of Multiple Deprivation (see Technical Annex for further information).</a:t>
                      </a:r>
                    </a:p>
                    <a:p>
                      <a:pPr marL="0" indent="0">
                        <a:buNone/>
                      </a:pPr>
                      <a:endParaRPr lang="en-GB" sz="1000" b="0" dirty="0">
                        <a:solidFill>
                          <a:schemeClr val="tx1"/>
                        </a:solidFill>
                        <a:latin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74" name="D_30349c08983e8c52">
            <a:extLst>
              <a:ext uri="{FF2B5EF4-FFF2-40B4-BE49-F238E27FC236}">
                <a16:creationId xmlns:a16="http://schemas.microsoft.com/office/drawing/2014/main" id="{355C071A-CD18-D70C-6FC9-CF8E28723D7F}"/>
              </a:ext>
            </a:extLst>
          </p:cNvPr>
          <p:cNvGraphicFramePr/>
          <p:nvPr>
            <p:extLst>
              <p:ext uri="{D42A27DB-BD31-4B8C-83A1-F6EECF244321}">
                <p14:modId xmlns:p14="http://schemas.microsoft.com/office/powerpoint/2010/main" val="2518391207"/>
              </p:ext>
            </p:extLst>
          </p:nvPr>
        </p:nvGraphicFramePr>
        <p:xfrm>
          <a:off x="4959220" y="2103120"/>
          <a:ext cx="4527918" cy="1755775"/>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8" name="D_64b3d4364e989cff">
            <a:extLst>
              <a:ext uri="{FF2B5EF4-FFF2-40B4-BE49-F238E27FC236}">
                <a16:creationId xmlns:a16="http://schemas.microsoft.com/office/drawing/2014/main" id="{464F2EEC-2654-8CAE-B825-F3C40CEB0578}"/>
              </a:ext>
            </a:extLst>
          </p:cNvPr>
          <p:cNvGraphicFramePr/>
          <p:nvPr>
            <p:extLst>
              <p:ext uri="{D42A27DB-BD31-4B8C-83A1-F6EECF244321}">
                <p14:modId xmlns:p14="http://schemas.microsoft.com/office/powerpoint/2010/main" val="1594942846"/>
              </p:ext>
            </p:extLst>
          </p:nvPr>
        </p:nvGraphicFramePr>
        <p:xfrm>
          <a:off x="1885736" y="3340284"/>
          <a:ext cx="1638252" cy="536248"/>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9" name="D_0e820f686f392acc">
            <a:extLst>
              <a:ext uri="{FF2B5EF4-FFF2-40B4-BE49-F238E27FC236}">
                <a16:creationId xmlns:a16="http://schemas.microsoft.com/office/drawing/2014/main" id="{91D755E6-55CF-CF71-4531-71EB8A912E3B}"/>
              </a:ext>
            </a:extLst>
          </p:cNvPr>
          <p:cNvGraphicFramePr/>
          <p:nvPr>
            <p:extLst>
              <p:ext uri="{D42A27DB-BD31-4B8C-83A1-F6EECF244321}">
                <p14:modId xmlns:p14="http://schemas.microsoft.com/office/powerpoint/2010/main" val="1633422734"/>
              </p:ext>
            </p:extLst>
          </p:nvPr>
        </p:nvGraphicFramePr>
        <p:xfrm>
          <a:off x="3350259" y="3347248"/>
          <a:ext cx="1638252" cy="536248"/>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23124828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E1B3C2F-067A-970F-0CC2-A21FAD966249}"/>
              </a:ext>
            </a:extLst>
          </p:cNvPr>
          <p:cNvSpPr>
            <a:spLocks noGrp="1"/>
          </p:cNvSpPr>
          <p:nvPr>
            <p:ph type="title"/>
          </p:nvPr>
        </p:nvSpPr>
        <p:spPr>
          <a:xfrm>
            <a:off x="386369" y="397169"/>
            <a:ext cx="9341700" cy="775597"/>
          </a:xfrm>
        </p:spPr>
        <p:txBody>
          <a:bodyPr/>
          <a:lstStyle/>
          <a:p>
            <a:r>
              <a:rPr lang="en-GB" sz="3200" dirty="0"/>
              <a:t>Headline results</a:t>
            </a:r>
          </a:p>
        </p:txBody>
      </p:sp>
      <p:sp>
        <p:nvSpPr>
          <p:cNvPr id="4" name="Rectangle 3">
            <a:extLst>
              <a:ext uri="{FF2B5EF4-FFF2-40B4-BE49-F238E27FC236}">
                <a16:creationId xmlns:a16="http://schemas.microsoft.com/office/drawing/2014/main" id="{623E16BA-07B9-6649-C4E5-64E57EC3962C}"/>
              </a:ext>
              <a:ext uri="{C183D7F6-B498-43B3-948B-1728B52AA6E4}">
                <adec:decorative xmlns:adec="http://schemas.microsoft.com/office/drawing/2017/decorative" val="0"/>
              </a:ext>
            </a:extLst>
          </p:cNvPr>
          <p:cNvSpPr/>
          <p:nvPr/>
        </p:nvSpPr>
        <p:spPr>
          <a:xfrm>
            <a:off x="386370" y="2245064"/>
            <a:ext cx="5594417" cy="3420000"/>
          </a:xfrm>
          <a:prstGeom prst="rect">
            <a:avLst/>
          </a:prstGeom>
          <a:solidFill>
            <a:schemeClr val="bg1"/>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179387">
              <a:lnSpc>
                <a:spcPct val="120000"/>
              </a:lnSpc>
              <a:spcBef>
                <a:spcPts val="600"/>
              </a:spcBef>
              <a:spcAft>
                <a:spcPts val="600"/>
              </a:spcAft>
              <a:buClr>
                <a:srgbClr val="005EB8"/>
              </a:buClr>
              <a:buSzPct val="150000"/>
            </a:pPr>
            <a:endParaRPr lang="en-GB" sz="1400" dirty="0">
              <a:solidFill>
                <a:schemeClr val="tx1"/>
              </a:solidFill>
            </a:endParaRPr>
          </a:p>
        </p:txBody>
      </p:sp>
      <p:sp>
        <p:nvSpPr>
          <p:cNvPr id="13" name="Rectangle 12">
            <a:extLst>
              <a:ext uri="{FF2B5EF4-FFF2-40B4-BE49-F238E27FC236}">
                <a16:creationId xmlns:a16="http://schemas.microsoft.com/office/drawing/2014/main" id="{8C2495D1-301E-BA00-1F2B-342673531E2C}"/>
              </a:ext>
              <a:ext uri="{C183D7F6-B498-43B3-948B-1728B52AA6E4}">
                <adec:decorative xmlns:adec="http://schemas.microsoft.com/office/drawing/2017/decorative" val="0"/>
              </a:ext>
            </a:extLst>
          </p:cNvPr>
          <p:cNvSpPr/>
          <p:nvPr/>
        </p:nvSpPr>
        <p:spPr>
          <a:xfrm>
            <a:off x="6137928" y="2245064"/>
            <a:ext cx="5594417" cy="3420000"/>
          </a:xfrm>
          <a:prstGeom prst="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9387" marR="0" lvl="1" algn="l" defTabSz="914400" rtl="0" eaLnBrk="1" fontAlgn="auto" latinLnBrk="0" hangingPunct="1">
              <a:lnSpc>
                <a:spcPct val="120000"/>
              </a:lnSpc>
              <a:spcBef>
                <a:spcPts val="600"/>
              </a:spcBef>
              <a:spcAft>
                <a:spcPts val="600"/>
              </a:spcAft>
              <a:buClr>
                <a:srgbClr val="005EB8"/>
              </a:buClr>
              <a:buSzPct val="150000"/>
              <a:tabLst/>
              <a:defRPr/>
            </a:pPr>
            <a:endParaRPr kumimoji="0" lang="en-GB" sz="1400" b="0" i="0" u="none" strike="noStrike" kern="1200" cap="none" spc="0" normalizeH="0" baseline="0" noProof="0" dirty="0">
              <a:ln>
                <a:noFill/>
              </a:ln>
              <a:solidFill>
                <a:schemeClr val="tx1"/>
              </a:solidFill>
              <a:effectLst/>
              <a:uLnTx/>
              <a:uFillTx/>
              <a:latin typeface="Arial"/>
              <a:ea typeface="+mn-ea"/>
              <a:cs typeface="+mn-cs"/>
            </a:endParaRPr>
          </a:p>
        </p:txBody>
      </p:sp>
      <p:pic>
        <p:nvPicPr>
          <p:cNvPr id="2" name="Picture 1">
            <a:extLst>
              <a:ext uri="{FF2B5EF4-FFF2-40B4-BE49-F238E27FC236}">
                <a16:creationId xmlns:a16="http://schemas.microsoft.com/office/drawing/2014/main" id="{C4A95091-8F29-ADF5-736E-90474C870CB7}"/>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19">
            <a:extLst>
              <a:ext uri="{FF2B5EF4-FFF2-40B4-BE49-F238E27FC236}">
                <a16:creationId xmlns:a16="http://schemas.microsoft.com/office/drawing/2014/main" id="{41E230EA-505D-AE76-0E4B-CB754E403958}"/>
              </a:ext>
            </a:extLst>
          </p:cNvPr>
          <p:cNvSpPr txBox="1">
            <a:spLocks/>
          </p:cNvSpPr>
          <p:nvPr/>
        </p:nvSpPr>
        <p:spPr>
          <a:xfrm>
            <a:off x="386369" y="1019940"/>
            <a:ext cx="11641462" cy="492443"/>
          </a:xfrm>
          <a:prstGeom prst="rect">
            <a:avLst/>
          </a:prstGeom>
          <a:noFill/>
        </p:spPr>
        <p:txBody>
          <a:bodyPr vert="horz" wrap="square" lIns="0" tIns="0" rIns="0" bIns="0" rtlCol="0">
            <a:spAutoFit/>
          </a:bodyP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lang="en-GB" sz="2800" b="1" kern="1200" dirty="0">
                <a:solidFill>
                  <a:schemeClr val="tx2"/>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kumimoji="0" lang="en-GB" sz="1600" b="0" i="0" u="none" strike="noStrike" kern="1200" cap="none" spc="0" normalizeH="0" baseline="0" noProof="0">
                <a:ln>
                  <a:noFill/>
                </a:ln>
                <a:solidFill>
                  <a:prstClr val="black"/>
                </a:solidFill>
                <a:effectLst/>
                <a:uLnTx/>
                <a:uFillTx/>
                <a:latin typeface="Arial"/>
                <a:ea typeface="+mn-ea"/>
                <a:cs typeface="+mn-cs"/>
              </a:rPr>
              <a:t>This slide shows a selection of questions  where </a:t>
            </a:r>
            <a:r>
              <a:rPr kumimoji="0" lang="en-GB" sz="1600" i="0" u="none" strike="noStrike" kern="1200" cap="none" spc="0" normalizeH="0" baseline="0" noProof="0">
                <a:ln>
                  <a:noFill/>
                </a:ln>
                <a:solidFill>
                  <a:srgbClr val="005EB8"/>
                </a:solidFill>
                <a:effectLst/>
                <a:uLnTx/>
                <a:uFillTx/>
                <a:latin typeface="Arial"/>
                <a:ea typeface="+mn-ea"/>
                <a:cs typeface="+mn-cs"/>
              </a:rPr>
              <a:t>HAMPSHIRE AND ISLE OF WIGHT INTEGRATED CARE SYSTEM</a:t>
            </a:r>
            <a:r>
              <a:rPr kumimoji="0" lang="en-GB" sz="1600" b="0" i="0" u="none" strike="noStrike" kern="1200" cap="none" spc="0" normalizeH="0" baseline="0" noProof="0">
                <a:ln>
                  <a:noFill/>
                </a:ln>
                <a:solidFill>
                  <a:prstClr val="black"/>
                </a:solidFill>
                <a:effectLst/>
                <a:uLnTx/>
                <a:uFillTx/>
                <a:latin typeface="Arial"/>
                <a:ea typeface="+mn-ea"/>
                <a:cs typeface="+mn-cs"/>
              </a:rPr>
              <a:t> results are significantly different to the national result for people living with type 1 diabetes.</a:t>
            </a:r>
            <a:endParaRPr lang="en-GB" sz="1600" b="0" dirty="0">
              <a:solidFill>
                <a:schemeClr val="tx1"/>
              </a:solidFill>
            </a:endParaRPr>
          </a:p>
        </p:txBody>
      </p:sp>
      <p:sp>
        <p:nvSpPr>
          <p:cNvPr id="16" name="Rectangle 15">
            <a:extLst>
              <a:ext uri="{FF2B5EF4-FFF2-40B4-BE49-F238E27FC236}">
                <a16:creationId xmlns:a16="http://schemas.microsoft.com/office/drawing/2014/main" id="{49A7B5AE-410B-5AC7-B580-5C938C6CA770}"/>
              </a:ext>
            </a:extLst>
          </p:cNvPr>
          <p:cNvSpPr/>
          <p:nvPr/>
        </p:nvSpPr>
        <p:spPr>
          <a:xfrm>
            <a:off x="364788" y="1603574"/>
            <a:ext cx="5616000" cy="576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1600" b="1" i="0" u="none" strike="noStrike" kern="1200" cap="none" spc="0" normalizeH="0" baseline="0" noProof="0" dirty="0">
                <a:solidFill>
                  <a:prstClr val="white"/>
                </a:solidFill>
                <a:effectLst/>
                <a:uLnTx/>
                <a:uFillTx/>
                <a:latin typeface="Arial"/>
                <a:ea typeface="+mn-ea"/>
                <a:cs typeface="+mn-cs"/>
              </a:rPr>
              <a:t>Where the experience of people living with type 1 diabetes is best</a:t>
            </a:r>
          </a:p>
        </p:txBody>
      </p:sp>
      <p:sp>
        <p:nvSpPr>
          <p:cNvPr id="17" name="Rectangle 16">
            <a:extLst>
              <a:ext uri="{FF2B5EF4-FFF2-40B4-BE49-F238E27FC236}">
                <a16:creationId xmlns:a16="http://schemas.microsoft.com/office/drawing/2014/main" id="{0E3B3968-087D-7FC2-5F17-06777FD7618B}"/>
              </a:ext>
            </a:extLst>
          </p:cNvPr>
          <p:cNvSpPr/>
          <p:nvPr/>
        </p:nvSpPr>
        <p:spPr>
          <a:xfrm>
            <a:off x="6126356" y="1603575"/>
            <a:ext cx="5616000" cy="576000"/>
          </a:xfrm>
          <a:prstGeom prst="rect">
            <a:avLst/>
          </a:prstGeom>
          <a:solidFill>
            <a:srgbClr val="00206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1600" b="1" i="0" u="none" strike="noStrike" kern="1200" cap="none" spc="0" normalizeH="0" baseline="0" noProof="0" dirty="0">
                <a:solidFill>
                  <a:schemeClr val="bg1"/>
                </a:solidFill>
                <a:effectLst/>
                <a:uLnTx/>
                <a:uFillTx/>
                <a:latin typeface="Arial"/>
                <a:ea typeface="+mn-ea"/>
                <a:cs typeface="+mn-cs"/>
              </a:rPr>
              <a:t>Where the experience of people living with type 1 diabetes could improve</a:t>
            </a:r>
          </a:p>
        </p:txBody>
      </p:sp>
      <p:graphicFrame>
        <p:nvGraphicFramePr>
          <p:cNvPr id="3" name="D_a3f497c455189d32_CalcTable">
            <a:extLst>
              <a:ext uri="{FF2B5EF4-FFF2-40B4-BE49-F238E27FC236}">
                <a16:creationId xmlns:a16="http://schemas.microsoft.com/office/drawing/2014/main" id="{1B6B7A33-91E0-CB05-0A93-09BF4B3E9B10}"/>
              </a:ext>
            </a:extLst>
          </p:cNvPr>
          <p:cNvGraphicFramePr>
            <a:graphicFrameLocks noGrp="1"/>
          </p:cNvGraphicFramePr>
          <p:nvPr>
            <p:extLst>
              <p:ext uri="{D42A27DB-BD31-4B8C-83A1-F6EECF244321}">
                <p14:modId xmlns:p14="http://schemas.microsoft.com/office/powerpoint/2010/main" val="3474326783"/>
              </p:ext>
            </p:extLst>
          </p:nvPr>
        </p:nvGraphicFramePr>
        <p:xfrm>
          <a:off x="500063" y="2340951"/>
          <a:ext cx="5345152" cy="3169000"/>
        </p:xfrm>
        <a:graphic>
          <a:graphicData uri="http://schemas.openxmlformats.org/drawingml/2006/table">
            <a:tbl>
              <a:tblPr firstRow="1" bandRow="1">
                <a:tableStyleId>{5C22544A-7EE6-4342-B048-85BDC9FD1C3A}</a:tableStyleId>
              </a:tblPr>
              <a:tblGrid>
                <a:gridCol w="5345152">
                  <a:extLst>
                    <a:ext uri="{9D8B030D-6E8A-4147-A177-3AD203B41FA5}">
                      <a16:colId xmlns:a16="http://schemas.microsoft.com/office/drawing/2014/main" val="1105234805"/>
                    </a:ext>
                  </a:extLst>
                </a:gridCol>
              </a:tblGrid>
              <a:tr h="3169000">
                <a:tc>
                  <a:txBody>
                    <a:bodyPr/>
                    <a:lstStyle/>
                    <a:p>
                      <a:pPr marL="285750" indent="-285750">
                        <a:lnSpc>
                          <a:spcPct val="110000"/>
                        </a:lnSpc>
                        <a:spcBef>
                          <a:spcPts val="600"/>
                        </a:spcBef>
                        <a:buClr>
                          <a:schemeClr val="bg1">
                            <a:lumMod val="75000"/>
                          </a:schemeClr>
                        </a:buClr>
                        <a:buSzPct val="150000"/>
                        <a:buFont typeface="Arial" panose="020B0604020202020204" pitchFamily="34" charset="0"/>
                        <a:buChar char="•"/>
                        <a:defRPr/>
                      </a:pPr>
                      <a:r>
                        <a:rPr kumimoji="0" lang="en-GB" sz="1400" b="0" i="0" u="none" strike="noStrike" kern="1200" cap="none" spc="0" normalizeH="0" baseline="0" noProof="0">
                          <a:ln>
                            <a:noFill/>
                          </a:ln>
                          <a:solidFill>
                            <a:prstClr val="black"/>
                          </a:solidFill>
                          <a:effectLst/>
                          <a:uLnTx/>
                          <a:uFillTx/>
                          <a:latin typeface="Arial"/>
                          <a:ea typeface="+mn-ea"/>
                          <a:cs typeface="+mn-cs"/>
                        </a:rPr>
                        <a:t>Having a foot check as part of their last annual review
Participating in a course about diabetes
Having support from other people living with diabetes</a:t>
                      </a:r>
                      <a:endParaRPr lang="en-GB" sz="1800" b="1" dirty="0">
                        <a:solidFill>
                          <a:srgbClr val="595959"/>
                        </a:solidFill>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6846957"/>
                  </a:ext>
                </a:extLst>
              </a:tr>
            </a:tbl>
          </a:graphicData>
        </a:graphic>
      </p:graphicFrame>
      <p:graphicFrame>
        <p:nvGraphicFramePr>
          <p:cNvPr id="9" name="D_a3f497c455189d32" hidden="1">
            <a:extLst>
              <a:ext uri="{FF2B5EF4-FFF2-40B4-BE49-F238E27FC236}">
                <a16:creationId xmlns:a16="http://schemas.microsoft.com/office/drawing/2014/main" id="{DAE155EE-587E-3850-169F-C15CC11E62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43171422"/>
              </p:ext>
            </p:extLst>
          </p:nvPr>
        </p:nvGraphicFramePr>
        <p:xfrm>
          <a:off x="-1186774" y="3175000"/>
          <a:ext cx="1049506" cy="50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_81467699b694e4eb_CalcTable">
            <a:extLst>
              <a:ext uri="{FF2B5EF4-FFF2-40B4-BE49-F238E27FC236}">
                <a16:creationId xmlns:a16="http://schemas.microsoft.com/office/drawing/2014/main" id="{D0BAB105-10A6-D6D9-7F57-1351D5DB4BDC}"/>
              </a:ext>
            </a:extLst>
          </p:cNvPr>
          <p:cNvGraphicFramePr>
            <a:graphicFrameLocks noGrp="1"/>
          </p:cNvGraphicFramePr>
          <p:nvPr>
            <p:extLst>
              <p:ext uri="{D42A27DB-BD31-4B8C-83A1-F6EECF244321}">
                <p14:modId xmlns:p14="http://schemas.microsoft.com/office/powerpoint/2010/main" val="3763665109"/>
              </p:ext>
            </p:extLst>
          </p:nvPr>
        </p:nvGraphicFramePr>
        <p:xfrm>
          <a:off x="6269496" y="2332713"/>
          <a:ext cx="5339912" cy="3169000"/>
        </p:xfrm>
        <a:graphic>
          <a:graphicData uri="http://schemas.openxmlformats.org/drawingml/2006/table">
            <a:tbl>
              <a:tblPr firstRow="1" bandRow="1">
                <a:tableStyleId>{5C22544A-7EE6-4342-B048-85BDC9FD1C3A}</a:tableStyleId>
              </a:tblPr>
              <a:tblGrid>
                <a:gridCol w="5339912">
                  <a:extLst>
                    <a:ext uri="{9D8B030D-6E8A-4147-A177-3AD203B41FA5}">
                      <a16:colId xmlns:a16="http://schemas.microsoft.com/office/drawing/2014/main" val="1105234805"/>
                    </a:ext>
                  </a:extLst>
                </a:gridCol>
              </a:tblGrid>
              <a:tr h="3169000">
                <a:tc>
                  <a:txBody>
                    <a:bodyPr/>
                    <a:lstStyle/>
                    <a:p>
                      <a:pPr marL="285750" indent="-285750">
                        <a:lnSpc>
                          <a:spcPct val="110000"/>
                        </a:lnSpc>
                        <a:spcBef>
                          <a:spcPts val="600"/>
                        </a:spcBef>
                        <a:buClr>
                          <a:schemeClr val="bg1">
                            <a:lumMod val="75000"/>
                          </a:schemeClr>
                        </a:buClr>
                        <a:buSzPct val="150000"/>
                        <a:buFont typeface="Arial" panose="020B0604020202020204" pitchFamily="34" charset="0"/>
                        <a:buChar char="•"/>
                        <a:defRPr/>
                      </a:pPr>
                      <a:r>
                        <a:rPr kumimoji="0" lang="en-GB" sz="1400" b="0" i="0" u="none" strike="noStrike" kern="1200" cap="none" spc="0" normalizeH="0" baseline="0" noProof="0">
                          <a:ln>
                            <a:noFill/>
                          </a:ln>
                          <a:solidFill>
                            <a:prstClr val="black"/>
                          </a:solidFill>
                          <a:effectLst/>
                          <a:uLnTx/>
                          <a:uFillTx/>
                          <a:latin typeface="Arial"/>
                          <a:ea typeface="+mn-ea"/>
                          <a:cs typeface="+mn-cs"/>
                        </a:rPr>
                        <a:t>Healthcare professionals providing support in taking medicine</a:t>
                      </a:r>
                      <a:endParaRPr lang="en-GB" sz="1400" b="0" dirty="0"/>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6846957"/>
                  </a:ext>
                </a:extLst>
              </a:tr>
            </a:tbl>
          </a:graphicData>
        </a:graphic>
      </p:graphicFrame>
      <p:graphicFrame>
        <p:nvGraphicFramePr>
          <p:cNvPr id="15" name="D_81467699b694e4eb" hidden="1">
            <a:extLst>
              <a:ext uri="{FF2B5EF4-FFF2-40B4-BE49-F238E27FC236}">
                <a16:creationId xmlns:a16="http://schemas.microsoft.com/office/drawing/2014/main" id="{A0A35D1E-57B2-8279-3182-7215E30C1F7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54097769"/>
              </p:ext>
            </p:extLst>
          </p:nvPr>
        </p:nvGraphicFramePr>
        <p:xfrm>
          <a:off x="12402226" y="3175000"/>
          <a:ext cx="1049506" cy="508000"/>
        </p:xfrm>
        <a:graphic>
          <a:graphicData uri="http://schemas.openxmlformats.org/drawingml/2006/chart">
            <c:chart xmlns:c="http://schemas.openxmlformats.org/drawingml/2006/chart" xmlns:r="http://schemas.openxmlformats.org/officeDocument/2006/relationships" r:id="rId5"/>
          </a:graphicData>
        </a:graphic>
      </p:graphicFrame>
      <p:sp>
        <p:nvSpPr>
          <p:cNvPr id="7" name="Slide Number Placeholder 4">
            <a:extLst>
              <a:ext uri="{FF2B5EF4-FFF2-40B4-BE49-F238E27FC236}">
                <a16:creationId xmlns:a16="http://schemas.microsoft.com/office/drawing/2014/main" id="{0D08A66A-C42E-533B-188D-DD5765678F92}"/>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fld id="{D61AABEC-672F-4B68-B914-690DA978312C}" type="slidenum">
              <a:rPr lang="en-GB" smtClean="0"/>
              <a:pPr/>
              <a:t>9</a:t>
            </a:fld>
            <a:r>
              <a:rPr lang="en-GB"/>
              <a:t> </a:t>
            </a:r>
          </a:p>
        </p:txBody>
      </p:sp>
      <p:graphicFrame>
        <p:nvGraphicFramePr>
          <p:cNvPr id="8" name="Table1">
            <a:extLst>
              <a:ext uri="{FF2B5EF4-FFF2-40B4-BE49-F238E27FC236}">
                <a16:creationId xmlns:a16="http://schemas.microsoft.com/office/drawing/2014/main" id="{8B92959D-553A-A97D-7373-0ECE3891BCFF}"/>
              </a:ext>
            </a:extLst>
          </p:cNvPr>
          <p:cNvGraphicFramePr>
            <a:graphicFrameLocks noGrp="1"/>
          </p:cNvGraphicFramePr>
          <p:nvPr>
            <p:extLst>
              <p:ext uri="{D42A27DB-BD31-4B8C-83A1-F6EECF244321}">
                <p14:modId xmlns:p14="http://schemas.microsoft.com/office/powerpoint/2010/main" val="3939795006"/>
              </p:ext>
            </p:extLst>
          </p:nvPr>
        </p:nvGraphicFramePr>
        <p:xfrm>
          <a:off x="364788" y="5712608"/>
          <a:ext cx="10895827" cy="822960"/>
        </p:xfrm>
        <a:graphic>
          <a:graphicData uri="http://schemas.openxmlformats.org/drawingml/2006/table">
            <a:tbl>
              <a:tblPr firstRow="1" bandRow="1">
                <a:tableStyleId>{5C22544A-7EE6-4342-B048-85BDC9FD1C3A}</a:tableStyleId>
              </a:tblPr>
              <a:tblGrid>
                <a:gridCol w="10895827">
                  <a:extLst>
                    <a:ext uri="{9D8B030D-6E8A-4147-A177-3AD203B41FA5}">
                      <a16:colId xmlns:a16="http://schemas.microsoft.com/office/drawing/2014/main" val="20000"/>
                    </a:ext>
                  </a:extLst>
                </a:gridCol>
              </a:tblGrid>
              <a:tr h="1863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baseline="30000" dirty="0">
                          <a:solidFill>
                            <a:schemeClr val="tx1"/>
                          </a:solidFill>
                          <a:latin typeface="Arial" panose="020B0604020202020204" pitchFamily="34" charset="0"/>
                        </a:rPr>
                        <a:t>1 </a:t>
                      </a:r>
                      <a:r>
                        <a:rPr kumimoji="0" lang="en-GB" sz="1200" b="0" i="0" u="none" strike="noStrike" kern="1200" cap="none" spc="0" normalizeH="0" baseline="0" noProof="0" dirty="0">
                          <a:ln>
                            <a:noFill/>
                          </a:ln>
                          <a:solidFill>
                            <a:prstClr val="black"/>
                          </a:solidFill>
                          <a:effectLst/>
                          <a:uLnTx/>
                          <a:uFillTx/>
                          <a:latin typeface="+mn-lt"/>
                          <a:ea typeface="+mn-ea"/>
                          <a:cs typeface="+mn-cs"/>
                        </a:rPr>
                        <a:t>This slide shows questions where the ICS result is significantly different to the national result. It should be noted that only a selection of questions (Q6, Q8, Q9, Q13, Q18, Q25, Q31, Q32, Q34, Q36, Q39) have been included in this analysis. For further guidance on the Headline results analysis, please see </a:t>
                      </a:r>
                      <a:r>
                        <a:rPr kumimoji="0" lang="en-GB" sz="1200" b="0" i="0" u="none" strike="noStrike" kern="1200" cap="none" spc="0" normalizeH="0" baseline="0" noProof="0" dirty="0">
                          <a:ln>
                            <a:noFill/>
                          </a:ln>
                          <a:solidFill>
                            <a:schemeClr val="tx1"/>
                          </a:solidFill>
                          <a:effectLst/>
                          <a:uLnTx/>
                          <a:uFillTx/>
                          <a:latin typeface="+mn-lt"/>
                          <a:ea typeface="+mn-ea"/>
                          <a:cs typeface="+mn-cs"/>
                        </a:rPr>
                        <a:t>the Technical Annex available here: </a:t>
                      </a:r>
                      <a:r>
                        <a:rPr kumimoji="0" lang="en-GB" sz="1200" b="0" i="0" u="none" strike="noStrike" kern="1200" cap="none" spc="0" normalizeH="0" baseline="0" noProof="0" dirty="0">
                          <a:ln>
                            <a:noFill/>
                          </a:ln>
                          <a:solidFill>
                            <a:schemeClr val="tx1"/>
                          </a:solidFill>
                          <a:effectLst/>
                          <a:uLnTx/>
                          <a:uFillTx/>
                          <a:latin typeface="+mn-lt"/>
                          <a:ea typeface="+mn-ea"/>
                          <a:cs typeface="+mn-cs"/>
                          <a:hlinkClick r:id="rId6"/>
                        </a:rPr>
                        <a:t>https://diabetessurvey.co.uk/latest-results</a:t>
                      </a:r>
                      <a:r>
                        <a:rPr kumimoji="0" lang="en-GB" sz="1200" b="0" i="0" u="none" strike="noStrike" kern="1200" cap="none" spc="0" normalizeH="0" baseline="0" noProof="0" dirty="0">
                          <a:ln>
                            <a:noFill/>
                          </a:ln>
                          <a:solidFill>
                            <a:prstClr val="black"/>
                          </a:solidFill>
                          <a:effectLst/>
                          <a:uLnTx/>
                          <a:uFillTx/>
                          <a:latin typeface="+mn-lt"/>
                          <a:ea typeface="+mn-ea"/>
                          <a:cs typeface="+mn-cs"/>
                        </a:rPr>
                        <a:t>.</a:t>
                      </a:r>
                    </a:p>
                    <a:p>
                      <a:pPr marL="0" indent="0">
                        <a:lnSpc>
                          <a:spcPct val="100000"/>
                        </a:lnSpc>
                        <a:spcBef>
                          <a:spcPts val="0"/>
                        </a:spcBef>
                        <a:spcAft>
                          <a:spcPts val="0"/>
                        </a:spcAft>
                        <a:buNone/>
                      </a:pPr>
                      <a:r>
                        <a:rPr lang="en-GB" sz="1200" b="0" dirty="0">
                          <a:solidFill>
                            <a:schemeClr val="tx1"/>
                          </a:solidFill>
                          <a:latin typeface="Arial" panose="020B0604020202020204" pitchFamily="34" charset="0"/>
                        </a:rPr>
                        <a: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TextBox 9">
            <a:extLst>
              <a:ext uri="{FF2B5EF4-FFF2-40B4-BE49-F238E27FC236}">
                <a16:creationId xmlns:a16="http://schemas.microsoft.com/office/drawing/2014/main" id="{FBACF96C-1161-54E4-240B-520D9CCD1EEA}"/>
              </a:ext>
            </a:extLst>
          </p:cNvPr>
          <p:cNvSpPr txBox="1"/>
          <p:nvPr/>
        </p:nvSpPr>
        <p:spPr>
          <a:xfrm>
            <a:off x="3971043" y="1019940"/>
            <a:ext cx="289873" cy="276999"/>
          </a:xfrm>
          <a:prstGeom prst="rect">
            <a:avLst/>
          </a:prstGeom>
          <a:noFill/>
        </p:spPr>
        <p:txBody>
          <a:bodyPr wrap="square">
            <a:spAutoFit/>
          </a:bodyPr>
          <a:lstStyle/>
          <a:p>
            <a:r>
              <a:rPr kumimoji="0" lang="en-GB" sz="1200" b="0" i="0" u="none" strike="noStrike" kern="1200" cap="none" spc="0" normalizeH="0" baseline="70000" noProof="0" dirty="0">
                <a:ln>
                  <a:noFill/>
                </a:ln>
                <a:solidFill>
                  <a:prstClr val="black"/>
                </a:solidFill>
                <a:effectLst/>
                <a:uLnTx/>
                <a:uFillTx/>
                <a:latin typeface="Arial"/>
                <a:ea typeface="+mn-ea"/>
                <a:cs typeface="+mn-cs"/>
              </a:rPr>
              <a:t>1</a:t>
            </a:r>
            <a:endParaRPr lang="en-GB" sz="1200" dirty="0"/>
          </a:p>
        </p:txBody>
      </p:sp>
    </p:spTree>
    <p:extLst>
      <p:ext uri="{BB962C8B-B14F-4D97-AF65-F5344CB8AC3E}">
        <p14:creationId xmlns:p14="http://schemas.microsoft.com/office/powerpoint/2010/main" val="285083062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S736x1reOPPsKzs3Hbzff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S736x1reOPPsKzs3Hbzff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S736x1reOPPsKzs3Hbzff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heme/theme1.xml><?xml version="1.0" encoding="utf-8"?>
<a:theme xmlns:a="http://schemas.openxmlformats.org/drawingml/2006/main" name="IPSOS - Classical Template - 16x9">
  <a:themeElements>
    <a:clrScheme name="ipsos_glob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8E8E8"/>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lnSpc>
            <a:spcPct val="110000"/>
          </a:lnSpc>
          <a:defRPr sz="24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bg1">
              <a:lumMod val="65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spcBef>
            <a:spcPts val="400"/>
          </a:spcBef>
          <a:spcAft>
            <a:spcPts val="400"/>
          </a:spcAft>
          <a:defRPr sz="2400" dirty="0" err="1" smtClean="0"/>
        </a:defPPr>
      </a:lstStyle>
    </a:txDef>
  </a:objectDefaults>
  <a:extraClrSchemeLst/>
  <a:extLst>
    <a:ext uri="{05A4C25C-085E-4340-85A3-A5531E510DB2}">
      <thm15:themeFamily xmlns:thm15="http://schemas.microsoft.com/office/thememl/2012/main" name="Presentation7" id="{68EB617C-C7DF-46E7-9138-BAC1F429244F}" vid="{51CCB7A3-2861-453E-AC13-BF78A7F34D65}"/>
    </a:ext>
  </a:extLst>
</a:theme>
</file>

<file path=ppt/theme/theme2.xml><?xml version="1.0" encoding="utf-8"?>
<a:theme xmlns:a="http://schemas.openxmlformats.org/drawingml/2006/main" name="1_IPSOS - Classical Template - 16x9">
  <a:themeElements>
    <a:clrScheme name="ipsos_glob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8E8E8"/>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lnSpc>
            <a:spcPct val="110000"/>
          </a:lnSpc>
          <a:defRPr sz="24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bg1">
              <a:lumMod val="65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spcBef>
            <a:spcPts val="400"/>
          </a:spcBef>
          <a:spcAft>
            <a:spcPts val="400"/>
          </a:spcAft>
          <a:defRPr sz="2400" dirty="0" err="1" smtClean="0"/>
        </a:defPPr>
      </a:lstStyle>
    </a:txDef>
  </a:objectDefaults>
  <a:extraClrSchemeLst/>
  <a:extLst>
    <a:ext uri="{05A4C25C-085E-4340-85A3-A5531E510DB2}">
      <thm15:themeFamily xmlns:thm15="http://schemas.microsoft.com/office/thememl/2012/main" name="Presentation7" id="{68EB617C-C7DF-46E7-9138-BAC1F429244F}" vid="{51CCB7A3-2861-453E-AC13-BF78A7F34D65}"/>
    </a:ext>
  </a:extLst>
</a:theme>
</file>

<file path=ppt/theme/theme3.xml><?xml version="1.0" encoding="utf-8"?>
<a:theme xmlns:a="http://schemas.openxmlformats.org/drawingml/2006/main" name="2_IPSOS - Classical Template - 16x9">
  <a:themeElements>
    <a:clrScheme name="ipsos_glob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8E8E8"/>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lnSpc>
            <a:spcPct val="110000"/>
          </a:lnSpc>
          <a:defRPr sz="24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bg1">
              <a:lumMod val="65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spcBef>
            <a:spcPts val="400"/>
          </a:spcBef>
          <a:spcAft>
            <a:spcPts val="400"/>
          </a:spcAft>
          <a:defRPr sz="2400" dirty="0" err="1" smtClean="0"/>
        </a:defPPr>
      </a:lstStyle>
    </a:txDef>
  </a:objectDefaults>
  <a:extraClrSchemeLst/>
  <a:extLst>
    <a:ext uri="{05A4C25C-085E-4340-85A3-A5531E510DB2}">
      <thm15:themeFamily xmlns:thm15="http://schemas.microsoft.com/office/thememl/2012/main" name="Presentation7" id="{68EB617C-C7DF-46E7-9138-BAC1F429244F}" vid="{51CCB7A3-2861-453E-AC13-BF78A7F34D65}"/>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Barlow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Barlow"/>
        <a:font script="Bugi" typeface="Leelawadee UI"/>
        <a:font script="Bopo" typeface="Microsoft JhengHei"/>
        <a:font script="Java" typeface="Javanese Text"/>
        <a:font script="Lisu" typeface="Barlow"/>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Barlow" panose="020F0502020204030204"/>
        <a:ea typeface=""/>
        <a:cs typeface=""/>
        <a:font script="Jpan" typeface="游ゴシック"/>
        <a:font script="Hang" typeface="맑은 고딕"/>
        <a:font script="Hans" typeface="等线"/>
        <a:font script="Hant" typeface="新細明體"/>
        <a:font script="Arab" typeface="Barlow"/>
        <a:font script="Hebr" typeface="Barlow"/>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Barlow"/>
        <a:font script="Uigh" typeface="Microsoft Uighur"/>
        <a:font script="Geor" typeface="Sylfaen"/>
        <a:font script="Armn" typeface="Barlow"/>
        <a:font script="Bugi" typeface="Leelawadee UI"/>
        <a:font script="Bopo" typeface="Microsoft JhengHei"/>
        <a:font script="Java" typeface="Javanese Text"/>
        <a:font script="Lisu" typeface="Barlow"/>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Barlow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Barlow"/>
        <a:font script="Bugi" typeface="Leelawadee UI"/>
        <a:font script="Bopo" typeface="Microsoft JhengHei"/>
        <a:font script="Java" typeface="Javanese Text"/>
        <a:font script="Lisu" typeface="Barlow"/>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Barlow" panose="020F0502020204030204"/>
        <a:ea typeface=""/>
        <a:cs typeface=""/>
        <a:font script="Jpan" typeface="游ゴシック"/>
        <a:font script="Hang" typeface="맑은 고딕"/>
        <a:font script="Hans" typeface="等线"/>
        <a:font script="Hant" typeface="新細明體"/>
        <a:font script="Arab" typeface="Barlow"/>
        <a:font script="Hebr" typeface="Barlow"/>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Barlow"/>
        <a:font script="Uigh" typeface="Microsoft Uighur"/>
        <a:font script="Geor" typeface="Sylfaen"/>
        <a:font script="Armn" typeface="Barlow"/>
        <a:font script="Bugi" typeface="Leelawadee UI"/>
        <a:font script="Bopo" typeface="Microsoft JhengHei"/>
        <a:font script="Java" typeface="Javanese Text"/>
        <a:font script="Lisu" typeface="Barlow"/>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6.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7.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8.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9.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0.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1.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2.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3.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4.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5.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6.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7.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8.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9.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0.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1.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2.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3.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4.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5.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6.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7.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8.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9.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0.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cccaf3ac-2de9-44d4-aa31-54302fceb5f7" xsi:nil="true"/>
    <lcf76f155ced4ddcb4097134ff3c332f xmlns="934b752f-f0a5-467f-a0e4-008a617d2331">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BBFEDC929A1BC4A9F3B278B6D5AB259" ma:contentTypeVersion="18" ma:contentTypeDescription="Create a new document." ma:contentTypeScope="" ma:versionID="64251f8e1258203b129ad9203cf580e3">
  <xsd:schema xmlns:xsd="http://www.w3.org/2001/XMLSchema" xmlns:xs="http://www.w3.org/2001/XMLSchema" xmlns:p="http://schemas.microsoft.com/office/2006/metadata/properties" xmlns:ns1="http://schemas.microsoft.com/sharepoint/v3" xmlns:ns2="934b752f-f0a5-467f-a0e4-008a617d2331" xmlns:ns3="cb1d5027-a3ac-4441-b759-ea0e5f912ecd" xmlns:ns4="cccaf3ac-2de9-44d4-aa31-54302fceb5f7" targetNamespace="http://schemas.microsoft.com/office/2006/metadata/properties" ma:root="true" ma:fieldsID="ccaaecacd5edac1dcb93aaccd85e23d8" ns1:_="" ns2:_="" ns3:_="" ns4:_="">
    <xsd:import namespace="http://schemas.microsoft.com/sharepoint/v3"/>
    <xsd:import namespace="934b752f-f0a5-467f-a0e4-008a617d2331"/>
    <xsd:import namespace="cb1d5027-a3ac-4441-b759-ea0e5f912ecd"/>
    <xsd:import namespace="cccaf3ac-2de9-44d4-aa31-54302fceb5f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4: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ObjectDetectorVersions" minOccurs="0"/>
                <xsd:element ref="ns2:MediaServiceSearchPropertie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4" nillable="true" ma:displayName="Unified Compliance Policy Properties" ma:hidden="true" ma:internalName="_ip_UnifiedCompliancePolicyProperties">
      <xsd:simpleType>
        <xsd:restriction base="dms:Note"/>
      </xsd:simpleType>
    </xsd:element>
    <xsd:element name="_ip_UnifiedCompliancePolicyUIAction" ma:index="2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34b752f-f0a5-467f-a0e4-008a617d233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443b0bdb-28a8-4814-9fb9-624c17c095fc"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b1d5027-a3ac-4441-b759-ea0e5f912ec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ccaf3ac-2de9-44d4-aa31-54302fceb5f7"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9773f421-f2f3-4cc6-99dd-64bbadf0e128}" ma:internalName="TaxCatchAll" ma:showField="CatchAllData" ma:web="cb1d5027-a3ac-4441-b759-ea0e5f912ec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76A31D0-D410-459F-8B3A-5041DA332E84}">
  <ds:schemaRefs>
    <ds:schemaRef ds:uri="http://schemas.microsoft.com/sharepoint/v3/contenttype/forms"/>
  </ds:schemaRefs>
</ds:datastoreItem>
</file>

<file path=customXml/itemProps2.xml><?xml version="1.0" encoding="utf-8"?>
<ds:datastoreItem xmlns:ds="http://schemas.openxmlformats.org/officeDocument/2006/customXml" ds:itemID="{DE9F5D46-0D18-4E51-B0BB-23A7F75C0A59}">
  <ds:schemaRefs>
    <ds:schemaRef ds:uri="http://schemas.openxmlformats.org/package/2006/metadata/core-properties"/>
    <ds:schemaRef ds:uri="http://purl.org/dc/terms/"/>
    <ds:schemaRef ds:uri="934b752f-f0a5-467f-a0e4-008a617d2331"/>
    <ds:schemaRef ds:uri="cccaf3ac-2de9-44d4-aa31-54302fceb5f7"/>
    <ds:schemaRef ds:uri="http://schemas.microsoft.com/office/2006/metadata/properties"/>
    <ds:schemaRef ds:uri="http://www.w3.org/XML/1998/namespace"/>
    <ds:schemaRef ds:uri="http://purl.org/dc/elements/1.1/"/>
    <ds:schemaRef ds:uri="http://schemas.microsoft.com/office/2006/documentManagement/types"/>
    <ds:schemaRef ds:uri="http://schemas.microsoft.com/office/infopath/2007/PartnerControls"/>
    <ds:schemaRef ds:uri="cb1d5027-a3ac-4441-b759-ea0e5f912ecd"/>
    <ds:schemaRef ds:uri="http://schemas.microsoft.com/sharepoint/v3"/>
    <ds:schemaRef ds:uri="http://purl.org/dc/dcmitype/"/>
  </ds:schemaRefs>
</ds:datastoreItem>
</file>

<file path=customXml/itemProps3.xml><?xml version="1.0" encoding="utf-8"?>
<ds:datastoreItem xmlns:ds="http://schemas.openxmlformats.org/officeDocument/2006/customXml" ds:itemID="{52329B6C-9AD4-4774-8F32-AB791B643CC7}">
  <ds:schemaRefs>
    <ds:schemaRef ds:uri="934b752f-f0a5-467f-a0e4-008a617d2331"/>
    <ds:schemaRef ds:uri="cb1d5027-a3ac-4441-b759-ea0e5f912ecd"/>
    <ds:schemaRef ds:uri="cccaf3ac-2de9-44d4-aa31-54302fceb5f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Ipsos PPT template_EN_presentation</Template>
  <TotalTime>1905</TotalTime>
  <Words>5314</Words>
  <Application>Microsoft Office PowerPoint</Application>
  <PresentationFormat>Widescreen</PresentationFormat>
  <Paragraphs>807</Paragraphs>
  <Slides>46</Slides>
  <Notes>39</Notes>
  <HiddenSlides>0</HiddenSlides>
  <MMClips>0</MMClips>
  <ScaleCrop>false</ScaleCrop>
  <HeadingPairs>
    <vt:vector size="8" baseType="variant">
      <vt:variant>
        <vt:lpstr>Fonts Used</vt:lpstr>
      </vt:variant>
      <vt:variant>
        <vt:i4>9</vt:i4>
      </vt:variant>
      <vt:variant>
        <vt:lpstr>Theme</vt:lpstr>
      </vt:variant>
      <vt:variant>
        <vt:i4>3</vt:i4>
      </vt:variant>
      <vt:variant>
        <vt:lpstr>Embedded OLE Servers</vt:lpstr>
      </vt:variant>
      <vt:variant>
        <vt:i4>1</vt:i4>
      </vt:variant>
      <vt:variant>
        <vt:lpstr>Slide Titles</vt:lpstr>
      </vt:variant>
      <vt:variant>
        <vt:i4>46</vt:i4>
      </vt:variant>
    </vt:vector>
  </HeadingPairs>
  <TitlesOfParts>
    <vt:vector size="59" baseType="lpstr">
      <vt:lpstr>Barlow</vt:lpstr>
      <vt:lpstr>Wingdings</vt:lpstr>
      <vt:lpstr>Arial Black</vt:lpstr>
      <vt:lpstr>Arial (Body)</vt:lpstr>
      <vt:lpstr>Arial</vt:lpstr>
      <vt:lpstr>Wingdings 3</vt:lpstr>
      <vt:lpstr>HelveticaNeueLT Std Lt Cn</vt:lpstr>
      <vt:lpstr>Segoe UI</vt:lpstr>
      <vt:lpstr>Roboto</vt:lpstr>
      <vt:lpstr>IPSOS - Classical Template - 16x9</vt:lpstr>
      <vt:lpstr>1_IPSOS - Classical Template - 16x9</vt:lpstr>
      <vt:lpstr>2_IPSOS - Classical Template - 16x9</vt:lpstr>
      <vt:lpstr>Diapositive think-cell</vt:lpstr>
      <vt:lpstr>National Diabetes Experience Survey</vt:lpstr>
      <vt:lpstr>Contents</vt:lpstr>
      <vt:lpstr>PowerPoint Presentation</vt:lpstr>
      <vt:lpstr>Introduction</vt:lpstr>
      <vt:lpstr>How to use this report </vt:lpstr>
      <vt:lpstr>Interpreting the results</vt:lpstr>
      <vt:lpstr>PowerPoint Presentation</vt:lpstr>
      <vt:lpstr>Who took part in the survey?</vt:lpstr>
      <vt:lpstr>Headline results</vt:lpstr>
      <vt:lpstr>Headline results</vt:lpstr>
      <vt:lpstr>PowerPoint Presentation</vt:lpstr>
      <vt:lpstr>Diagnosis: Diabetes type</vt:lpstr>
      <vt:lpstr>Diagnosis: Delays</vt:lpstr>
      <vt:lpstr>Diagnosis: Was information shared at diagnosis </vt:lpstr>
      <vt:lpstr>Diagnosis: Had a conversation about next steps</vt:lpstr>
      <vt:lpstr>PowerPoint Presentation</vt:lpstr>
      <vt:lpstr>Annual Review: Ever had an annual review</vt:lpstr>
      <vt:lpstr>Annual Review: Checks included</vt:lpstr>
      <vt:lpstr>Annual Review: Overall experience</vt:lpstr>
      <vt:lpstr>PowerPoint Presentation</vt:lpstr>
      <vt:lpstr>Diabetes courses: Taken part</vt:lpstr>
      <vt:lpstr>PowerPoint Presentation</vt:lpstr>
      <vt:lpstr>Living with diabetes: Physical activity </vt:lpstr>
      <vt:lpstr>Living with diabetes: Social life </vt:lpstr>
      <vt:lpstr>Living with diabetes: Level of worry </vt:lpstr>
      <vt:lpstr>Living with diabetes: Financial impact </vt:lpstr>
      <vt:lpstr>Living with diabetes: Quality of life</vt:lpstr>
      <vt:lpstr>Living with diabetes: Level of acceptance</vt:lpstr>
      <vt:lpstr>Living with diabetes: Confidence managing day-to-day</vt:lpstr>
      <vt:lpstr>Living with diabetes: Support from others</vt:lpstr>
      <vt:lpstr>Living with diabetes: Usefulness of support</vt:lpstr>
      <vt:lpstr>Living with diabetes: Support managing blood sugar</vt:lpstr>
      <vt:lpstr>Living with diabetes: Support taking medicine</vt:lpstr>
      <vt:lpstr>Living with diabetes: Support with physical activity</vt:lpstr>
      <vt:lpstr>Living with diabetes: Support eating well</vt:lpstr>
      <vt:lpstr>Living with diabetes: Emotional support</vt:lpstr>
      <vt:lpstr>Living with diabetes: Told about complications</vt:lpstr>
      <vt:lpstr>Living with diabetes: Managing diabetes</vt:lpstr>
      <vt:lpstr>PowerPoint Presentation</vt:lpstr>
      <vt:lpstr>Devices: Confidence using devices</vt:lpstr>
      <vt:lpstr>PowerPoint Presentation</vt:lpstr>
      <vt:lpstr>Involved in decisions – in detail </vt:lpstr>
      <vt:lpstr>Type 1: Involved in decisions - % who say ‘Good’ </vt:lpstr>
      <vt:lpstr>Type 2: Involved in decisions - % who say ‘Good’</vt:lpstr>
      <vt:lpstr>PowerPoint Presentation</vt:lpstr>
      <vt:lpstr>Find out more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ICS slide pack template – version history log</dc:title>
  <dc:subject>Ipsos Report</dc:subject>
  <dc:creator>Katherine Fisher</dc:creator>
  <cp:lastModifiedBy>Jane Stevens</cp:lastModifiedBy>
  <cp:revision>175</cp:revision>
  <cp:lastPrinted>2024-09-17T13:37:47Z</cp:lastPrinted>
  <dcterms:created xsi:type="dcterms:W3CDTF">2024-06-17T14:42:21Z</dcterms:created>
  <dcterms:modified xsi:type="dcterms:W3CDTF">2024-12-04T10:52:06Z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0x0101006BBFEDC929A1BC4A9F3B278B6D5AB259</vt:lpwstr>
  </property>
  <property fmtid="{D5CDD505-2E9C-101B-9397-08002B2CF9AE}" pid="3" name="MediaServiceImageTags">
    <vt:lpwstr/>
  </property>
</Properties>
</file>